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47"/>
  </p:notesMasterIdLst>
  <p:handoutMasterIdLst>
    <p:handoutMasterId r:id="rId48"/>
  </p:handoutMasterIdLst>
  <p:sldIdLst>
    <p:sldId id="272" r:id="rId3"/>
    <p:sldId id="287" r:id="rId4"/>
    <p:sldId id="288" r:id="rId5"/>
    <p:sldId id="289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9" r:id="rId34"/>
    <p:sldId id="320" r:id="rId35"/>
    <p:sldId id="330" r:id="rId36"/>
    <p:sldId id="331" r:id="rId37"/>
    <p:sldId id="332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</p:sldIdLst>
  <p:sldSz cx="9144000" cy="6858000" type="screen4x3"/>
  <p:notesSz cx="6858000" cy="9144000"/>
  <p:custDataLst>
    <p:tags r:id="rId4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9"/>
    <a:srgbClr val="85C226"/>
    <a:srgbClr val="29166F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86447" autoAdjust="0"/>
  </p:normalViewPr>
  <p:slideViewPr>
    <p:cSldViewPr>
      <p:cViewPr>
        <p:scale>
          <a:sx n="85" d="100"/>
          <a:sy n="85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5968-6DF7-4273-8995-9689EBBF42C7}" type="datetimeFigureOut">
              <a:rPr lang="cs-CZ" smtClean="0"/>
              <a:t>27.12.2013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5282-82DB-43AE-AEC0-55C384009C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12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3D543-4330-414E-B768-8C3B1F892C6D}" type="datetimeFigureOut">
              <a:rPr lang="cs-CZ" smtClean="0"/>
              <a:t>27.12.2013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05BB-4053-4AD6-ABB7-6D452EEC0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53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974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924944"/>
            <a:ext cx="7772400" cy="1226567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cap="all" baseline="0" dirty="0">
                <a:solidFill>
                  <a:srgbClr val="85C226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221088"/>
            <a:ext cx="6400800" cy="339508"/>
          </a:xfrm>
          <a:prstGeom prst="rect">
            <a:avLst/>
          </a:prstGeom>
        </p:spPr>
        <p:txBody>
          <a:bodyPr/>
          <a:lstStyle>
            <a:lvl1pPr marL="0" indent="0" algn="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cs-CZ" sz="2400" b="1" i="1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Příjmení a jméno autora/prezentujícího.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85800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24600" y="630932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12" descr="logolink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55568"/>
            <a:ext cx="8280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anáček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5538"/>
            <a:ext cx="129540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1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37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vlevo - body Z/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95666" y="6356350"/>
            <a:ext cx="2096814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395536" y="2060848"/>
            <a:ext cx="4104456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44008" y="2060848"/>
            <a:ext cx="4248472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baseline="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0"/>
            <a:r>
              <a:rPr lang="cs-CZ" dirty="0" err="1" smtClean="0"/>
              <a:t>kkkkkk</a:t>
            </a:r>
            <a:endParaRPr lang="cs-CZ" dirty="0" smtClean="0"/>
          </a:p>
          <a:p>
            <a:pPr lvl="1"/>
            <a:r>
              <a:rPr lang="cs-CZ" dirty="0" err="1" smtClean="0"/>
              <a:t>llllll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2080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malý text Z/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491536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6533972" y="4221088"/>
            <a:ext cx="2088232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583264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8442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276872"/>
            <a:ext cx="62646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C1C1"/>
              </a:buClr>
              <a:buFont typeface="Arial" pitchFamily="34" charset="0"/>
              <a:buChar char="•"/>
              <a:defRPr lang="cs-CZ" sz="3200" b="1" kern="1200" dirty="0" smtClean="0">
                <a:solidFill>
                  <a:srgbClr val="C1C1C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39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48472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cap="all" baseline="0" dirty="0">
                <a:solidFill>
                  <a:srgbClr val="C1C1C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Picture 7" descr="panáček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4196"/>
            <a:ext cx="6127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276600" y="1913483"/>
            <a:ext cx="5867400" cy="0"/>
          </a:xfrm>
          <a:prstGeom prst="line">
            <a:avLst/>
          </a:prstGeom>
          <a:noFill/>
          <a:ln w="9525">
            <a:solidFill>
              <a:srgbClr val="C1C1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72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85584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98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text - body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E7606BD8-8C65-4B64-BC3D-FCE93F3D3D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17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410445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rgbClr val="002060"/>
              </a:buClr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4716016" y="1556792"/>
            <a:ext cx="417646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95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Z Nadpis 2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1C1C1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228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dium/obrázek s komentářem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5877272"/>
            <a:ext cx="8496944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395536" y="1989138"/>
            <a:ext cx="8497887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24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467544" y="1268760"/>
            <a:ext cx="8424936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85C226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1988840"/>
            <a:ext cx="8424936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877272"/>
            <a:ext cx="842493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135180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5157192"/>
            <a:ext cx="9144000" cy="1700809"/>
          </a:xfrm>
          <a:prstGeom prst="rect">
            <a:avLst/>
          </a:prstGeom>
          <a:solidFill>
            <a:srgbClr val="2916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8" descr="N_titulk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4" r="587" b="9390"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N_panáček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7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8" r:id="rId3"/>
    <p:sldLayoutId id="21474836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606BD8-8C65-4B64-BC3D-FCE93F3D3D6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13" descr="_oko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8910"/>
          <a:stretch/>
        </p:blipFill>
        <p:spPr bwMode="auto">
          <a:xfrm>
            <a:off x="0" y="-1008"/>
            <a:ext cx="9154136" cy="17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_panáček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1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4" r:id="rId3"/>
    <p:sldLayoutId id="2147483657" r:id="rId4"/>
    <p:sldLayoutId id="2147483677" r:id="rId5"/>
    <p:sldLayoutId id="2147483655" r:id="rId6"/>
    <p:sldLayoutId id="2147483652" r:id="rId7"/>
    <p:sldLayoutId id="214748365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I1Wyv9I2uU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VoGX8TPcGmk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</a:t>
            </a:r>
            <a:r>
              <a:rPr lang="cs-CZ" dirty="0" err="1" smtClean="0"/>
              <a:t>opvk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„Dynamická rovnováha“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r.č</a:t>
            </a:r>
            <a:r>
              <a:rPr lang="cs-CZ" dirty="0"/>
              <a:t>.: CZ.1.07/3.1.00/37.0096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4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10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týmů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Afirmativní tým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Cílem </a:t>
            </a:r>
            <a:r>
              <a:rPr lang="cs-CZ" dirty="0"/>
              <a:t>afirmativního týmu je </a:t>
            </a:r>
            <a:r>
              <a:rPr lang="cs-CZ" i="1" dirty="0"/>
              <a:t>obhájit debatovanou tezi </a:t>
            </a:r>
            <a:r>
              <a:rPr lang="cs-CZ" dirty="0"/>
              <a:t>(„tezi“). Obhajoba se skládá ze dvou úkolů: 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dirty="0">
                <a:solidFill>
                  <a:srgbClr val="FF8029"/>
                </a:solidFill>
              </a:rPr>
              <a:t>Představení </a:t>
            </a:r>
            <a:r>
              <a:rPr lang="cs-CZ" dirty="0">
                <a:solidFill>
                  <a:srgbClr val="FF8029"/>
                </a:solidFill>
              </a:rPr>
              <a:t>argumentace </a:t>
            </a:r>
            <a:r>
              <a:rPr lang="cs-CZ" dirty="0"/>
              <a:t>podporující platnost, pravdivost, či přijatelnost teze. Tuto argumentaci nazýváme </a:t>
            </a:r>
            <a:r>
              <a:rPr lang="cs-CZ" dirty="0">
                <a:solidFill>
                  <a:srgbClr val="FF8029"/>
                </a:solidFill>
              </a:rPr>
              <a:t>afirmace teze</a:t>
            </a:r>
            <a:r>
              <a:rPr lang="cs-CZ" dirty="0"/>
              <a:t>. 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dirty="0">
                <a:solidFill>
                  <a:srgbClr val="FF8029"/>
                </a:solidFill>
              </a:rPr>
              <a:t>Obhajobou</a:t>
            </a:r>
            <a:r>
              <a:rPr lang="cs-CZ" dirty="0" smtClean="0"/>
              <a:t> </a:t>
            </a:r>
            <a:r>
              <a:rPr lang="cs-CZ" dirty="0"/>
              <a:t>představené </a:t>
            </a:r>
            <a:r>
              <a:rPr lang="cs-CZ" i="1" dirty="0">
                <a:solidFill>
                  <a:srgbClr val="FF8029"/>
                </a:solidFill>
              </a:rPr>
              <a:t>afirmace</a:t>
            </a:r>
            <a:r>
              <a:rPr lang="cs-CZ" dirty="0">
                <a:solidFill>
                  <a:srgbClr val="FF8029"/>
                </a:solidFill>
              </a:rPr>
              <a:t> teze </a:t>
            </a:r>
            <a:r>
              <a:rPr lang="cs-CZ" i="1" dirty="0" smtClean="0"/>
              <a:t>proti kritice </a:t>
            </a:r>
            <a:r>
              <a:rPr lang="cs-CZ" dirty="0" smtClean="0"/>
              <a:t>negativního </a:t>
            </a:r>
            <a:r>
              <a:rPr lang="cs-CZ" dirty="0"/>
              <a:t>týmu. Klíčový úkol týmu, nazýváme jej </a:t>
            </a:r>
            <a:r>
              <a:rPr lang="cs-CZ" dirty="0">
                <a:solidFill>
                  <a:srgbClr val="FF8029"/>
                </a:solidFill>
              </a:rPr>
              <a:t>r</a:t>
            </a:r>
            <a:r>
              <a:rPr lang="cs-CZ" dirty="0">
                <a:solidFill>
                  <a:srgbClr val="FF8029"/>
                </a:solidFill>
              </a:rPr>
              <a:t>ehabilitace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2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11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týmů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Negativní tým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 smtClean="0"/>
              <a:t>Cílem </a:t>
            </a:r>
            <a:r>
              <a:rPr lang="cs-CZ" sz="2200" dirty="0"/>
              <a:t>negativního týmu je </a:t>
            </a:r>
            <a:r>
              <a:rPr lang="cs-CZ" sz="2200" i="1" dirty="0"/>
              <a:t>vyvrátit</a:t>
            </a:r>
            <a:r>
              <a:rPr lang="cs-CZ" sz="2200" dirty="0"/>
              <a:t> či zásadním způsobem </a:t>
            </a:r>
            <a:r>
              <a:rPr lang="cs-CZ" sz="2200" i="1" dirty="0"/>
              <a:t>zpochybnit schopnost afirmativního týmu obhájit debatovanou tezi</a:t>
            </a:r>
            <a:r>
              <a:rPr lang="cs-CZ" sz="2200" dirty="0"/>
              <a:t>. Svého cíle dosahuje splněním dvou úkolů: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200" dirty="0">
                <a:solidFill>
                  <a:srgbClr val="FF8029"/>
                </a:solidFill>
              </a:rPr>
              <a:t>Zpochybní </a:t>
            </a:r>
            <a:r>
              <a:rPr lang="cs-CZ" sz="2200" dirty="0">
                <a:solidFill>
                  <a:srgbClr val="FF8029"/>
                </a:solidFill>
              </a:rPr>
              <a:t>afirmaci teze</a:t>
            </a:r>
            <a:r>
              <a:rPr lang="cs-CZ" sz="2200" dirty="0"/>
              <a:t>. Splnění tohoto úkolu je východiskem pro splnění druhého, klíčového úkolu</a:t>
            </a:r>
            <a:r>
              <a:rPr lang="cs-CZ" sz="2200" dirty="0" smtClean="0"/>
              <a:t>:</a:t>
            </a:r>
            <a:endParaRPr lang="cs-CZ" sz="2200" dirty="0"/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200" dirty="0">
                <a:solidFill>
                  <a:srgbClr val="FF8029"/>
                </a:solidFill>
              </a:rPr>
              <a:t>Zpochybní </a:t>
            </a:r>
            <a:r>
              <a:rPr lang="cs-CZ" sz="2200" dirty="0">
                <a:solidFill>
                  <a:srgbClr val="FF8029"/>
                </a:solidFill>
              </a:rPr>
              <a:t>schopnost </a:t>
            </a:r>
            <a:r>
              <a:rPr lang="cs-CZ" sz="2200" dirty="0"/>
              <a:t>afirmativního týmu </a:t>
            </a:r>
            <a:r>
              <a:rPr lang="cs-CZ" sz="2200" dirty="0">
                <a:solidFill>
                  <a:srgbClr val="FF8029"/>
                </a:solidFill>
              </a:rPr>
              <a:t>obhájit</a:t>
            </a:r>
            <a:r>
              <a:rPr lang="cs-CZ" sz="2200" dirty="0"/>
              <a:t> afirmaci teze proti kritice představené negativním týmem</a:t>
            </a:r>
            <a:r>
              <a:rPr lang="cs-CZ" sz="2200" dirty="0" smtClean="0"/>
              <a:t>.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Tyto činnosti negativního týmu souhrnně nazýváme </a:t>
            </a:r>
            <a:r>
              <a:rPr lang="cs-CZ" sz="2200" dirty="0">
                <a:solidFill>
                  <a:srgbClr val="FF8029"/>
                </a:solidFill>
              </a:rPr>
              <a:t>vyvracení</a:t>
            </a:r>
            <a:r>
              <a:rPr lang="cs-CZ" sz="22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41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Procesy debatování zahrnují zejména tyto činnosti: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Analýzu </a:t>
            </a:r>
            <a:r>
              <a:rPr lang="cs-CZ" sz="2400" dirty="0"/>
              <a:t>teze (formální – typ teze, věcnou – její spor a jazykovou).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Přípravu </a:t>
            </a:r>
            <a:r>
              <a:rPr lang="cs-CZ" sz="2400" dirty="0"/>
              <a:t>argumentace (formulace hypotéz, holistický přístup při jejich testování, vyhledávání, zpracování a archivace informací, formulace argumentů a protiargumentů).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Přednes </a:t>
            </a:r>
            <a:r>
              <a:rPr lang="cs-CZ" sz="2400" dirty="0"/>
              <a:t>argumentace.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Kritické </a:t>
            </a:r>
            <a:r>
              <a:rPr lang="cs-CZ" sz="2400" dirty="0"/>
              <a:t>naslouchání a efektivní psaní poznámek.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„</a:t>
            </a:r>
            <a:r>
              <a:rPr lang="cs-CZ" sz="2400" dirty="0"/>
              <a:t>Křížový výslech“.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5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cs-CZ" sz="2800" dirty="0" smtClean="0"/>
              <a:t>Vyvracení</a:t>
            </a:r>
            <a:r>
              <a:rPr lang="cs-CZ" sz="2800" dirty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2800" dirty="0" smtClean="0"/>
              <a:t>Rehabilitaci</a:t>
            </a:r>
            <a:r>
              <a:rPr lang="cs-CZ" sz="2800" dirty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2800" dirty="0" smtClean="0"/>
              <a:t>Shrnující </a:t>
            </a:r>
            <a:r>
              <a:rPr lang="cs-CZ" sz="2800" dirty="0"/>
              <a:t>syntézu.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2800" dirty="0" smtClean="0"/>
              <a:t>Rozhodnutí </a:t>
            </a:r>
            <a:r>
              <a:rPr lang="cs-CZ" sz="2800" dirty="0"/>
              <a:t>debaty.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2800" dirty="0" smtClean="0"/>
              <a:t>Reflexi </a:t>
            </a:r>
            <a:r>
              <a:rPr lang="cs-CZ" sz="2800" dirty="0"/>
              <a:t>průběhu debaty při využití zpětné vazby poskytnuté rozhodčím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Poslední krok (reflexe) je současně prvním krokem nového cyklu přípravy na další debatu.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06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14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Analýza teze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Pochopení </a:t>
            </a:r>
            <a:r>
              <a:rPr lang="cs-CZ" sz="2000" dirty="0"/>
              <a:t>smyslu (sporu) teze je </a:t>
            </a:r>
            <a:r>
              <a:rPr lang="cs-CZ" sz="2000" dirty="0">
                <a:solidFill>
                  <a:srgbClr val="FF8029"/>
                </a:solidFill>
              </a:rPr>
              <a:t>předpokladem </a:t>
            </a:r>
            <a:r>
              <a:rPr lang="cs-CZ" sz="2000" dirty="0"/>
              <a:t>jak pro její afirmaci a obhajobu, tak i pro nalézání slabin v </a:t>
            </a:r>
            <a:r>
              <a:rPr lang="cs-CZ" sz="2000" dirty="0" smtClean="0"/>
              <a:t>obhajobě. Pochopení </a:t>
            </a:r>
            <a:r>
              <a:rPr lang="cs-CZ" sz="2000" dirty="0"/>
              <a:t>teze se v průběhu přípravy prohlubuje. Analýza teze proto probíhá kontinuálně, po celou dobu přípravy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Analýza teze obvykle minimálně obsahuje složku: </a:t>
            </a:r>
          </a:p>
          <a:p>
            <a:r>
              <a:rPr lang="cs-CZ" sz="2000" dirty="0">
                <a:solidFill>
                  <a:srgbClr val="FF8029"/>
                </a:solidFill>
              </a:rPr>
              <a:t>Formální</a:t>
            </a:r>
            <a:r>
              <a:rPr lang="cs-CZ" sz="2200" dirty="0">
                <a:solidFill>
                  <a:srgbClr val="FF8029"/>
                </a:solidFill>
              </a:rPr>
              <a:t>. </a:t>
            </a:r>
            <a:r>
              <a:rPr lang="cs-CZ" sz="2000" dirty="0"/>
              <a:t>(Určení typu teze s dopadem na volbu </a:t>
            </a:r>
            <a:r>
              <a:rPr lang="cs-CZ" sz="2000" dirty="0" smtClean="0"/>
              <a:t>strategií týmů.)</a:t>
            </a:r>
            <a:endParaRPr lang="cs-CZ" sz="2000" dirty="0"/>
          </a:p>
          <a:p>
            <a:r>
              <a:rPr lang="cs-CZ" sz="2000" dirty="0">
                <a:solidFill>
                  <a:srgbClr val="FF8029"/>
                </a:solidFill>
              </a:rPr>
              <a:t>Věcnou</a:t>
            </a:r>
            <a:r>
              <a:rPr lang="cs-CZ" sz="2000" dirty="0">
                <a:solidFill>
                  <a:srgbClr val="FF8029"/>
                </a:solidFill>
              </a:rPr>
              <a:t>. </a:t>
            </a:r>
            <a:r>
              <a:rPr lang="cs-CZ" sz="2000" dirty="0"/>
              <a:t>(Pochopení smyslu teze - odhalení </a:t>
            </a:r>
            <a:r>
              <a:rPr lang="cs-CZ" sz="2000" dirty="0" smtClean="0"/>
              <a:t>sporu.)</a:t>
            </a:r>
            <a:endParaRPr lang="cs-CZ" sz="2000" dirty="0"/>
          </a:p>
          <a:p>
            <a:r>
              <a:rPr lang="cs-CZ" sz="2000" dirty="0">
                <a:solidFill>
                  <a:srgbClr val="FF8029"/>
                </a:solidFill>
              </a:rPr>
              <a:t>Jazykovou</a:t>
            </a:r>
            <a:r>
              <a:rPr lang="cs-CZ" sz="2000" dirty="0">
                <a:solidFill>
                  <a:srgbClr val="FF8029"/>
                </a:solidFill>
              </a:rPr>
              <a:t>. </a:t>
            </a:r>
            <a:r>
              <a:rPr lang="cs-CZ" sz="2000" dirty="0"/>
              <a:t>(Vymezení významu klíčových slov teze s dopadem na minimální rozsah obhajoby.)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989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15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Příprava argumentace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Časově i intelektuálně </a:t>
            </a:r>
            <a:r>
              <a:rPr lang="cs-CZ" sz="2400" dirty="0" smtClean="0"/>
              <a:t>nejnáročnější proces debaty. </a:t>
            </a:r>
            <a:r>
              <a:rPr lang="cs-CZ" sz="2400" dirty="0"/>
              <a:t>Zahrnuje řadu dílčích </a:t>
            </a:r>
            <a:r>
              <a:rPr lang="cs-CZ" sz="2400" dirty="0" err="1"/>
              <a:t>podprocesů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Formulaci </a:t>
            </a:r>
            <a:r>
              <a:rPr lang="cs-CZ" sz="2400" dirty="0"/>
              <a:t>hypotéz.</a:t>
            </a:r>
          </a:p>
          <a:p>
            <a:r>
              <a:rPr lang="cs-CZ" sz="2400" dirty="0" smtClean="0"/>
              <a:t>Holistický </a:t>
            </a:r>
            <a:r>
              <a:rPr lang="cs-CZ" sz="2400" dirty="0"/>
              <a:t>sběr informací z více zdrojů, jejich hodnocení a archivaci.</a:t>
            </a:r>
          </a:p>
          <a:p>
            <a:r>
              <a:rPr lang="cs-CZ" sz="2400" dirty="0" smtClean="0"/>
              <a:t>Testování </a:t>
            </a:r>
            <a:r>
              <a:rPr lang="cs-CZ" sz="2400" dirty="0"/>
              <a:t>platnosti hypotéz. </a:t>
            </a:r>
          </a:p>
          <a:p>
            <a:r>
              <a:rPr lang="cs-CZ" sz="2400" dirty="0" smtClean="0"/>
              <a:t>Hledání </a:t>
            </a:r>
            <a:r>
              <a:rPr lang="cs-CZ" sz="2400" dirty="0"/>
              <a:t>alternativ.</a:t>
            </a:r>
          </a:p>
          <a:p>
            <a:r>
              <a:rPr lang="cs-CZ" sz="2400" dirty="0" smtClean="0"/>
              <a:t>Predikci </a:t>
            </a:r>
            <a:r>
              <a:rPr lang="cs-CZ" sz="2400" dirty="0"/>
              <a:t>možných slabin argumentace na dané téma.</a:t>
            </a:r>
          </a:p>
          <a:p>
            <a:r>
              <a:rPr lang="cs-CZ" sz="2400" dirty="0" smtClean="0"/>
              <a:t>Přípravu </a:t>
            </a:r>
            <a:r>
              <a:rPr lang="cs-CZ" sz="2400" dirty="0"/>
              <a:t>vyvracení.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055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16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Příprava argumentace – formulace hypotéz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Pomocí vhodné metody (brainstorming, myšlenkové mapy) účastníci vzdělávání formulují hypotézy – tvrzení, která podporují afirmaci teze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8029"/>
                </a:solidFill>
              </a:rPr>
              <a:t>Výstupem</a:t>
            </a:r>
            <a:r>
              <a:rPr lang="cs-CZ" dirty="0"/>
              <a:t> jsou jednoduchá tvrzení potvrzující afirmaci teze.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18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17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Příprava argumentace – holistický přístup </a:t>
            </a:r>
            <a:r>
              <a:rPr lang="cs-CZ" dirty="0" smtClean="0"/>
              <a:t>k testování </a:t>
            </a:r>
            <a:r>
              <a:rPr lang="cs-CZ" dirty="0"/>
              <a:t>hypotéz a sběru informací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276872"/>
            <a:ext cx="8424936" cy="3960440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„Holistický“ znamená „celistvý“.  V debatování tento přístup znamená opak „selektivního“. </a:t>
            </a:r>
            <a:r>
              <a:rPr lang="cs-CZ" sz="2200" dirty="0">
                <a:solidFill>
                  <a:srgbClr val="FF8029"/>
                </a:solidFill>
              </a:rPr>
              <a:t>Kritériem</a:t>
            </a:r>
            <a:r>
              <a:rPr lang="cs-CZ" sz="2200" dirty="0"/>
              <a:t> přípravného čtení, výběru podpůrných informací a testování hypotéz </a:t>
            </a:r>
            <a:r>
              <a:rPr lang="cs-CZ" sz="2200" dirty="0"/>
              <a:t>není </a:t>
            </a:r>
            <a:r>
              <a:rPr lang="cs-CZ" sz="2200" dirty="0"/>
              <a:t>podpora jednoho stanoviska, ale </a:t>
            </a:r>
            <a:r>
              <a:rPr lang="cs-CZ" sz="2200" dirty="0">
                <a:solidFill>
                  <a:srgbClr val="FF8029"/>
                </a:solidFill>
              </a:rPr>
              <a:t>porozumění</a:t>
            </a:r>
            <a:r>
              <a:rPr lang="cs-CZ" sz="2200" dirty="0"/>
              <a:t> složitosti problému v jeho celku, zvážení všech aspektů. </a:t>
            </a:r>
          </a:p>
          <a:p>
            <a:pPr marL="0" indent="0">
              <a:buNone/>
            </a:pPr>
            <a:r>
              <a:rPr lang="cs-CZ" sz="2200" dirty="0"/>
              <a:t>Hypotézy, které nelze prokázat, debatéři odmítnou. Prokazatelné podpoří hodnověrnými důkazy.</a:t>
            </a:r>
          </a:p>
          <a:p>
            <a:pPr marL="0" indent="0">
              <a:buNone/>
            </a:pPr>
            <a:r>
              <a:rPr lang="cs-CZ" sz="2200" dirty="0"/>
              <a:t>Prohloubené porozumění nezřídka vede k odmítnutí stanovených hypotéz a formulaci alternativních. Proces se opakuje.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6268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18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Příprava argumentace – predikce slabých míst, příprava vyvracení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348880"/>
            <a:ext cx="8424936" cy="396044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8029"/>
                </a:solidFill>
              </a:rPr>
              <a:t>Holistický přístup </a:t>
            </a:r>
            <a:r>
              <a:rPr lang="cs-CZ" dirty="0"/>
              <a:t>v přípravě </a:t>
            </a:r>
            <a:r>
              <a:rPr lang="cs-CZ" dirty="0">
                <a:solidFill>
                  <a:srgbClr val="FF8029"/>
                </a:solidFill>
              </a:rPr>
              <a:t>přináší hluboké porozumění</a:t>
            </a:r>
            <a:r>
              <a:rPr lang="cs-CZ" dirty="0"/>
              <a:t> problematice teze – včetně znalosti slabin vlastní argumentace a anticipace </a:t>
            </a:r>
            <a:r>
              <a:rPr lang="cs-CZ" dirty="0" err="1"/>
              <a:t>protiargumentace</a:t>
            </a:r>
            <a:r>
              <a:rPr lang="cs-CZ" dirty="0"/>
              <a:t>. Tato znalost umožňuje připravit argumentačně kvalitní vyvracení a rehabilitaci.</a:t>
            </a:r>
          </a:p>
        </p:txBody>
      </p:sp>
    </p:spTree>
    <p:extLst>
      <p:ext uri="{BB962C8B-B14F-4D97-AF65-F5344CB8AC3E}">
        <p14:creationId xmlns:p14="http://schemas.microsoft.com/office/powerpoint/2010/main" val="142306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19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Přednes argumentace – co je argument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FF8029"/>
                </a:solidFill>
              </a:rPr>
              <a:t>Argument je oznamovací věta </a:t>
            </a:r>
            <a:r>
              <a:rPr lang="cs-CZ" sz="2400" dirty="0"/>
              <a:t>- tvrzení, kterým prokazujeme pravdivost jiného tvrzení. </a:t>
            </a:r>
            <a:r>
              <a:rPr lang="cs-CZ" sz="2400" dirty="0">
                <a:solidFill>
                  <a:srgbClr val="FF8029"/>
                </a:solidFill>
              </a:rPr>
              <a:t>Argument tvoří posloupnost tvrzení </a:t>
            </a:r>
            <a:r>
              <a:rPr lang="cs-CZ" sz="2400" dirty="0"/>
              <a:t>obvykle strukturovaná do dvou částí: předpokladů (premis) a závěru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 debatování je ale myšlenkový (a zhusta i prezentační) směr tohoto postupu obrácený. Debatéři nejdříve předkládají tvrzení a poté se je snaží dokázat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605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918648" cy="12265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Metoda debatování v občanském vzdělávání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20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Přednes argumentace – účel argumentu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FF8029"/>
                </a:solidFill>
              </a:rPr>
              <a:t>Ukázat </a:t>
            </a:r>
            <a:r>
              <a:rPr lang="cs-CZ" sz="2400" dirty="0">
                <a:solidFill>
                  <a:srgbClr val="FF8029"/>
                </a:solidFill>
              </a:rPr>
              <a:t>myšlenkový postup</a:t>
            </a:r>
            <a:r>
              <a:rPr lang="cs-CZ" sz="2400" dirty="0"/>
              <a:t>, jímž jsme od tvrzení, která považujeme za pravdivá (premisy), dospěli k tvrzení, jehož pravdivost chceme ustavit (závěru),</a:t>
            </a:r>
          </a:p>
          <a:p>
            <a:r>
              <a:rPr lang="cs-CZ" sz="2400" dirty="0">
                <a:solidFill>
                  <a:srgbClr val="FF8029"/>
                </a:solidFill>
              </a:rPr>
              <a:t>umožnit </a:t>
            </a:r>
            <a:r>
              <a:rPr lang="cs-CZ" sz="2400" dirty="0">
                <a:solidFill>
                  <a:srgbClr val="FF8029"/>
                </a:solidFill>
              </a:rPr>
              <a:t>kontrolu </a:t>
            </a:r>
            <a:r>
              <a:rPr lang="cs-CZ" sz="2400" dirty="0"/>
              <a:t>logické správnosti takového myšlenkového postupu a</a:t>
            </a:r>
          </a:p>
          <a:p>
            <a:r>
              <a:rPr lang="cs-CZ" sz="2400" dirty="0">
                <a:solidFill>
                  <a:srgbClr val="FF8029"/>
                </a:solidFill>
              </a:rPr>
              <a:t>dodat </a:t>
            </a:r>
            <a:r>
              <a:rPr lang="cs-CZ" sz="2400" dirty="0">
                <a:solidFill>
                  <a:srgbClr val="FF8029"/>
                </a:solidFill>
              </a:rPr>
              <a:t>přesvědčivé důvody </a:t>
            </a:r>
            <a:r>
              <a:rPr lang="cs-CZ" sz="2400" dirty="0"/>
              <a:t>pro tvrzení, které je tezí argumentu tím, že se ukáže logická závislost mezi závěrem a premisami.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838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21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Přednes argumentace – </a:t>
            </a:r>
            <a:r>
              <a:rPr lang="cs-CZ" dirty="0" err="1"/>
              <a:t>Toulminův</a:t>
            </a:r>
            <a:r>
              <a:rPr lang="cs-CZ" dirty="0"/>
              <a:t> modul argumentu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348880"/>
            <a:ext cx="8424936" cy="396044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FF8029"/>
                </a:solidFill>
              </a:rPr>
              <a:t>Model argumentu </a:t>
            </a:r>
            <a:r>
              <a:rPr lang="cs-CZ" sz="2400" dirty="0" err="1">
                <a:solidFill>
                  <a:srgbClr val="FF8029"/>
                </a:solidFill>
              </a:rPr>
              <a:t>Stephena</a:t>
            </a:r>
            <a:r>
              <a:rPr lang="cs-CZ" sz="2400" dirty="0">
                <a:solidFill>
                  <a:srgbClr val="FF8029"/>
                </a:solidFill>
              </a:rPr>
              <a:t> </a:t>
            </a:r>
            <a:r>
              <a:rPr lang="cs-CZ" sz="2400" dirty="0" err="1">
                <a:solidFill>
                  <a:srgbClr val="FF8029"/>
                </a:solidFill>
              </a:rPr>
              <a:t>Toulmina</a:t>
            </a:r>
            <a:r>
              <a:rPr lang="cs-CZ" sz="2400" dirty="0">
                <a:solidFill>
                  <a:srgbClr val="FF8029"/>
                </a:solidFill>
              </a:rPr>
              <a:t>: </a:t>
            </a:r>
            <a:r>
              <a:rPr lang="cs-CZ" sz="2400" dirty="0"/>
              <a:t>V rámci sylogismu má jedna z premis povahu obecného principu, </a:t>
            </a:r>
            <a:r>
              <a:rPr lang="cs-CZ" sz="2400" dirty="0">
                <a:solidFill>
                  <a:srgbClr val="FF8029"/>
                </a:solidFill>
              </a:rPr>
              <a:t>zdůvodnění</a:t>
            </a:r>
            <a:r>
              <a:rPr lang="cs-CZ" sz="2400" dirty="0"/>
              <a:t>, teorie podporující tezi argumentu (</a:t>
            </a:r>
            <a:r>
              <a:rPr lang="cs-CZ" sz="2400" dirty="0" err="1">
                <a:solidFill>
                  <a:srgbClr val="FF8029"/>
                </a:solidFill>
              </a:rPr>
              <a:t>warrant</a:t>
            </a:r>
            <a:r>
              <a:rPr lang="cs-CZ" sz="2400" dirty="0"/>
              <a:t>). Tato teorie / zdůvodnění tvoří můstek, který s tezí argumentu spojuje druhou premisu – </a:t>
            </a:r>
            <a:r>
              <a:rPr lang="cs-CZ" sz="2400" dirty="0">
                <a:solidFill>
                  <a:srgbClr val="FF8029"/>
                </a:solidFill>
              </a:rPr>
              <a:t>pozorování</a:t>
            </a:r>
            <a:r>
              <a:rPr lang="cs-CZ" sz="2400" dirty="0"/>
              <a:t> , důkaz (</a:t>
            </a:r>
            <a:r>
              <a:rPr lang="cs-CZ" sz="2400" dirty="0" err="1">
                <a:solidFill>
                  <a:srgbClr val="FF8029"/>
                </a:solidFill>
              </a:rPr>
              <a:t>grounds</a:t>
            </a:r>
            <a:r>
              <a:rPr lang="cs-CZ" sz="2400" dirty="0"/>
              <a:t>). </a:t>
            </a:r>
          </a:p>
          <a:p>
            <a:pPr marL="0" indent="0">
              <a:buNone/>
            </a:pPr>
            <a:r>
              <a:rPr lang="cs-CZ" sz="2400" dirty="0"/>
              <a:t>„Zdůvodnění“ má charakter (univerzálního) principu, stojí v centru argumentu a spojuje důkaz se závěrem (tezí argumentu</a:t>
            </a:r>
            <a:r>
              <a:rPr lang="cs-CZ" sz="2400" dirty="0" smtClean="0"/>
              <a:t>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88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22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debatování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Přednes argumentace – </a:t>
            </a:r>
            <a:r>
              <a:rPr lang="cs-CZ" dirty="0" err="1"/>
              <a:t>Toulminův</a:t>
            </a:r>
            <a:r>
              <a:rPr lang="cs-CZ" dirty="0"/>
              <a:t> modul argumentu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67544" y="2172874"/>
            <a:ext cx="2232025" cy="968094"/>
          </a:xfrm>
          <a:prstGeom prst="ellipse">
            <a:avLst/>
          </a:prstGeom>
          <a:solidFill>
            <a:srgbClr val="2916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rgbClr val="85C226"/>
              </a:solidFill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67544" y="231575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>
                <a:solidFill>
                  <a:schemeClr val="bg1"/>
                </a:solidFill>
              </a:rPr>
              <a:t>Teze argumentu, tvrzení (</a:t>
            </a:r>
            <a:r>
              <a:rPr lang="cs-CZ" sz="2000" b="1" dirty="0" err="1" smtClean="0">
                <a:solidFill>
                  <a:schemeClr val="bg1"/>
                </a:solidFill>
              </a:rPr>
              <a:t>claim</a:t>
            </a:r>
            <a:r>
              <a:rPr lang="cs-CZ" sz="2000" b="1" dirty="0" smtClean="0">
                <a:solidFill>
                  <a:schemeClr val="bg1"/>
                </a:solidFill>
              </a:rPr>
              <a:t>)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563888" y="2172875"/>
            <a:ext cx="2232025" cy="968093"/>
          </a:xfrm>
          <a:prstGeom prst="ellipse">
            <a:avLst/>
          </a:prstGeom>
          <a:solidFill>
            <a:srgbClr val="2916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rgbClr val="85C226"/>
              </a:solidFill>
            </a:endParaRPr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3563888" y="231575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>
                <a:solidFill>
                  <a:schemeClr val="bg1"/>
                </a:solidFill>
              </a:rPr>
              <a:t>Zdůvodnění, teorie (</a:t>
            </a:r>
            <a:r>
              <a:rPr lang="cs-CZ" sz="2000" b="1" dirty="0" err="1" smtClean="0">
                <a:solidFill>
                  <a:schemeClr val="bg1"/>
                </a:solidFill>
              </a:rPr>
              <a:t>warrant</a:t>
            </a:r>
            <a:r>
              <a:rPr lang="cs-CZ" sz="2000" b="1" dirty="0" smtClean="0">
                <a:solidFill>
                  <a:schemeClr val="bg1"/>
                </a:solidFill>
              </a:rPr>
              <a:t>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88224" y="2172874"/>
            <a:ext cx="2232025" cy="968094"/>
          </a:xfrm>
          <a:prstGeom prst="ellipse">
            <a:avLst/>
          </a:prstGeom>
          <a:solidFill>
            <a:srgbClr val="2916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rgbClr val="85C226"/>
              </a:solidFill>
            </a:endParaRPr>
          </a:p>
        </p:txBody>
      </p:sp>
      <p:sp>
        <p:nvSpPr>
          <p:cNvPr id="12" name="TextovéPole 7"/>
          <p:cNvSpPr txBox="1">
            <a:spLocks noChangeArrowheads="1"/>
          </p:cNvSpPr>
          <p:nvPr/>
        </p:nvSpPr>
        <p:spPr bwMode="auto">
          <a:xfrm>
            <a:off x="6588224" y="2204864"/>
            <a:ext cx="22860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900" b="1" dirty="0" smtClean="0">
                <a:solidFill>
                  <a:schemeClr val="bg1"/>
                </a:solidFill>
              </a:rPr>
              <a:t>Opora, důkaz, pozorování (</a:t>
            </a:r>
            <a:r>
              <a:rPr lang="cs-CZ" sz="1900" b="1" dirty="0" err="1" smtClean="0">
                <a:solidFill>
                  <a:schemeClr val="bg1"/>
                </a:solidFill>
              </a:rPr>
              <a:t>grounds</a:t>
            </a:r>
            <a:r>
              <a:rPr lang="cs-CZ" sz="1900" b="1" dirty="0" smtClean="0">
                <a:solidFill>
                  <a:schemeClr val="bg1"/>
                </a:solidFill>
              </a:rPr>
              <a:t>)</a:t>
            </a:r>
            <a:endParaRPr lang="cs-CZ" sz="1900" b="1" dirty="0">
              <a:solidFill>
                <a:schemeClr val="bg1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467545" y="3283967"/>
            <a:ext cx="2232024" cy="865188"/>
            <a:chOff x="467545" y="3283967"/>
            <a:chExt cx="2232024" cy="865188"/>
          </a:xfrm>
        </p:grpSpPr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67545" y="3283967"/>
              <a:ext cx="2232024" cy="865188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>
                <a:solidFill>
                  <a:srgbClr val="85C226"/>
                </a:solidFill>
              </a:endParaRPr>
            </a:p>
          </p:txBody>
        </p:sp>
        <p:sp>
          <p:nvSpPr>
            <p:cNvPr id="14" name="TextovéPole 7"/>
            <p:cNvSpPr txBox="1">
              <a:spLocks noChangeArrowheads="1"/>
            </p:cNvSpPr>
            <p:nvPr/>
          </p:nvSpPr>
          <p:spPr bwMode="auto">
            <a:xfrm>
              <a:off x="581086" y="3504195"/>
              <a:ext cx="1972883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cs-CZ" sz="2400" b="1" dirty="0" smtClean="0">
                  <a:solidFill>
                    <a:schemeClr val="bg1"/>
                  </a:solidFill>
                </a:rPr>
                <a:t>Hoří!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563888" y="3302963"/>
            <a:ext cx="2232024" cy="865188"/>
            <a:chOff x="467545" y="3283967"/>
            <a:chExt cx="2232024" cy="865188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467545" y="3283967"/>
              <a:ext cx="2232024" cy="865188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>
                <a:solidFill>
                  <a:srgbClr val="85C226"/>
                </a:solidFill>
              </a:endParaRPr>
            </a:p>
          </p:txBody>
        </p:sp>
        <p:sp>
          <p:nvSpPr>
            <p:cNvPr id="22" name="TextovéPole 7"/>
            <p:cNvSpPr txBox="1">
              <a:spLocks noChangeArrowheads="1"/>
            </p:cNvSpPr>
            <p:nvPr/>
          </p:nvSpPr>
          <p:spPr bwMode="auto">
            <a:xfrm>
              <a:off x="581086" y="3356992"/>
              <a:ext cx="197288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cs-CZ" sz="2400" b="1" dirty="0" smtClean="0">
                  <a:solidFill>
                    <a:schemeClr val="bg1"/>
                  </a:solidFill>
                </a:rPr>
                <a:t>Kde je kouř, je i oheň.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615212" y="3321959"/>
            <a:ext cx="2232024" cy="865188"/>
            <a:chOff x="467545" y="3283967"/>
            <a:chExt cx="2232024" cy="865188"/>
          </a:xfrm>
        </p:grpSpPr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467545" y="3283967"/>
              <a:ext cx="2232024" cy="865188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>
                <a:solidFill>
                  <a:srgbClr val="85C226"/>
                </a:solidFill>
              </a:endParaRPr>
            </a:p>
          </p:txBody>
        </p:sp>
        <p:sp>
          <p:nvSpPr>
            <p:cNvPr id="25" name="TextovéPole 7"/>
            <p:cNvSpPr txBox="1">
              <a:spLocks noChangeArrowheads="1"/>
            </p:cNvSpPr>
            <p:nvPr/>
          </p:nvSpPr>
          <p:spPr bwMode="auto">
            <a:xfrm>
              <a:off x="570127" y="3504195"/>
              <a:ext cx="1972883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cs-CZ" sz="2400" b="1" dirty="0" smtClean="0">
                  <a:solidFill>
                    <a:schemeClr val="bg1"/>
                  </a:solidFill>
                </a:rPr>
                <a:t>Vidím kouř.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467544" y="4293096"/>
            <a:ext cx="2232025" cy="1800200"/>
          </a:xfrm>
          <a:prstGeom prst="ellipse">
            <a:avLst/>
          </a:prstGeom>
          <a:noFill/>
          <a:ln w="57150">
            <a:solidFill>
              <a:srgbClr val="FF80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5C22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FF8029"/>
                </a:solidFill>
                <a:latin typeface="Arial" charset="0"/>
              </a:rPr>
              <a:t>Stanovisko, které chce mluvčí dokázat.</a:t>
            </a: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3563887" y="4293096"/>
            <a:ext cx="2232025" cy="1800200"/>
          </a:xfrm>
          <a:prstGeom prst="ellipse">
            <a:avLst/>
          </a:prstGeom>
          <a:noFill/>
          <a:ln w="57150">
            <a:solidFill>
              <a:srgbClr val="FF80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5C22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FF8029"/>
              </a:solidFill>
              <a:latin typeface="Arial" charset="0"/>
            </a:endParaRP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6615211" y="4293096"/>
            <a:ext cx="2232025" cy="1800200"/>
          </a:xfrm>
          <a:prstGeom prst="ellipse">
            <a:avLst/>
          </a:prstGeom>
          <a:noFill/>
          <a:ln w="57150">
            <a:solidFill>
              <a:srgbClr val="FF80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5C22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FF8029"/>
              </a:solidFill>
              <a:latin typeface="Arial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63887" y="4437112"/>
            <a:ext cx="2232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Hodnota, princip</a:t>
            </a:r>
            <a:r>
              <a:rPr lang="cs-CZ" sz="1400" b="1" dirty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zákon, teoretické zdůvodnění, které podporuje tezi argumentu.</a:t>
            </a:r>
          </a:p>
          <a:p>
            <a:pPr algn="ctr"/>
            <a:r>
              <a:rPr lang="cs-CZ" sz="1400" b="1" dirty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1400" b="1" dirty="0" smtClean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</a:p>
          <a:p>
            <a:pPr algn="ctr"/>
            <a:r>
              <a:rPr lang="cs-CZ" sz="1400" b="1" dirty="0" smtClean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diskutabilní.</a:t>
            </a:r>
            <a:endParaRPr lang="cs-CZ" sz="1400" b="1" dirty="0">
              <a:solidFill>
                <a:srgbClr val="FF8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615210" y="4492277"/>
            <a:ext cx="2232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Toto tvrzení </a:t>
            </a:r>
            <a:r>
              <a:rPr lang="cs-CZ" sz="1400" b="1" dirty="0" smtClean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</a:p>
          <a:p>
            <a:pPr algn="ctr"/>
            <a:r>
              <a:rPr lang="cs-CZ" sz="1400" b="1" dirty="0" smtClean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b="1" dirty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tezí argumentu spojeno zdůvodněním. Jde o pozorovanou skutečnost, </a:t>
            </a:r>
          </a:p>
          <a:p>
            <a:pPr algn="ctr"/>
            <a:r>
              <a:rPr lang="cs-CZ" sz="1400" b="1" dirty="0">
                <a:solidFill>
                  <a:srgbClr val="FF8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je dokázat fakty.</a:t>
            </a:r>
          </a:p>
        </p:txBody>
      </p:sp>
    </p:spTree>
    <p:extLst>
      <p:ext uri="{BB962C8B-B14F-4D97-AF65-F5344CB8AC3E}">
        <p14:creationId xmlns:p14="http://schemas.microsoft.com/office/powerpoint/2010/main" val="6191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23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Přednes argumentace – TZDZD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V souladu s Toulminovým modelem učíme debatéry sestavovat argumenty sledující schéma „</a:t>
            </a:r>
            <a:r>
              <a:rPr lang="cs-CZ" sz="2400" dirty="0">
                <a:solidFill>
                  <a:srgbClr val="FF8029"/>
                </a:solidFill>
              </a:rPr>
              <a:t>TZDZD</a:t>
            </a:r>
            <a:r>
              <a:rPr lang="cs-CZ" sz="2400" dirty="0"/>
              <a:t>“. TZDZD je zkratka vytvořená z počátečních písmen slov </a:t>
            </a:r>
            <a:r>
              <a:rPr lang="cs-CZ" sz="2400" dirty="0">
                <a:solidFill>
                  <a:srgbClr val="FF8029"/>
                </a:solidFill>
              </a:rPr>
              <a:t>tvrzení, zdůvodnění, důkaz, závěr </a:t>
            </a:r>
            <a:r>
              <a:rPr lang="cs-CZ" sz="2400" dirty="0"/>
              <a:t>a</a:t>
            </a:r>
            <a:r>
              <a:rPr lang="cs-CZ" sz="2400" dirty="0">
                <a:solidFill>
                  <a:srgbClr val="FF8029"/>
                </a:solidFill>
              </a:rPr>
              <a:t> dopad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8029"/>
                </a:solidFill>
              </a:rPr>
              <a:t>T, Z, D </a:t>
            </a:r>
            <a:r>
              <a:rPr lang="cs-CZ" sz="2400" dirty="0"/>
              <a:t>viz předchozí diagram. </a:t>
            </a:r>
            <a:r>
              <a:rPr lang="cs-CZ" sz="2400" dirty="0">
                <a:solidFill>
                  <a:srgbClr val="FF8029"/>
                </a:solidFill>
              </a:rPr>
              <a:t>Závěr</a:t>
            </a:r>
            <a:r>
              <a:rPr lang="cs-CZ" sz="2400" dirty="0"/>
              <a:t> je totožný s tezí (tvrzením) argumentu. Potvrzuje, že debatér skutečně hovoří o tom tvrzení, o kterém sliboval, že bude hovořit. </a:t>
            </a:r>
            <a:r>
              <a:rPr lang="cs-CZ" sz="2400" dirty="0">
                <a:solidFill>
                  <a:srgbClr val="FF8029"/>
                </a:solidFill>
              </a:rPr>
              <a:t>Dopad</a:t>
            </a:r>
            <a:r>
              <a:rPr lang="cs-CZ" sz="2400" dirty="0"/>
              <a:t> je vysvětlení, jakým způsobem se tvrzení vztahuje k problému debaty a jak jej ovlivňuje.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39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Tajemství správné argumentace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r"/>
            <a:r>
              <a:rPr lang="cs-CZ" sz="1800" dirty="0"/>
              <a:t>Videoukázka: Asociace debatních klubů, projekt </a:t>
            </a:r>
            <a:r>
              <a:rPr lang="cs-CZ" sz="1800" dirty="0" err="1"/>
              <a:t>Think</a:t>
            </a:r>
            <a:r>
              <a:rPr lang="cs-CZ" sz="1800" dirty="0"/>
              <a:t> Big O2</a:t>
            </a:r>
          </a:p>
          <a:p>
            <a:endParaRPr lang="cs-CZ" dirty="0"/>
          </a:p>
        </p:txBody>
      </p:sp>
      <p:pic>
        <p:nvPicPr>
          <p:cNvPr id="7" name="Zástupný symbol pro obsah 6">
            <a:hlinkClick r:id="rId2"/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8" y="1989138"/>
            <a:ext cx="6258486" cy="3743325"/>
          </a:xfrm>
        </p:spPr>
      </p:pic>
    </p:spTree>
    <p:extLst>
      <p:ext uri="{BB962C8B-B14F-4D97-AF65-F5344CB8AC3E}">
        <p14:creationId xmlns:p14="http://schemas.microsoft.com/office/powerpoint/2010/main" val="26876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Přednes argumentace – specifika mluveného projevu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Cílem </a:t>
            </a:r>
            <a:r>
              <a:rPr lang="cs-CZ" sz="2000" dirty="0"/>
              <a:t>komunikace je </a:t>
            </a:r>
            <a:r>
              <a:rPr lang="cs-CZ" sz="2000" dirty="0">
                <a:solidFill>
                  <a:srgbClr val="FF8029"/>
                </a:solidFill>
              </a:rPr>
              <a:t>předat sdělení. </a:t>
            </a:r>
          </a:p>
          <a:p>
            <a:r>
              <a:rPr lang="cs-CZ" sz="2000" dirty="0" smtClean="0"/>
              <a:t>Řeč </a:t>
            </a:r>
            <a:r>
              <a:rPr lang="cs-CZ" sz="2000" dirty="0"/>
              <a:t>by měla být organizovaná a směřovat k vytčenému cíli. Řeč má úvod, stať a závěr.</a:t>
            </a:r>
          </a:p>
          <a:p>
            <a:r>
              <a:rPr lang="cs-CZ" sz="2000" dirty="0" smtClean="0"/>
              <a:t>Projev </a:t>
            </a:r>
            <a:r>
              <a:rPr lang="cs-CZ" sz="2000" dirty="0"/>
              <a:t>musí být srozumitelný. </a:t>
            </a:r>
          </a:p>
          <a:p>
            <a:r>
              <a:rPr lang="cs-CZ" sz="2000" dirty="0" smtClean="0"/>
              <a:t>Projev </a:t>
            </a:r>
            <a:r>
              <a:rPr lang="cs-CZ" sz="2000" dirty="0"/>
              <a:t>je korigován zpětnou vazbou publika – význam zrakového kontaktu.</a:t>
            </a:r>
          </a:p>
          <a:p>
            <a:r>
              <a:rPr lang="cs-CZ" sz="2000" dirty="0" smtClean="0"/>
              <a:t>Mluvčí </a:t>
            </a:r>
            <a:r>
              <a:rPr lang="cs-CZ" sz="2000" dirty="0"/>
              <a:t>využívá vhodně organizovaných poznámek. </a:t>
            </a:r>
          </a:p>
          <a:p>
            <a:r>
              <a:rPr lang="cs-CZ" sz="2000" dirty="0" smtClean="0"/>
              <a:t>Teze </a:t>
            </a:r>
            <a:r>
              <a:rPr lang="cs-CZ" sz="2000" dirty="0"/>
              <a:t>každého argumentu by měla být vyslovena a pokud možno jako teze argumentu i deklarována. Totéž pro </a:t>
            </a:r>
            <a:r>
              <a:rPr lang="cs-CZ" sz="2000" dirty="0" smtClean="0"/>
              <a:t>části </a:t>
            </a:r>
            <a:r>
              <a:rPr lang="cs-CZ" sz="2000" dirty="0"/>
              <a:t>argumentů. </a:t>
            </a:r>
          </a:p>
          <a:p>
            <a:r>
              <a:rPr lang="cs-CZ" sz="2000" dirty="0" smtClean="0"/>
              <a:t>Použité citace </a:t>
            </a:r>
            <a:r>
              <a:rPr lang="cs-CZ" sz="2000" dirty="0"/>
              <a:t>je vhodné doplnit </a:t>
            </a:r>
            <a:r>
              <a:rPr lang="cs-CZ" sz="2000" dirty="0" smtClean="0"/>
              <a:t>bibliografickou </a:t>
            </a:r>
            <a:r>
              <a:rPr lang="cs-CZ" sz="2000" dirty="0"/>
              <a:t>poznámkou.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45729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sz="2700" dirty="0"/>
              <a:t>Kritické naslouchání a efektivní psaní poznámek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Základem věcné kritiky je adresnost </a:t>
            </a:r>
            <a:r>
              <a:rPr lang="cs-CZ" sz="2000" dirty="0"/>
              <a:t>– tedy kritika toho, co skutečně zaznělo. </a:t>
            </a:r>
            <a:r>
              <a:rPr lang="cs-CZ" sz="2000" dirty="0">
                <a:solidFill>
                  <a:srgbClr val="FF8029"/>
                </a:solidFill>
              </a:rPr>
              <a:t>To předpokládá cílevědomé naslouchání</a:t>
            </a:r>
            <a:r>
              <a:rPr lang="cs-CZ" sz="2000" dirty="0"/>
              <a:t>. Rozpor maximální přesnosti záznamu a udržení nadhledu řeší technika kritického naslouchání. </a:t>
            </a:r>
          </a:p>
          <a:p>
            <a:pPr marL="0" indent="0">
              <a:buNone/>
            </a:pPr>
            <a:r>
              <a:rPr lang="cs-CZ" sz="2000" dirty="0"/>
              <a:t>Kritické naslouchání je cílevědomé ve smyslu „dobře slyšet“, současně dochází k hodnocení významu řečeného, případně i dekódování vyslovených vět do podoby logických výroků / stavebních kamenů argumentu.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Nestačí slyšet, je třeba naslouchat. Nestačí naslouchat, je nutné o slyšeném okamžitě přemýšlet.  Nestačí o věcech jen přemýšlet, je důležité výsledky zaznamenat. </a:t>
            </a:r>
          </a:p>
        </p:txBody>
      </p:sp>
    </p:spTree>
    <p:extLst>
      <p:ext uri="{BB962C8B-B14F-4D97-AF65-F5344CB8AC3E}">
        <p14:creationId xmlns:p14="http://schemas.microsoft.com/office/powerpoint/2010/main" val="265267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sz="2700" dirty="0"/>
              <a:t>Kritické naslouchání a efektivní psaní poznámek II.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Záznam </a:t>
            </a:r>
            <a:r>
              <a:rPr lang="cs-CZ" sz="2400" dirty="0"/>
              <a:t>se obvykle vede do sloupců (co řeč, to sloupec) zleva doprava</a:t>
            </a:r>
            <a:r>
              <a:rPr lang="cs-CZ" sz="2400" dirty="0" smtClean="0"/>
              <a:t>. Takový </a:t>
            </a:r>
            <a:r>
              <a:rPr lang="cs-CZ" sz="2400" dirty="0"/>
              <a:t>záznam umožňuje </a:t>
            </a:r>
            <a:r>
              <a:rPr lang="cs-CZ" sz="2400" dirty="0">
                <a:solidFill>
                  <a:srgbClr val="FF8029"/>
                </a:solidFill>
              </a:rPr>
              <a:t>sledovat rozvoj </a:t>
            </a:r>
            <a:r>
              <a:rPr lang="cs-CZ" sz="2400" dirty="0"/>
              <a:t>jednotlivých argumentů. </a:t>
            </a:r>
          </a:p>
          <a:p>
            <a:r>
              <a:rPr lang="cs-CZ" sz="2400" dirty="0" smtClean="0"/>
              <a:t>Jednotlivé </a:t>
            </a:r>
            <a:r>
              <a:rPr lang="cs-CZ" sz="2400" dirty="0">
                <a:solidFill>
                  <a:srgbClr val="FF8029"/>
                </a:solidFill>
              </a:rPr>
              <a:t>poznámky se řadí do významových vláken</a:t>
            </a:r>
            <a:r>
              <a:rPr lang="cs-CZ" sz="2400" dirty="0"/>
              <a:t>.</a:t>
            </a:r>
          </a:p>
          <a:p>
            <a:r>
              <a:rPr lang="cs-CZ" sz="2400" dirty="0" smtClean="0"/>
              <a:t>Správnému </a:t>
            </a:r>
            <a:r>
              <a:rPr lang="cs-CZ" sz="2400" dirty="0"/>
              <a:t>zápisu pomáhají zkratky, grafické značky a psací potřeby (pera různých barev, zvýrazňovače). </a:t>
            </a:r>
          </a:p>
          <a:p>
            <a:r>
              <a:rPr lang="cs-CZ" sz="2400" dirty="0" smtClean="0"/>
              <a:t>Je </a:t>
            </a:r>
            <a:r>
              <a:rPr lang="cs-CZ" sz="2400" dirty="0"/>
              <a:t>vhodné okamžitě zaznamenávat vlastní komentáře k řečenému – to předpokládá důvěru v úplné vedení záznamu kolegů v týmu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7439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28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„Křížový výslech“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Účelem křížového výslechu je</a:t>
            </a:r>
            <a:r>
              <a:rPr lang="cs-CZ" sz="2000" dirty="0" smtClean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pPr marL="514350" lvl="0" indent="-514350">
              <a:buClr>
                <a:srgbClr val="FF8029"/>
              </a:buClr>
              <a:buFont typeface="+mj-lt"/>
              <a:buAutoNum type="alphaLcParenR"/>
            </a:pPr>
            <a:r>
              <a:rPr lang="cs-CZ" sz="2000" dirty="0">
                <a:solidFill>
                  <a:srgbClr val="FF8029"/>
                </a:solidFill>
              </a:rPr>
              <a:t>objasnit řeč </a:t>
            </a:r>
            <a:r>
              <a:rPr lang="cs-CZ" sz="2000" dirty="0"/>
              <a:t>předchozího řečníka, </a:t>
            </a:r>
          </a:p>
          <a:p>
            <a:pPr marL="514350" lvl="0" indent="-514350">
              <a:buClr>
                <a:srgbClr val="FF8029"/>
              </a:buClr>
              <a:buFont typeface="+mj-lt"/>
              <a:buAutoNum type="alphaLcParenR"/>
            </a:pPr>
            <a:r>
              <a:rPr lang="cs-CZ" sz="2000" dirty="0"/>
              <a:t>pomoci </a:t>
            </a:r>
            <a:r>
              <a:rPr lang="cs-CZ" sz="2000" dirty="0">
                <a:solidFill>
                  <a:srgbClr val="FF8029"/>
                </a:solidFill>
              </a:rPr>
              <a:t>odhalit a ukázat slabost argumentace </a:t>
            </a:r>
            <a:r>
              <a:rPr lang="cs-CZ" sz="2000" dirty="0"/>
              <a:t>opozičního řečníka,</a:t>
            </a:r>
          </a:p>
          <a:p>
            <a:pPr marL="514350" lvl="0" indent="-514350">
              <a:buClr>
                <a:srgbClr val="FF8029"/>
              </a:buClr>
              <a:buFont typeface="+mj-lt"/>
              <a:buAutoNum type="alphaLcParenR"/>
            </a:pPr>
            <a:r>
              <a:rPr lang="cs-CZ" sz="2000" dirty="0">
                <a:solidFill>
                  <a:srgbClr val="FF8029"/>
                </a:solidFill>
              </a:rPr>
              <a:t>připravit prostor </a:t>
            </a:r>
            <a:r>
              <a:rPr lang="cs-CZ" sz="2000" dirty="0"/>
              <a:t>pro argumentaci vlastní strany.  </a:t>
            </a:r>
            <a:endParaRPr lang="cs-CZ" sz="2000" dirty="0" smtClean="0"/>
          </a:p>
          <a:p>
            <a:pPr marL="514350" lvl="0" indent="-514350">
              <a:buClr>
                <a:srgbClr val="FF8029"/>
              </a:buClr>
              <a:buFont typeface="+mj-lt"/>
              <a:buAutoNum type="alphaLcParenR"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Tazatel se ptá, tázaný odpovídá. Otázky a odpovědi musí být stručné a </a:t>
            </a:r>
            <a:r>
              <a:rPr lang="cs-CZ" sz="2000" dirty="0" smtClean="0"/>
              <a:t>jasné. Tazatel </a:t>
            </a:r>
            <a:r>
              <a:rPr lang="cs-CZ" sz="2000" dirty="0"/>
              <a:t>smí tázaného přerušit, pokud zjevně nemluví k věci. </a:t>
            </a:r>
            <a:r>
              <a:rPr lang="cs-CZ" sz="2000" dirty="0" smtClean="0"/>
              <a:t>Informace </a:t>
            </a:r>
            <a:r>
              <a:rPr lang="cs-CZ" sz="2000" dirty="0"/>
              <a:t>získané během křížového výslechu strana tazatele využije v dalším průběhu debaty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773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29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pl-PL" dirty="0"/>
              <a:t>Křížový výslech – rady pro tazatele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Neargumentujte</a:t>
            </a:r>
            <a:r>
              <a:rPr lang="cs-CZ" sz="1800" dirty="0"/>
              <a:t>, nevysvětlujte, nedoplňujte. Ptejte se.  </a:t>
            </a:r>
          </a:p>
          <a:p>
            <a:r>
              <a:rPr lang="cs-CZ" sz="1800" dirty="0" smtClean="0"/>
              <a:t>Nebuďte </a:t>
            </a:r>
            <a:r>
              <a:rPr lang="cs-CZ" sz="1800" dirty="0"/>
              <a:t>útoční. Nic tím nezískáte. </a:t>
            </a:r>
          </a:p>
          <a:p>
            <a:r>
              <a:rPr lang="cs-CZ" sz="1800" dirty="0" smtClean="0"/>
              <a:t>Klaďte </a:t>
            </a:r>
            <a:r>
              <a:rPr lang="cs-CZ" sz="1800" dirty="0"/>
              <a:t>pokud možno jasné a stručné otázky. </a:t>
            </a:r>
          </a:p>
          <a:p>
            <a:r>
              <a:rPr lang="cs-CZ" sz="1800" dirty="0" smtClean="0"/>
              <a:t>Čas </a:t>
            </a:r>
            <a:r>
              <a:rPr lang="cs-CZ" sz="1800" dirty="0"/>
              <a:t>vymezený křížovému výslechu využívá tázající. Pokud máte pocit, že odpovídající záměrně prodlužuje odpověď, potom je rozumné jej slušně přerušit. </a:t>
            </a:r>
          </a:p>
          <a:p>
            <a:r>
              <a:rPr lang="cs-CZ" sz="1800" dirty="0" smtClean="0"/>
              <a:t>Je </a:t>
            </a:r>
            <a:r>
              <a:rPr lang="cs-CZ" sz="1800" dirty="0"/>
              <a:t>vhodné mít několik otázek připravených předem. Tázajícímu to přinese potřebný klid. Mít ale předem připraveny všechny otázky znamená zcela rezignovat na snahy o reakci na průběh debaty. To je zásadní chyba.</a:t>
            </a:r>
          </a:p>
          <a:p>
            <a:r>
              <a:rPr lang="cs-CZ" sz="1800" dirty="0" smtClean="0"/>
              <a:t>Odpovědi </a:t>
            </a:r>
            <a:r>
              <a:rPr lang="cs-CZ" sz="1800" dirty="0"/>
              <a:t>respondenta je třeba slyšet a navazující otázky těmto odpovědím přizpůsobovat – klást předem připravené otázky bez ohledu na odpovědi respondenta může být i </a:t>
            </a:r>
            <a:r>
              <a:rPr lang="cs-CZ" sz="1800" dirty="0" smtClean="0"/>
              <a:t>směšné.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664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Silné stránky občanského vzdělávání dospělých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sz="2400" dirty="0" smtClean="0"/>
              <a:t>„Občanské </a:t>
            </a:r>
            <a:r>
              <a:rPr lang="cs-CZ" sz="2400" dirty="0"/>
              <a:t>vzdělávání podporuje formování </a:t>
            </a:r>
            <a:r>
              <a:rPr lang="cs-CZ" sz="2400" dirty="0">
                <a:solidFill>
                  <a:srgbClr val="FF8029"/>
                </a:solidFill>
              </a:rPr>
              <a:t>dovedností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8029"/>
                </a:solidFill>
              </a:rPr>
              <a:t>hodnot</a:t>
            </a:r>
            <a:r>
              <a:rPr lang="cs-CZ" sz="2400" dirty="0"/>
              <a:t> a </a:t>
            </a:r>
            <a:r>
              <a:rPr lang="cs-CZ" sz="2400" dirty="0">
                <a:solidFill>
                  <a:srgbClr val="FF8029"/>
                </a:solidFill>
              </a:rPr>
              <a:t>postojů</a:t>
            </a:r>
            <a:r>
              <a:rPr lang="cs-CZ" sz="2400" dirty="0"/>
              <a:t>:“</a:t>
            </a:r>
          </a:p>
          <a:p>
            <a:r>
              <a:rPr lang="cs-CZ" sz="2400" dirty="0" smtClean="0">
                <a:solidFill>
                  <a:srgbClr val="FF8029"/>
                </a:solidFill>
              </a:rPr>
              <a:t>Postoje</a:t>
            </a:r>
            <a:r>
              <a:rPr lang="cs-CZ" sz="2400" dirty="0" smtClean="0"/>
              <a:t> </a:t>
            </a:r>
            <a:r>
              <a:rPr lang="cs-CZ" sz="2400" dirty="0"/>
              <a:t>(…) vědomí vlastní politické účinnosti, zájem o politiku a pozornost k okolí…</a:t>
            </a:r>
          </a:p>
          <a:p>
            <a:r>
              <a:rPr lang="cs-CZ" sz="2400" dirty="0" smtClean="0">
                <a:solidFill>
                  <a:srgbClr val="FF8029"/>
                </a:solidFill>
              </a:rPr>
              <a:t>Hodnoty</a:t>
            </a:r>
            <a:r>
              <a:rPr lang="cs-CZ" sz="2400" dirty="0" smtClean="0"/>
              <a:t> </a:t>
            </a:r>
            <a:r>
              <a:rPr lang="cs-CZ" sz="2400" dirty="0"/>
              <a:t>(…) tolerance, nenásilí, respektování právního systému, podpora lidských práv…</a:t>
            </a:r>
          </a:p>
          <a:p>
            <a:r>
              <a:rPr lang="cs-CZ" sz="2400" dirty="0" smtClean="0">
                <a:solidFill>
                  <a:srgbClr val="FF8029"/>
                </a:solidFill>
              </a:rPr>
              <a:t>Dovednosti</a:t>
            </a:r>
            <a:r>
              <a:rPr lang="cs-CZ" sz="2400" dirty="0" smtClean="0"/>
              <a:t> </a:t>
            </a:r>
            <a:r>
              <a:rPr lang="cs-CZ" sz="2400" dirty="0"/>
              <a:t>(…) kritické myšlení, debatní dovednosti, schopnost řešit problémy, rozhodovat na základě odpovědného zvážení možných důsledků</a:t>
            </a:r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093296"/>
            <a:ext cx="842493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a-DK" dirty="0"/>
              <a:t>Smékal, V. et al: </a:t>
            </a:r>
            <a:r>
              <a:rPr lang="da-DK" i="1" dirty="0"/>
              <a:t>Analýza OV dospělých</a:t>
            </a:r>
            <a:r>
              <a:rPr lang="da-DK" dirty="0"/>
              <a:t>, MU Brno, 2011, str. 71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0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30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Křížový výslech – rady pro odpovídající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Odpovídejte </a:t>
            </a:r>
            <a:r>
              <a:rPr lang="cs-CZ" sz="2000" dirty="0"/>
              <a:t>stručně, znale a věcně. Tam, kde je to vhodné, odpověď rozšiřte nebo doplňte. </a:t>
            </a:r>
          </a:p>
          <a:p>
            <a:r>
              <a:rPr lang="cs-CZ" sz="2000" dirty="0" smtClean="0"/>
              <a:t>Nemlžte</a:t>
            </a:r>
            <a:r>
              <a:rPr lang="cs-CZ" sz="2000" dirty="0"/>
              <a:t>, pokud možno nekličkujte. </a:t>
            </a:r>
          </a:p>
          <a:p>
            <a:r>
              <a:rPr lang="cs-CZ" sz="2000" dirty="0" smtClean="0"/>
              <a:t>Není </a:t>
            </a:r>
            <a:r>
              <a:rPr lang="cs-CZ" sz="2000" dirty="0"/>
              <a:t>nic špatného na tom, když připustíte nevědomost. Samozřejmě, nesmí to být v klíčové věci celého problému.</a:t>
            </a:r>
          </a:p>
          <a:p>
            <a:r>
              <a:rPr lang="cs-CZ" sz="2000" dirty="0" smtClean="0"/>
              <a:t>Buďte </a:t>
            </a:r>
            <a:r>
              <a:rPr lang="cs-CZ" sz="2000" dirty="0"/>
              <a:t>pozorní, některé otázky v sobě mohou skrývat více, než se na první poslech zdá. To ale neznamená, že byste měli být zbabělí. Je dobré zaujmout pevný a odhodlaný postoj.</a:t>
            </a:r>
          </a:p>
          <a:p>
            <a:r>
              <a:rPr lang="cs-CZ" sz="2000" dirty="0" smtClean="0"/>
              <a:t>Je </a:t>
            </a:r>
            <a:r>
              <a:rPr lang="cs-CZ" sz="2000" dirty="0"/>
              <a:t>férové odmítnout osobní otázku, komplexní otázku i sugestivní dichotomii.</a:t>
            </a:r>
          </a:p>
          <a:p>
            <a:r>
              <a:rPr lang="cs-CZ" sz="2000" dirty="0" smtClean="0"/>
              <a:t>Je </a:t>
            </a:r>
            <a:r>
              <a:rPr lang="cs-CZ" sz="2000" dirty="0"/>
              <a:t>rozumné žádat o vysvětlení otázek, které jsou nejasné nebo špatně zformulované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9660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31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Vyvracení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FF8029"/>
                </a:solidFill>
              </a:rPr>
              <a:t>Kritika</a:t>
            </a:r>
            <a:r>
              <a:rPr lang="cs-CZ" sz="1800" dirty="0"/>
              <a:t> argumentace je </a:t>
            </a:r>
            <a:r>
              <a:rPr lang="cs-CZ" sz="1800" dirty="0">
                <a:solidFill>
                  <a:srgbClr val="FF8029"/>
                </a:solidFill>
              </a:rPr>
              <a:t>nejvýznamnějším procesem debaty</a:t>
            </a:r>
            <a:r>
              <a:rPr lang="cs-CZ" sz="1800" dirty="0"/>
              <a:t>. Je ve stručnosti tím, </a:t>
            </a:r>
            <a:r>
              <a:rPr lang="cs-CZ" sz="1800" i="1" dirty="0"/>
              <a:t>„o co zde jde“. </a:t>
            </a:r>
            <a:r>
              <a:rPr lang="cs-CZ" sz="1800" dirty="0"/>
              <a:t>Vyvracení je </a:t>
            </a:r>
            <a:r>
              <a:rPr lang="cs-CZ" sz="1800" dirty="0" smtClean="0"/>
              <a:t>také </a:t>
            </a:r>
            <a:r>
              <a:rPr lang="cs-CZ" sz="1800" dirty="0"/>
              <a:t>zásadní součástí rehabilitace a musí být bráno v potaz i při formulaci afirmace (negace) teze. </a:t>
            </a:r>
            <a:r>
              <a:rPr lang="cs-CZ" sz="1800" dirty="0">
                <a:solidFill>
                  <a:srgbClr val="FF8029"/>
                </a:solidFill>
              </a:rPr>
              <a:t>Dovednosti a znalosti spojené s vyvracením tak stojí v jádru zásadních procesů debaty. </a:t>
            </a:r>
            <a:endParaRPr lang="cs-CZ" sz="1800" dirty="0">
              <a:solidFill>
                <a:srgbClr val="FF8029"/>
              </a:solidFill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>
                <a:solidFill>
                  <a:srgbClr val="FF8029"/>
                </a:solidFill>
              </a:rPr>
              <a:t>Vyvracení není nic jiného, než argumentace. </a:t>
            </a:r>
            <a:r>
              <a:rPr lang="cs-CZ" sz="1800" dirty="0"/>
              <a:t>I tato argumentace potom musí splňovat požadavky, které na argumentaci obecně klademe, i zde je vhodné sledovat schéma „TZDZD</a:t>
            </a:r>
            <a:r>
              <a:rPr lang="cs-CZ" sz="1800" dirty="0" smtClean="0"/>
              <a:t>“.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Zdůvodnění („</a:t>
            </a:r>
            <a:r>
              <a:rPr lang="cs-CZ" sz="1800" dirty="0" err="1"/>
              <a:t>warrant</a:t>
            </a:r>
            <a:r>
              <a:rPr lang="cs-CZ" sz="1800" dirty="0"/>
              <a:t>“) argumentů vyvracení se </a:t>
            </a:r>
            <a:r>
              <a:rPr lang="cs-CZ" sz="1800" dirty="0" smtClean="0"/>
              <a:t>opírá </a:t>
            </a:r>
            <a:r>
              <a:rPr lang="cs-CZ" sz="1800" dirty="0"/>
              <a:t>o teorii argumentace nebo o pravidla debaty. </a:t>
            </a:r>
            <a:r>
              <a:rPr lang="cs-CZ" sz="1800" dirty="0" smtClean="0"/>
              <a:t>Důkazy </a:t>
            </a:r>
            <a:r>
              <a:rPr lang="cs-CZ" sz="1800" dirty="0"/>
              <a:t>(„</a:t>
            </a:r>
            <a:r>
              <a:rPr lang="cs-CZ" sz="1800" dirty="0" err="1"/>
              <a:t>grounds</a:t>
            </a:r>
            <a:r>
              <a:rPr lang="cs-CZ" sz="1800" dirty="0"/>
              <a:t>“) </a:t>
            </a:r>
            <a:r>
              <a:rPr lang="cs-CZ" sz="1800" dirty="0" smtClean="0"/>
              <a:t>jsou </a:t>
            </a:r>
            <a:r>
              <a:rPr lang="cs-CZ" sz="1800" dirty="0"/>
              <a:t>odhalené chyby / slabá místa argumentace oponentů. </a:t>
            </a:r>
            <a:r>
              <a:rPr lang="cs-CZ" sz="1800" dirty="0" smtClean="0"/>
              <a:t> 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90649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32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Vyvracení – 6 závěrů I.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Na základě všech představitelných zdůvodnění se </a:t>
            </a:r>
            <a:r>
              <a:rPr lang="cs-CZ" sz="2400" dirty="0">
                <a:solidFill>
                  <a:srgbClr val="FF8029"/>
                </a:solidFill>
              </a:rPr>
              <a:t>vyvracející tým může </a:t>
            </a:r>
            <a:r>
              <a:rPr lang="cs-CZ" sz="2400" dirty="0" smtClean="0">
                <a:solidFill>
                  <a:srgbClr val="FF8029"/>
                </a:solidFill>
              </a:rPr>
              <a:t>dobrat </a:t>
            </a:r>
            <a:r>
              <a:rPr lang="cs-CZ" sz="2400" dirty="0">
                <a:solidFill>
                  <a:srgbClr val="FF8029"/>
                </a:solidFill>
              </a:rPr>
              <a:t>jen 6 možných </a:t>
            </a:r>
            <a:r>
              <a:rPr lang="cs-CZ" sz="2400" dirty="0"/>
              <a:t>(pro debatu relevantních) </a:t>
            </a:r>
            <a:r>
              <a:rPr lang="cs-CZ" sz="2400" dirty="0">
                <a:solidFill>
                  <a:srgbClr val="FF8029"/>
                </a:solidFill>
              </a:rPr>
              <a:t>závěrů</a:t>
            </a:r>
            <a:r>
              <a:rPr lang="cs-CZ" sz="2400" dirty="0"/>
              <a:t>. Pro větší názornost můžeme tyto argumenty ilustrovat na představě afirmace teze jako pyramidy, kdy teze „stojí“ na argumentech, ty zase na předpokladech. Analogie pomůže uvědomit si úrovně vyvracení  - </a:t>
            </a:r>
            <a:r>
              <a:rPr lang="cs-CZ" sz="2400" dirty="0">
                <a:solidFill>
                  <a:srgbClr val="FF8029"/>
                </a:solidFill>
              </a:rPr>
              <a:t>úroveň vztahů </a:t>
            </a:r>
            <a:r>
              <a:rPr lang="cs-CZ" sz="2400" dirty="0"/>
              <a:t>(horizontální úroveň) a </a:t>
            </a:r>
            <a:r>
              <a:rPr lang="cs-CZ" sz="2400" dirty="0">
                <a:solidFill>
                  <a:srgbClr val="FF8029"/>
                </a:solidFill>
              </a:rPr>
              <a:t>úroveň faktické pravdivosti </a:t>
            </a:r>
            <a:r>
              <a:rPr lang="cs-CZ" sz="2400" dirty="0"/>
              <a:t>(vertikální úroveň</a:t>
            </a:r>
            <a:r>
              <a:rPr lang="cs-CZ" sz="2400" dirty="0" smtClean="0"/>
              <a:t>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8610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33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Vyvracení – </a:t>
            </a:r>
            <a:r>
              <a:rPr lang="cs-CZ" dirty="0" smtClean="0"/>
              <a:t>ilustrace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866890"/>
            <a:ext cx="8424936" cy="396044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Rovnoramenný trojúhelník 5"/>
          <p:cNvSpPr/>
          <p:nvPr/>
        </p:nvSpPr>
        <p:spPr>
          <a:xfrm>
            <a:off x="467544" y="1866890"/>
            <a:ext cx="6984776" cy="34563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467544" y="2875002"/>
            <a:ext cx="6984776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7544" y="3667090"/>
            <a:ext cx="6984776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67544" y="4531186"/>
            <a:ext cx="6984776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131840" y="3667090"/>
            <a:ext cx="0" cy="2016224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4788024" y="3667090"/>
            <a:ext cx="0" cy="2016224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915816" y="215492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teze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15816" y="306140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kritérium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879812" y="38831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331640" y="38831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427984" y="38831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879461" y="4732982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předpoklady</a:t>
            </a:r>
            <a:endParaRPr lang="cs-CZ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971600" y="4732982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předpoklady</a:t>
            </a:r>
            <a:endParaRPr lang="cs-CZ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820528" y="4732982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předpoklady</a:t>
            </a:r>
            <a:endParaRPr lang="cs-CZ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ousměrná svislá šipka 29"/>
          <p:cNvSpPr/>
          <p:nvPr/>
        </p:nvSpPr>
        <p:spPr>
          <a:xfrm>
            <a:off x="7596336" y="1866890"/>
            <a:ext cx="1224136" cy="3456384"/>
          </a:xfrm>
          <a:prstGeom prst="upDownArrow">
            <a:avLst/>
          </a:prstGeom>
          <a:solidFill>
            <a:srgbClr val="85C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7906434" y="1866890"/>
            <a:ext cx="553998" cy="34563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v</a:t>
            </a:r>
            <a:r>
              <a:rPr lang="cs-CZ" sz="2400" b="1" dirty="0" smtClean="0">
                <a:solidFill>
                  <a:schemeClr val="bg1"/>
                </a:solidFill>
              </a:rPr>
              <a:t>ztahy, relevance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 rot="16200000">
            <a:off x="3646929" y="2863969"/>
            <a:ext cx="626006" cy="6984776"/>
          </a:xfrm>
          <a:prstGeom prst="rect">
            <a:avLst/>
          </a:prstGeom>
          <a:solidFill>
            <a:srgbClr val="FF8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nahoru 33"/>
          <p:cNvSpPr/>
          <p:nvPr/>
        </p:nvSpPr>
        <p:spPr>
          <a:xfrm>
            <a:off x="1439652" y="5368240"/>
            <a:ext cx="1224136" cy="1296144"/>
          </a:xfrm>
          <a:prstGeom prst="upArrow">
            <a:avLst/>
          </a:prstGeom>
          <a:solidFill>
            <a:srgbClr val="FF8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nahoru 34"/>
          <p:cNvSpPr/>
          <p:nvPr/>
        </p:nvSpPr>
        <p:spPr>
          <a:xfrm>
            <a:off x="3347864" y="5373216"/>
            <a:ext cx="1224136" cy="1296144"/>
          </a:xfrm>
          <a:prstGeom prst="upArrow">
            <a:avLst/>
          </a:prstGeom>
          <a:solidFill>
            <a:srgbClr val="FF8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nahoru 35"/>
          <p:cNvSpPr/>
          <p:nvPr/>
        </p:nvSpPr>
        <p:spPr>
          <a:xfrm>
            <a:off x="5292080" y="5373216"/>
            <a:ext cx="1224136" cy="1296144"/>
          </a:xfrm>
          <a:prstGeom prst="upArrow">
            <a:avLst/>
          </a:prstGeom>
          <a:solidFill>
            <a:srgbClr val="FF8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467544" y="6135687"/>
            <a:ext cx="69847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p</a:t>
            </a:r>
            <a:r>
              <a:rPr lang="cs-CZ" sz="2400" b="1" dirty="0" smtClean="0">
                <a:solidFill>
                  <a:schemeClr val="bg1"/>
                </a:solidFill>
              </a:rPr>
              <a:t>ravdivost, platnost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debatování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Vyvracení – 6 závěrů 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000" dirty="0">
                <a:solidFill>
                  <a:srgbClr val="FF8029"/>
                </a:solidFill>
              </a:rPr>
              <a:t>Obhajoba </a:t>
            </a:r>
            <a:r>
              <a:rPr lang="cs-CZ" sz="2000" dirty="0">
                <a:solidFill>
                  <a:srgbClr val="FF8029"/>
                </a:solidFill>
              </a:rPr>
              <a:t>je jako celek irelevantní.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Dopad: </a:t>
            </a:r>
            <a:r>
              <a:rPr lang="cs-CZ" sz="2000" dirty="0"/>
              <a:t>T</a:t>
            </a:r>
            <a:r>
              <a:rPr lang="cs-CZ" sz="2000" dirty="0" smtClean="0"/>
              <a:t>aková </a:t>
            </a:r>
            <a:r>
              <a:rPr lang="cs-CZ" sz="2000" dirty="0"/>
              <a:t>obhajoba nepodporuje platnost teze.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Ilustrace: </a:t>
            </a:r>
            <a:r>
              <a:rPr lang="cs-CZ" sz="2000" dirty="0"/>
              <a:t>Stupně pyramidy </a:t>
            </a:r>
            <a:r>
              <a:rPr lang="cs-CZ" sz="2000" dirty="0" smtClean="0"/>
              <a:t>stojí mimo její vrchol. </a:t>
            </a:r>
            <a:r>
              <a:rPr lang="cs-CZ" sz="2000" dirty="0"/>
              <a:t>Vrchol </a:t>
            </a:r>
            <a:r>
              <a:rPr lang="cs-CZ" sz="2000" dirty="0" smtClean="0"/>
              <a:t>který nepodpírá </a:t>
            </a:r>
            <a:r>
              <a:rPr lang="cs-CZ" sz="2000" dirty="0"/>
              <a:t>vůbec </a:t>
            </a:r>
            <a:r>
              <a:rPr lang="cs-CZ" sz="2000" dirty="0" smtClean="0"/>
              <a:t>nic </a:t>
            </a:r>
            <a:r>
              <a:rPr lang="cs-CZ" sz="2000" dirty="0"/>
              <a:t>leží v prachu a troskách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pPr marL="514350" indent="-514350">
              <a:buClr>
                <a:srgbClr val="FF8029"/>
              </a:buClr>
              <a:buFont typeface="+mj-lt"/>
              <a:buAutoNum type="arabicParenR" startAt="2"/>
            </a:pPr>
            <a:r>
              <a:rPr lang="cs-CZ" sz="2000" dirty="0">
                <a:solidFill>
                  <a:srgbClr val="FF8029"/>
                </a:solidFill>
              </a:rPr>
              <a:t>Opozice </a:t>
            </a:r>
            <a:r>
              <a:rPr lang="cs-CZ" sz="2000" dirty="0">
                <a:solidFill>
                  <a:srgbClr val="FF8029"/>
                </a:solidFill>
              </a:rPr>
              <a:t>nabízí lepší kritérium.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Dopad: </a:t>
            </a:r>
            <a:r>
              <a:rPr lang="cs-CZ" sz="2000" dirty="0"/>
              <a:t>A</a:t>
            </a:r>
            <a:r>
              <a:rPr lang="cs-CZ" sz="2000" dirty="0" smtClean="0"/>
              <a:t>rgumentaci </a:t>
            </a:r>
            <a:r>
              <a:rPr lang="cs-CZ" sz="2000" dirty="0"/>
              <a:t>na základě „horšího“ kritéria je nutné odmítnout jako celek a je třeba přijmout argumentaci založenou na jiném, lepším, opozičním kritériu.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Ilustrace: </a:t>
            </a:r>
            <a:r>
              <a:rPr lang="cs-CZ" sz="2000" dirty="0"/>
              <a:t>Afirmativní pyramida stojí, avšak na špatném místě. Takovou pyramidu nikdo nechce. Vedle stojí negativní pyramida – na tom správném místě</a:t>
            </a:r>
            <a:r>
              <a:rPr lang="cs-CZ" sz="2000" dirty="0" smtClean="0"/>
              <a:t>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7077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Vyvracení – 6 závěrů III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8029"/>
              </a:buClr>
              <a:buFont typeface="+mj-lt"/>
              <a:buAutoNum type="arabicParenR" startAt="3"/>
            </a:pPr>
            <a:r>
              <a:rPr lang="cs-CZ" sz="1800" dirty="0">
                <a:solidFill>
                  <a:srgbClr val="FF8029"/>
                </a:solidFill>
              </a:rPr>
              <a:t>Tvrzení </a:t>
            </a:r>
            <a:r>
              <a:rPr lang="cs-CZ" sz="1800" dirty="0">
                <a:solidFill>
                  <a:srgbClr val="FF8029"/>
                </a:solidFill>
              </a:rPr>
              <a:t>argumentu je irelevantní.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8029"/>
                </a:solidFill>
              </a:rPr>
              <a:t>Dopad: </a:t>
            </a:r>
            <a:r>
              <a:rPr lang="cs-CZ" sz="1800" dirty="0"/>
              <a:t>T</a:t>
            </a:r>
            <a:r>
              <a:rPr lang="cs-CZ" sz="1800" dirty="0" smtClean="0"/>
              <a:t>akový </a:t>
            </a:r>
            <a:r>
              <a:rPr lang="cs-CZ" sz="1800" dirty="0"/>
              <a:t>argument (bez ohledu na jeho ne/platnost či pravdivost) nepodporuje platnost teze. 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8029"/>
                </a:solidFill>
              </a:rPr>
              <a:t>Ilustrace: </a:t>
            </a:r>
            <a:r>
              <a:rPr lang="cs-CZ" sz="1800" dirty="0"/>
              <a:t>Kvádr argumentu leží mimo pyramidu. Části pyramidy, které by se měly o kvádr opírat, se povážlivě naklání. Pokud je takových argumentů více, naklánění přešlo v pád a horní vrstvy leží v troskách a prachu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514350" indent="-514350">
              <a:buClr>
                <a:srgbClr val="FF8029"/>
              </a:buClr>
              <a:buFont typeface="+mj-lt"/>
              <a:buAutoNum type="arabicParenR" startAt="4"/>
            </a:pPr>
            <a:r>
              <a:rPr lang="cs-CZ" sz="1800" dirty="0">
                <a:solidFill>
                  <a:srgbClr val="FF8029"/>
                </a:solidFill>
              </a:rPr>
              <a:t>Tvrzení </a:t>
            </a:r>
            <a:r>
              <a:rPr lang="cs-CZ" sz="1800" dirty="0">
                <a:solidFill>
                  <a:srgbClr val="FF8029"/>
                </a:solidFill>
              </a:rPr>
              <a:t>argumentu je nepřijatelné (neplatné, nepravdivé).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8029"/>
                </a:solidFill>
              </a:rPr>
              <a:t>Dopad: </a:t>
            </a:r>
            <a:r>
              <a:rPr lang="cs-CZ" sz="1800" dirty="0"/>
              <a:t>takový argument </a:t>
            </a:r>
            <a:r>
              <a:rPr lang="cs-CZ" sz="1800" dirty="0"/>
              <a:t>nepodporuje přijatelnost (platnost, pravdivost) teze.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8029"/>
                </a:solidFill>
              </a:rPr>
              <a:t>Ilustrace: </a:t>
            </a:r>
            <a:r>
              <a:rPr lang="cs-CZ" sz="1800" dirty="0"/>
              <a:t>Kvádr v pyramidě je </a:t>
            </a:r>
            <a:r>
              <a:rPr lang="cs-CZ" sz="1800" dirty="0" smtClean="0"/>
              <a:t>zvětralý. </a:t>
            </a:r>
            <a:r>
              <a:rPr lang="cs-CZ" sz="1800" dirty="0"/>
              <a:t>Nic nepodepírá. </a:t>
            </a:r>
            <a:r>
              <a:rPr lang="cs-CZ" sz="1800" dirty="0" smtClean="0"/>
              <a:t>Pokud </a:t>
            </a:r>
            <a:r>
              <a:rPr lang="cs-CZ" sz="1800" dirty="0"/>
              <a:t>je takových argumentů více, naklánění přešlo v pád a horní vrstvy leží v prachu a troskách.</a:t>
            </a:r>
          </a:p>
        </p:txBody>
      </p:sp>
    </p:spTree>
    <p:extLst>
      <p:ext uri="{BB962C8B-B14F-4D97-AF65-F5344CB8AC3E}">
        <p14:creationId xmlns:p14="http://schemas.microsoft.com/office/powerpoint/2010/main" val="1119447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Vyvracení – 6 závěrů 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8029"/>
              </a:buClr>
              <a:buFont typeface="+mj-lt"/>
              <a:buAutoNum type="arabicParenR" startAt="3"/>
            </a:pPr>
            <a:r>
              <a:rPr lang="cs-CZ" sz="2000" dirty="0">
                <a:solidFill>
                  <a:srgbClr val="FF8029"/>
                </a:solidFill>
              </a:rPr>
              <a:t>Pravdivost </a:t>
            </a:r>
            <a:r>
              <a:rPr lang="cs-CZ" sz="2000" dirty="0">
                <a:solidFill>
                  <a:srgbClr val="FF8029"/>
                </a:solidFill>
              </a:rPr>
              <a:t>tvrzení argumentu nebyla prokázána.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Dopad: </a:t>
            </a:r>
            <a:r>
              <a:rPr lang="cs-CZ" sz="2000" dirty="0" smtClean="0"/>
              <a:t>Takový </a:t>
            </a:r>
            <a:r>
              <a:rPr lang="cs-CZ" sz="2000" dirty="0"/>
              <a:t>argument nepodporuje platnost teze.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Ilustrace</a:t>
            </a:r>
            <a:r>
              <a:rPr lang="cs-CZ" sz="2000" dirty="0">
                <a:solidFill>
                  <a:srgbClr val="FF8029"/>
                </a:solidFill>
              </a:rPr>
              <a:t>: </a:t>
            </a:r>
            <a:r>
              <a:rPr lang="cs-CZ" sz="2000" dirty="0"/>
              <a:t>Kvádr argumentu je skryt v mlze. Možná je na svém místě a je pevný jako skála a možná je za závojem mlhy prázdno. </a:t>
            </a:r>
            <a:r>
              <a:rPr lang="cs-CZ" sz="2000" dirty="0" smtClean="0"/>
              <a:t>L</a:t>
            </a:r>
            <a:r>
              <a:rPr lang="cs-CZ" sz="2000" dirty="0" smtClean="0"/>
              <a:t>ezli </a:t>
            </a:r>
            <a:r>
              <a:rPr lang="cs-CZ" sz="2000" dirty="0"/>
              <a:t>byste na </a:t>
            </a:r>
            <a:r>
              <a:rPr lang="cs-CZ" sz="2000" dirty="0" smtClean="0"/>
              <a:t>takovou pyramidu? </a:t>
            </a:r>
          </a:p>
          <a:p>
            <a:pPr marL="0" indent="0">
              <a:buNone/>
            </a:pPr>
            <a:endParaRPr lang="cs-CZ" sz="2000" dirty="0"/>
          </a:p>
          <a:p>
            <a:pPr marL="514350" indent="-514350">
              <a:buClr>
                <a:srgbClr val="FF8029"/>
              </a:buClr>
              <a:buFont typeface="+mj-lt"/>
              <a:buAutoNum type="arabicParenR" startAt="6"/>
            </a:pPr>
            <a:r>
              <a:rPr lang="cs-CZ" sz="2000" dirty="0">
                <a:solidFill>
                  <a:srgbClr val="FF8029"/>
                </a:solidFill>
              </a:rPr>
              <a:t>Tvrzení </a:t>
            </a:r>
            <a:r>
              <a:rPr lang="cs-CZ" sz="2000" dirty="0">
                <a:solidFill>
                  <a:srgbClr val="FF8029"/>
                </a:solidFill>
              </a:rPr>
              <a:t>argumentu je nevýznamné.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Dopad: </a:t>
            </a:r>
            <a:r>
              <a:rPr lang="cs-CZ" sz="2000" dirty="0" smtClean="0"/>
              <a:t>Takový </a:t>
            </a:r>
            <a:r>
              <a:rPr lang="cs-CZ" sz="2000" dirty="0"/>
              <a:t>argument jen nevýznamně podporuje platnost teze. V hodnocení bychom měli dát přednost </a:t>
            </a:r>
            <a:r>
              <a:rPr lang="cs-CZ" sz="2000" dirty="0" smtClean="0"/>
              <a:t>jiným argumentům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Ilustrace: </a:t>
            </a:r>
            <a:r>
              <a:rPr lang="cs-CZ" sz="2000" dirty="0"/>
              <a:t>Kvádry </a:t>
            </a:r>
            <a:r>
              <a:rPr lang="cs-CZ" sz="2000" dirty="0" smtClean="0"/>
              <a:t>jsou </a:t>
            </a:r>
            <a:r>
              <a:rPr lang="cs-CZ" sz="2000" dirty="0"/>
              <a:t>na svých </a:t>
            </a:r>
            <a:r>
              <a:rPr lang="cs-CZ" sz="2000" dirty="0" smtClean="0"/>
              <a:t>místech a drží. </a:t>
            </a:r>
            <a:r>
              <a:rPr lang="cs-CZ" sz="2000" dirty="0"/>
              <a:t>Jsou ale </a:t>
            </a:r>
            <a:r>
              <a:rPr lang="cs-CZ" sz="2000" dirty="0" smtClean="0"/>
              <a:t>maličké, jako celá pyramida. Vedle je </a:t>
            </a:r>
            <a:r>
              <a:rPr lang="cs-CZ" sz="2000" dirty="0"/>
              <a:t>jiná, majestátní. Které dáte přednost? 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920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Rehabilitace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Společně s afirmací teze a vyvracením tvoří rehabilitace „triumvirát“ základních procesů debaty. </a:t>
            </a:r>
            <a:r>
              <a:rPr lang="cs-CZ" sz="2000" dirty="0"/>
              <a:t>V procesu </a:t>
            </a:r>
            <a:r>
              <a:rPr lang="cs-CZ" sz="2000" dirty="0">
                <a:solidFill>
                  <a:srgbClr val="FF8029"/>
                </a:solidFill>
              </a:rPr>
              <a:t>afirmace</a:t>
            </a:r>
            <a:r>
              <a:rPr lang="cs-CZ" sz="2000" dirty="0"/>
              <a:t> jsou argumenty představeny, v procesu </a:t>
            </a:r>
            <a:r>
              <a:rPr lang="cs-CZ" sz="2000" dirty="0">
                <a:solidFill>
                  <a:srgbClr val="FF8029"/>
                </a:solidFill>
              </a:rPr>
              <a:t>vyvracení </a:t>
            </a:r>
            <a:r>
              <a:rPr lang="cs-CZ" sz="2000" dirty="0"/>
              <a:t>opozice podrobuje tyto argumenty kritice, v procesu </a:t>
            </a:r>
            <a:r>
              <a:rPr lang="cs-CZ" sz="2000" dirty="0">
                <a:solidFill>
                  <a:srgbClr val="FF8029"/>
                </a:solidFill>
              </a:rPr>
              <a:t>rehabilitace </a:t>
            </a:r>
            <a:r>
              <a:rPr lang="cs-CZ" sz="2000" dirty="0"/>
              <a:t>je naopak kritice vystavena představená </a:t>
            </a:r>
            <a:r>
              <a:rPr lang="cs-CZ" sz="2000" dirty="0" err="1"/>
              <a:t>protiargumentace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Rehabilitací se v debatování rozumí </a:t>
            </a:r>
            <a:r>
              <a:rPr lang="cs-CZ" sz="2000" dirty="0">
                <a:solidFill>
                  <a:srgbClr val="FF8029"/>
                </a:solidFill>
              </a:rPr>
              <a:t>tři činnosti: 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000" dirty="0">
                <a:solidFill>
                  <a:srgbClr val="FF8029"/>
                </a:solidFill>
              </a:rPr>
              <a:t>argumentace </a:t>
            </a:r>
            <a:r>
              <a:rPr lang="cs-CZ" sz="2000" dirty="0">
                <a:solidFill>
                  <a:srgbClr val="FF8029"/>
                </a:solidFill>
              </a:rPr>
              <a:t>odmítající kritiku </a:t>
            </a:r>
            <a:r>
              <a:rPr lang="cs-CZ" sz="2000" dirty="0"/>
              <a:t>(standardní TZDZD argumentace),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000" dirty="0">
                <a:solidFill>
                  <a:srgbClr val="FF8029"/>
                </a:solidFill>
              </a:rPr>
              <a:t>odstranění </a:t>
            </a:r>
            <a:r>
              <a:rPr lang="cs-CZ" sz="2000" dirty="0">
                <a:solidFill>
                  <a:srgbClr val="FF8029"/>
                </a:solidFill>
              </a:rPr>
              <a:t>nedostatků </a:t>
            </a:r>
            <a:r>
              <a:rPr lang="cs-CZ" sz="2000" dirty="0"/>
              <a:t>kritizovaných opozicí,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000" dirty="0">
                <a:solidFill>
                  <a:srgbClr val="FF8029"/>
                </a:solidFill>
              </a:rPr>
              <a:t>posílení </a:t>
            </a:r>
            <a:r>
              <a:rPr lang="cs-CZ" sz="2000" dirty="0">
                <a:solidFill>
                  <a:srgbClr val="FF8029"/>
                </a:solidFill>
              </a:rPr>
              <a:t>původní argumentace </a:t>
            </a:r>
            <a:r>
              <a:rPr lang="cs-CZ" sz="2000" dirty="0"/>
              <a:t>(nové důkazy, jasnější vysvětlení…).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018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38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Syntéza 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8029"/>
                </a:solidFill>
              </a:rPr>
              <a:t>Obsahem třetích řečí je syntéza</a:t>
            </a:r>
            <a:r>
              <a:rPr lang="cs-CZ" dirty="0"/>
              <a:t>. Cílem této syntézy je poskytnout </a:t>
            </a:r>
            <a:r>
              <a:rPr lang="cs-CZ" dirty="0">
                <a:solidFill>
                  <a:srgbClr val="FF8029"/>
                </a:solidFill>
              </a:rPr>
              <a:t>ucelený pohled </a:t>
            </a:r>
            <a:r>
              <a:rPr lang="cs-CZ" dirty="0"/>
              <a:t>na úspěšnost týmů v jejich snažení o obhajobu afirmace teze nebo vyvracení této obhajoby. </a:t>
            </a:r>
            <a:r>
              <a:rPr lang="cs-CZ" dirty="0">
                <a:solidFill>
                  <a:srgbClr val="FF8029"/>
                </a:solidFill>
              </a:rPr>
              <a:t>Nevěnují se platnosti či neplatnosti teze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44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39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smtClean="0"/>
              <a:t>Syntéza 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V </a:t>
            </a:r>
            <a:r>
              <a:rPr lang="cs-CZ" sz="2000" dirty="0">
                <a:solidFill>
                  <a:srgbClr val="FF8029"/>
                </a:solidFill>
              </a:rPr>
              <a:t>přípravě </a:t>
            </a:r>
            <a:r>
              <a:rPr lang="cs-CZ" sz="2000" dirty="0"/>
              <a:t>na svoji řeč a její prezentaci bude třetí mluvčí často postupovat takto:</a:t>
            </a:r>
          </a:p>
          <a:p>
            <a:r>
              <a:rPr lang="cs-CZ" sz="2000" dirty="0">
                <a:solidFill>
                  <a:srgbClr val="FF8029"/>
                </a:solidFill>
              </a:rPr>
              <a:t>Pokusí se odhalit „leitmotiv“ </a:t>
            </a:r>
            <a:r>
              <a:rPr lang="cs-CZ" sz="2000" dirty="0"/>
              <a:t>– zásadní postoj obou týmů.  Pokud takový „leitmotiv“ existuje, ukáže, zda a jak se tyto postoje vzájemně vylučují a pokusí se vysvětlit, proč považuje postoj svého týmu za významnější, než postoj opoziční. </a:t>
            </a:r>
          </a:p>
          <a:p>
            <a:r>
              <a:rPr lang="cs-CZ" sz="2000" dirty="0">
                <a:solidFill>
                  <a:srgbClr val="FF8029"/>
                </a:solidFill>
              </a:rPr>
              <a:t>Odhalí spory v debatě </a:t>
            </a:r>
            <a:r>
              <a:rPr lang="cs-CZ" sz="2000" dirty="0"/>
              <a:t>– ať již na úrovni </a:t>
            </a:r>
            <a:r>
              <a:rPr lang="cs-CZ" sz="2000" dirty="0" smtClean="0"/>
              <a:t>„leitmotivu“ nebo </a:t>
            </a:r>
            <a:r>
              <a:rPr lang="cs-CZ" sz="2000" dirty="0"/>
              <a:t>na úrovni jednotlivých argumentů. </a:t>
            </a:r>
            <a:r>
              <a:rPr lang="cs-CZ" sz="2000" dirty="0" smtClean="0"/>
              <a:t>Vysvětlí, </a:t>
            </a:r>
            <a:r>
              <a:rPr lang="cs-CZ" sz="2000" dirty="0"/>
              <a:t>co bylo předmětem sporů, kdy a </a:t>
            </a:r>
            <a:r>
              <a:rPr lang="cs-CZ" sz="2000" dirty="0" smtClean="0"/>
              <a:t>kdo </a:t>
            </a:r>
            <a:r>
              <a:rPr lang="cs-CZ" sz="2000" dirty="0"/>
              <a:t>daný spor obhájil / vyvrátil.</a:t>
            </a:r>
          </a:p>
          <a:p>
            <a:r>
              <a:rPr lang="cs-CZ" sz="2000" dirty="0">
                <a:solidFill>
                  <a:srgbClr val="FF8029"/>
                </a:solidFill>
              </a:rPr>
              <a:t>Pokud</a:t>
            </a:r>
            <a:r>
              <a:rPr lang="cs-CZ" sz="2000" dirty="0"/>
              <a:t> z libovolné části debaty </a:t>
            </a:r>
            <a:r>
              <a:rPr lang="cs-CZ" sz="2000" dirty="0">
                <a:solidFill>
                  <a:srgbClr val="FF8029"/>
                </a:solidFill>
              </a:rPr>
              <a:t>vyplynulo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8029"/>
                </a:solidFill>
              </a:rPr>
              <a:t>cokoliv významného </a:t>
            </a:r>
            <a:r>
              <a:rPr lang="cs-CZ" sz="2000" dirty="0"/>
              <a:t>pro rozhodnutí, </a:t>
            </a:r>
            <a:r>
              <a:rPr lang="cs-CZ" sz="2000" dirty="0">
                <a:solidFill>
                  <a:srgbClr val="FF8029"/>
                </a:solidFill>
              </a:rPr>
              <a:t>upozorní na to a vyvodí dopad</a:t>
            </a:r>
            <a:r>
              <a:rPr lang="cs-CZ" sz="2000" dirty="0"/>
              <a:t>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5488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Cíle debatování jsou SWOT analýze identické / komplementární: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„</a:t>
            </a:r>
            <a:r>
              <a:rPr lang="cs-CZ" sz="2400" dirty="0"/>
              <a:t>Debatování“ je vzdělávací forma </a:t>
            </a:r>
            <a:r>
              <a:rPr lang="cs-CZ" sz="2400" dirty="0">
                <a:solidFill>
                  <a:srgbClr val="FF8029"/>
                </a:solidFill>
              </a:rPr>
              <a:t>cíleně zaměřená </a:t>
            </a:r>
            <a:r>
              <a:rPr lang="cs-CZ" sz="2400" dirty="0"/>
              <a:t>na </a:t>
            </a:r>
            <a:r>
              <a:rPr lang="cs-CZ" sz="2400" dirty="0"/>
              <a:t>prohlubování </a:t>
            </a:r>
            <a:r>
              <a:rPr lang="cs-CZ" sz="2400" dirty="0">
                <a:solidFill>
                  <a:srgbClr val="FF8029"/>
                </a:solidFill>
              </a:rPr>
              <a:t>znalostí</a:t>
            </a:r>
            <a:r>
              <a:rPr lang="cs-CZ" sz="2400" dirty="0"/>
              <a:t>, </a:t>
            </a:r>
            <a:r>
              <a:rPr lang="cs-CZ" sz="2400" dirty="0"/>
              <a:t>rozvoj</a:t>
            </a:r>
            <a:r>
              <a:rPr lang="cs-CZ" sz="2400" dirty="0">
                <a:solidFill>
                  <a:srgbClr val="FF8029"/>
                </a:solidFill>
              </a:rPr>
              <a:t> dovedností </a:t>
            </a:r>
            <a:r>
              <a:rPr lang="cs-CZ" sz="2400" dirty="0"/>
              <a:t>a</a:t>
            </a:r>
            <a:r>
              <a:rPr lang="cs-CZ" sz="2400" dirty="0" smtClean="0">
                <a:solidFill>
                  <a:srgbClr val="FF8029"/>
                </a:solidFill>
              </a:rPr>
              <a:t> formování </a:t>
            </a:r>
            <a:r>
              <a:rPr lang="cs-CZ" sz="2400" dirty="0">
                <a:solidFill>
                  <a:srgbClr val="FF8029"/>
                </a:solidFill>
              </a:rPr>
              <a:t>postojů</a:t>
            </a:r>
            <a:r>
              <a:rPr lang="cs-CZ" sz="2400" dirty="0"/>
              <a:t>.“</a:t>
            </a:r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725144"/>
            <a:ext cx="84249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i="1" dirty="0"/>
              <a:t>O Asociaci debatních klubů</a:t>
            </a:r>
            <a:r>
              <a:rPr lang="pl-PL" dirty="0"/>
              <a:t>, </a:t>
            </a:r>
            <a:r>
              <a:rPr lang="pl-PL" dirty="0" smtClean="0"/>
              <a:t>dostupné </a:t>
            </a:r>
            <a:r>
              <a:rPr lang="pl-PL" dirty="0" smtClean="0"/>
              <a:t>z:</a:t>
            </a:r>
          </a:p>
          <a:p>
            <a:pPr algn="r"/>
            <a:r>
              <a:rPr lang="pl-PL" dirty="0" smtClean="0"/>
              <a:t>http</a:t>
            </a:r>
            <a:r>
              <a:rPr lang="pl-PL" dirty="0"/>
              <a:t>://debatovani.cz/web/asociace-debatnich-klubu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7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40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Rozhodnutí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Rozhodnutí debaty je </a:t>
            </a:r>
            <a:r>
              <a:rPr lang="cs-CZ" sz="2400" dirty="0">
                <a:solidFill>
                  <a:srgbClr val="FF8029"/>
                </a:solidFill>
              </a:rPr>
              <a:t>vyvrcholením dlouhodobé práce </a:t>
            </a:r>
            <a:r>
              <a:rPr lang="cs-CZ" sz="2400" dirty="0"/>
              <a:t>účastníků jak ve fázi přípravy, tak i při její samotné realizaci. Je současně základem pro další práci a motivací k ní.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rgbClr val="FF8029"/>
                </a:solidFill>
              </a:rPr>
              <a:t>Rozhodčí zastává dvě významné role:</a:t>
            </a:r>
          </a:p>
          <a:p>
            <a:r>
              <a:rPr lang="cs-CZ" sz="2400" dirty="0" smtClean="0"/>
              <a:t>arbitra </a:t>
            </a:r>
            <a:endParaRPr lang="cs-CZ" sz="2400" dirty="0"/>
          </a:p>
          <a:p>
            <a:r>
              <a:rPr lang="cs-CZ" sz="2400" dirty="0" smtClean="0"/>
              <a:t>podporovatele </a:t>
            </a:r>
            <a:r>
              <a:rPr lang="cs-CZ" sz="2400" dirty="0"/>
              <a:t>vzdělávacího procesu v užším slova smyslu.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150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41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Rozhodnutí II. – rozhodčí jako arbitr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8029"/>
                </a:solidFill>
              </a:rPr>
              <a:t>V roli arbitra </a:t>
            </a:r>
            <a:r>
              <a:rPr lang="cs-CZ" dirty="0"/>
              <a:t>rozhodčí vynese verdikt - určí, který z týmů (lépe) splnil svůj úkol v debatě.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Rozhodnutí </a:t>
            </a:r>
            <a:r>
              <a:rPr lang="cs-CZ" dirty="0"/>
              <a:t>je nestranné a maximálně objektivní.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Rozhodčí </a:t>
            </a:r>
            <a:r>
              <a:rPr lang="cs-CZ" dirty="0"/>
              <a:t>svůj verdikt vždy zakládají na vlastním podrobném zápisu debaty.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102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42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Rozhodnutí </a:t>
            </a:r>
            <a:r>
              <a:rPr lang="cs-CZ" dirty="0" smtClean="0"/>
              <a:t>III</a:t>
            </a:r>
            <a:r>
              <a:rPr lang="cs-CZ" dirty="0"/>
              <a:t>. – rozhodčí jako vzdělavatel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FF8029"/>
                </a:solidFill>
              </a:rPr>
              <a:t>Jako vzdělavatel </a:t>
            </a:r>
            <a:r>
              <a:rPr lang="cs-CZ" sz="2400" dirty="0"/>
              <a:t>má rozhodčí tyto úkoly: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400" dirty="0">
                <a:solidFill>
                  <a:srgbClr val="FF8029"/>
                </a:solidFill>
              </a:rPr>
              <a:t>Zdůvodnit </a:t>
            </a:r>
            <a:r>
              <a:rPr lang="cs-CZ" sz="2400" dirty="0">
                <a:solidFill>
                  <a:srgbClr val="FF8029"/>
                </a:solidFill>
              </a:rPr>
              <a:t>verdikt arbitra </a:t>
            </a:r>
            <a:r>
              <a:rPr lang="cs-CZ" sz="2400" dirty="0"/>
              <a:t>tak, aby bylo zřejmé, jak se dostal ke svému závěru. To znamená argumentovat. Jako premisy své argumentace využívá obsah debaty (= grounds) a její pravidla (= warrant). 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400" dirty="0">
                <a:solidFill>
                  <a:srgbClr val="FF8029"/>
                </a:solidFill>
              </a:rPr>
              <a:t>Nabídnout </a:t>
            </a:r>
            <a:r>
              <a:rPr lang="cs-CZ" sz="2400" dirty="0">
                <a:solidFill>
                  <a:srgbClr val="FF8029"/>
                </a:solidFill>
              </a:rPr>
              <a:t>zpětnou vazbu. </a:t>
            </a:r>
            <a:r>
              <a:rPr lang="cs-CZ" sz="2400" dirty="0"/>
              <a:t>Upozorní i na slabá místa a prostor pro zlepšení. Věnuje se jak dovednostem debatování, tak i obsahu. </a:t>
            </a:r>
          </a:p>
          <a:p>
            <a:pPr marL="514350" indent="-514350">
              <a:buClr>
                <a:srgbClr val="FF8029"/>
              </a:buClr>
              <a:buFont typeface="+mj-lt"/>
              <a:buAutoNum type="arabicParenR"/>
            </a:pPr>
            <a:r>
              <a:rPr lang="cs-CZ" sz="2400" dirty="0">
                <a:solidFill>
                  <a:srgbClr val="FF8029"/>
                </a:solidFill>
              </a:rPr>
              <a:t>Přispívat </a:t>
            </a:r>
            <a:r>
              <a:rPr lang="cs-CZ" sz="2400" dirty="0">
                <a:solidFill>
                  <a:srgbClr val="FF8029"/>
                </a:solidFill>
              </a:rPr>
              <a:t>k tvorbě pozitivního vzdělávacího prostředí.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8543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43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Využití zpětné vazby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Přítomnost verdiktu je jedním z definičních znaků vzdělávací debaty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rgbClr val="FF8029"/>
                </a:solidFill>
              </a:rPr>
              <a:t>Debatování učí využívat zpětné vazbu</a:t>
            </a:r>
            <a:r>
              <a:rPr lang="cs-CZ" sz="2000" dirty="0"/>
              <a:t>. Pokud poražený tým neví, proč prohrál, pokud vítězný tým neví, proč vyhrál, a pokud všichni jednotlivci nevědí, jak se mají dále zlepšovat, potom nemohou očekávat, že budou v budoucnu v debatách vítězit. </a:t>
            </a:r>
            <a:r>
              <a:rPr lang="cs-CZ" sz="2000" dirty="0">
                <a:solidFill>
                  <a:srgbClr val="FF8029"/>
                </a:solidFill>
              </a:rPr>
              <a:t>Jako zpětná vazba slouží jak verdikt rozhodčího, tak kritika oponentů</a:t>
            </a:r>
            <a:r>
              <a:rPr lang="cs-CZ" sz="2000" dirty="0">
                <a:solidFill>
                  <a:srgbClr val="FF8029"/>
                </a:solidFill>
              </a:rPr>
              <a:t>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Zpětnou vazbu rozhodčího i oponentů využijí debatéři v procesu přípravy na další debatu, </a:t>
            </a:r>
            <a:r>
              <a:rPr lang="cs-CZ" sz="2000" dirty="0">
                <a:solidFill>
                  <a:srgbClr val="FF8029"/>
                </a:solidFill>
              </a:rPr>
              <a:t>začíná nová cyklus</a:t>
            </a:r>
            <a:r>
              <a:rPr lang="cs-CZ" sz="2000" dirty="0"/>
              <a:t>, tentokrát však již </a:t>
            </a:r>
            <a:r>
              <a:rPr lang="cs-CZ" sz="2000" dirty="0">
                <a:solidFill>
                  <a:srgbClr val="FF8029"/>
                </a:solidFill>
              </a:rPr>
              <a:t>na významně vyšší rovině.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79730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44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videa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V této prezentaci byla využita videa: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i="1" dirty="0"/>
              <a:t>„Debatování v občanském vzdělávání“</a:t>
            </a:r>
            <a:r>
              <a:rPr lang="cs-CZ" sz="2000" dirty="0"/>
              <a:t> projektu OPVK „Dynamická rovnováha“ r.č. CZ.1.07/3.1.00/37.0096</a:t>
            </a:r>
          </a:p>
          <a:p>
            <a:pPr lvl="0"/>
            <a:r>
              <a:rPr lang="cs-CZ" sz="2000" dirty="0"/>
              <a:t>„</a:t>
            </a:r>
            <a:r>
              <a:rPr lang="cs-CZ" sz="2000" i="1" dirty="0"/>
              <a:t>Co je debatování</a:t>
            </a:r>
            <a:r>
              <a:rPr lang="cs-CZ" sz="2000" dirty="0"/>
              <a:t>“ (citace) – metodické video partnera projektu Dynamická rovnováha, Asociace debatních klubů, o.s.</a:t>
            </a:r>
          </a:p>
          <a:p>
            <a:pPr lvl="0"/>
            <a:r>
              <a:rPr lang="cs-CZ" sz="2000" dirty="0"/>
              <a:t>„</a:t>
            </a:r>
            <a:r>
              <a:rPr lang="cs-CZ" sz="2000" i="1" dirty="0"/>
              <a:t>Průběh debaty</a:t>
            </a:r>
            <a:r>
              <a:rPr lang="cs-CZ" sz="2000" dirty="0"/>
              <a:t>“ a „</a:t>
            </a:r>
            <a:r>
              <a:rPr lang="cs-CZ" sz="2000" i="1" dirty="0"/>
              <a:t>Tajemství správné argumentace</a:t>
            </a:r>
            <a:r>
              <a:rPr lang="cs-CZ" sz="2000" dirty="0"/>
              <a:t>“ – 2. a 4. část desetidílné metodické série partnera projektu Asociace debatních klubů, o.s. vytvořené v rámci projektu Think Big O2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5851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debatování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Debatování je soutěží motivovaná vzdělávací forma, kterou charakterizuje:  </a:t>
            </a:r>
          </a:p>
          <a:p>
            <a:r>
              <a:rPr lang="cs-CZ" sz="2400" dirty="0" smtClean="0"/>
              <a:t>Vědomí </a:t>
            </a:r>
            <a:r>
              <a:rPr lang="cs-CZ" sz="2400" dirty="0"/>
              <a:t>vzdělávacího cíle. </a:t>
            </a:r>
          </a:p>
          <a:p>
            <a:r>
              <a:rPr lang="cs-CZ" sz="2400" dirty="0" smtClean="0"/>
              <a:t>Existence </a:t>
            </a:r>
            <a:r>
              <a:rPr lang="cs-CZ" sz="2400" dirty="0"/>
              <a:t>pravidel a jejich respektování. </a:t>
            </a:r>
          </a:p>
          <a:p>
            <a:r>
              <a:rPr lang="cs-CZ" sz="2400" dirty="0" smtClean="0"/>
              <a:t>Spor </a:t>
            </a:r>
            <a:r>
              <a:rPr lang="cs-CZ" sz="2400" dirty="0"/>
              <a:t>o „obhajobu“ kontroverzní teze.</a:t>
            </a:r>
          </a:p>
          <a:p>
            <a:r>
              <a:rPr lang="cs-CZ" sz="2400" dirty="0" smtClean="0"/>
              <a:t>Rozdílnost </a:t>
            </a:r>
            <a:r>
              <a:rPr lang="cs-CZ" sz="2400" dirty="0"/>
              <a:t>úkolů oponujících stran (důraz na falzifikaci</a:t>
            </a:r>
            <a:r>
              <a:rPr lang="cs-CZ" sz="2400" dirty="0" smtClean="0"/>
              <a:t>).</a:t>
            </a:r>
            <a:endParaRPr lang="cs-CZ" sz="2400" dirty="0"/>
          </a:p>
          <a:p>
            <a:r>
              <a:rPr lang="cs-CZ" sz="2400" dirty="0" smtClean="0"/>
              <a:t>Důraz </a:t>
            </a:r>
            <a:r>
              <a:rPr lang="cs-CZ" sz="2400" dirty="0"/>
              <a:t>na obsah a racionalitu.</a:t>
            </a:r>
          </a:p>
          <a:p>
            <a:r>
              <a:rPr lang="cs-CZ" sz="2400" dirty="0" smtClean="0"/>
              <a:t>Rovnovážná </a:t>
            </a:r>
            <a:r>
              <a:rPr lang="cs-CZ" sz="2400" dirty="0"/>
              <a:t>struktura. </a:t>
            </a:r>
          </a:p>
          <a:p>
            <a:r>
              <a:rPr lang="cs-CZ" sz="2400" dirty="0" smtClean="0"/>
              <a:t>Přítomnost </a:t>
            </a:r>
            <a:r>
              <a:rPr lang="cs-CZ" sz="2400" dirty="0"/>
              <a:t>rozhodnutí.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6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Základní principy vzdělávání formou debatování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/>
              <a:t>Debatování (formou Karl </a:t>
            </a:r>
            <a:r>
              <a:rPr lang="cs-CZ" sz="2200" dirty="0" err="1"/>
              <a:t>Popper</a:t>
            </a:r>
            <a:r>
              <a:rPr lang="cs-CZ" sz="2200" dirty="0"/>
              <a:t>) má jediný základní princip:</a:t>
            </a:r>
          </a:p>
          <a:p>
            <a:r>
              <a:rPr lang="cs-CZ" sz="2200" dirty="0" smtClean="0"/>
              <a:t>Debatování </a:t>
            </a:r>
            <a:r>
              <a:rPr lang="cs-CZ" sz="2200" dirty="0"/>
              <a:t>je vzdělávací aktivita</a:t>
            </a:r>
            <a:r>
              <a:rPr lang="cs-CZ" sz="2200" dirty="0" smtClean="0"/>
              <a:t>.</a:t>
            </a:r>
          </a:p>
          <a:p>
            <a:endParaRPr lang="cs-CZ" sz="2200" dirty="0"/>
          </a:p>
          <a:p>
            <a:pPr marL="0" indent="0">
              <a:buNone/>
            </a:pPr>
            <a:r>
              <a:rPr lang="cs-CZ" sz="2200" dirty="0"/>
              <a:t>Z daného principu vyplývá řada významných implikací. </a:t>
            </a:r>
            <a:r>
              <a:rPr lang="cs-CZ" sz="2200" dirty="0" err="1"/>
              <a:t>M.j</a:t>
            </a:r>
            <a:r>
              <a:rPr lang="cs-CZ" sz="2200" dirty="0"/>
              <a:t>.:</a:t>
            </a:r>
          </a:p>
          <a:p>
            <a:r>
              <a:rPr lang="cs-CZ" sz="2200" dirty="0" smtClean="0"/>
              <a:t>Vzdělávací </a:t>
            </a:r>
            <a:r>
              <a:rPr lang="cs-CZ" sz="2200" dirty="0"/>
              <a:t>cíl je vždy nadřazen jiným cílům. </a:t>
            </a:r>
          </a:p>
          <a:p>
            <a:r>
              <a:rPr lang="cs-CZ" sz="2200" dirty="0" smtClean="0"/>
              <a:t>Vzdělávání </a:t>
            </a:r>
            <a:r>
              <a:rPr lang="cs-CZ" sz="2200" dirty="0"/>
              <a:t>je nemyslitelné </a:t>
            </a:r>
            <a:r>
              <a:rPr lang="cs-CZ" sz="2200" dirty="0" smtClean="0"/>
              <a:t>bez etického rozměru.  </a:t>
            </a:r>
            <a:endParaRPr lang="cs-CZ" sz="2200" dirty="0"/>
          </a:p>
          <a:p>
            <a:r>
              <a:rPr lang="cs-CZ" sz="2200" dirty="0" smtClean="0"/>
              <a:t>V </a:t>
            </a:r>
            <a:r>
              <a:rPr lang="cs-CZ" sz="2200" dirty="0"/>
              <a:t>debatě </a:t>
            </a:r>
            <a:r>
              <a:rPr lang="cs-CZ" sz="2200" dirty="0" smtClean="0"/>
              <a:t>se </a:t>
            </a:r>
            <a:r>
              <a:rPr lang="cs-CZ" sz="2200" dirty="0"/>
              <a:t>neargumentuje </a:t>
            </a:r>
            <a:r>
              <a:rPr lang="cs-CZ" sz="2200" dirty="0" smtClean="0"/>
              <a:t>proti vlastnímu přesvědčení.</a:t>
            </a:r>
          </a:p>
          <a:p>
            <a:r>
              <a:rPr lang="cs-CZ" sz="2200" dirty="0" smtClean="0"/>
              <a:t>Vždy </a:t>
            </a:r>
            <a:r>
              <a:rPr lang="cs-CZ" sz="2200" dirty="0"/>
              <a:t>se hraje „</a:t>
            </a:r>
            <a:r>
              <a:rPr lang="cs-CZ" sz="2200" dirty="0" err="1"/>
              <a:t>fér</a:t>
            </a:r>
            <a:r>
              <a:rPr lang="cs-CZ" sz="2200" dirty="0"/>
              <a:t>“.</a:t>
            </a:r>
          </a:p>
          <a:p>
            <a:r>
              <a:rPr lang="cs-CZ" sz="2200" dirty="0" smtClean="0"/>
              <a:t>Obsah </a:t>
            </a:r>
            <a:r>
              <a:rPr lang="cs-CZ" sz="2200" dirty="0"/>
              <a:t>je nadřazen formě.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3752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t>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debatování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sz="2600" dirty="0"/>
              <a:t>Základní parametry debatování formou Karl </a:t>
            </a:r>
            <a:r>
              <a:rPr lang="cs-CZ" sz="2600" dirty="0" err="1"/>
              <a:t>Popper</a:t>
            </a:r>
            <a:r>
              <a:rPr lang="cs-CZ" sz="2600" dirty="0"/>
              <a:t>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Debata </a:t>
            </a:r>
            <a:r>
              <a:rPr lang="cs-CZ" sz="2200" dirty="0"/>
              <a:t>se účastní dva týmy: „afirmativní“ a „negativní“. </a:t>
            </a:r>
          </a:p>
          <a:p>
            <a:r>
              <a:rPr lang="cs-CZ" sz="2200" dirty="0" smtClean="0"/>
              <a:t>Tým </a:t>
            </a:r>
            <a:r>
              <a:rPr lang="cs-CZ" sz="2200" dirty="0"/>
              <a:t>tvoří 3 - 5 debatérů, z nichž 3 se aktivně účastní debaty.</a:t>
            </a:r>
          </a:p>
          <a:p>
            <a:r>
              <a:rPr lang="cs-CZ" sz="2200" dirty="0" smtClean="0"/>
              <a:t>Délky </a:t>
            </a:r>
            <a:r>
              <a:rPr lang="cs-CZ" sz="2200" dirty="0"/>
              <a:t>řečí jsou 6 respektive 5 minut.</a:t>
            </a:r>
          </a:p>
          <a:p>
            <a:r>
              <a:rPr lang="cs-CZ" sz="2200" dirty="0" smtClean="0"/>
              <a:t>Využívá </a:t>
            </a:r>
            <a:r>
              <a:rPr lang="cs-CZ" sz="2200" dirty="0"/>
              <a:t>se křížového výslechu, každý </a:t>
            </a:r>
            <a:r>
              <a:rPr lang="cs-CZ" sz="2200" dirty="0" smtClean="0"/>
              <a:t>trvá </a:t>
            </a:r>
            <a:r>
              <a:rPr lang="cs-CZ" sz="2200" dirty="0"/>
              <a:t>3 minuty.</a:t>
            </a:r>
          </a:p>
          <a:p>
            <a:r>
              <a:rPr lang="cs-CZ" sz="2200" dirty="0" smtClean="0"/>
              <a:t>Debatu </a:t>
            </a:r>
            <a:r>
              <a:rPr lang="cs-CZ" sz="2200" dirty="0"/>
              <a:t>zahajuje 1. mluvčí afirmativního týmu. Mluvčí obou týmů se ve svých vystoupeních střídají, debatu uzavírá vystoupení 3. mluvčího negativního týmu.</a:t>
            </a:r>
          </a:p>
          <a:p>
            <a:r>
              <a:rPr lang="cs-CZ" sz="2200" dirty="0" smtClean="0"/>
              <a:t>V </a:t>
            </a:r>
            <a:r>
              <a:rPr lang="cs-CZ" sz="2200" dirty="0"/>
              <a:t>průběhu debaty mají týmy jistý čas na přípravu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497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Video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smtClean="0"/>
              <a:t>Debatování v občanském vzdělávání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06" y="1989138"/>
            <a:ext cx="5877450" cy="3743325"/>
          </a:xfrm>
        </p:spPr>
      </p:pic>
    </p:spTree>
    <p:extLst>
      <p:ext uri="{BB962C8B-B14F-4D97-AF65-F5344CB8AC3E}">
        <p14:creationId xmlns:p14="http://schemas.microsoft.com/office/powerpoint/2010/main" val="38802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Video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smtClean="0"/>
              <a:t>Průběh debaty schematicky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cs-CZ" sz="1800" dirty="0" smtClean="0"/>
              <a:t>Videoukázka: Asociace debatních klubů, projekt </a:t>
            </a:r>
            <a:r>
              <a:rPr lang="cs-CZ" sz="1800" dirty="0" err="1" smtClean="0"/>
              <a:t>Think</a:t>
            </a:r>
            <a:r>
              <a:rPr lang="cs-CZ" sz="1800" dirty="0" smtClean="0"/>
              <a:t> Big O2</a:t>
            </a:r>
            <a:endParaRPr lang="cs-CZ" sz="1800" dirty="0"/>
          </a:p>
        </p:txBody>
      </p:sp>
      <p:pic>
        <p:nvPicPr>
          <p:cNvPr id="12" name="Zástupný symbol pro obsah 11">
            <a:hlinkClick r:id="rId2"/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22" y="1989138"/>
            <a:ext cx="6270618" cy="3743325"/>
          </a:xfrm>
        </p:spPr>
      </p:pic>
    </p:spTree>
    <p:extLst>
      <p:ext uri="{BB962C8B-B14F-4D97-AF65-F5344CB8AC3E}">
        <p14:creationId xmlns:p14="http://schemas.microsoft.com/office/powerpoint/2010/main" val="25093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303&quot;&gt;&lt;property id=&quot;20148&quot; value=&quot;5&quot;/&gt;&lt;property id=&quot;20300&quot; value=&quot;Slide 1 - &amp;quot;Název prezentace&amp;quot;&quot;/&gt;&lt;property id=&quot;20307&quot; value=&quot;272&quot;/&gt;&lt;/object&gt;&lt;object type=&quot;3&quot; unique_id=&quot;11304&quot;&gt;&lt;property id=&quot;20148&quot; value=&quot;5&quot;/&gt;&lt;property id=&quot;20300&quot; value=&quot;Slide 2 - &amp;quot;Část 1&amp;#x0D;&amp;#x0A;Jaké používáme barvy&amp;quot;&quot;/&gt;&lt;property id=&quot;20307&quot; value=&quot;274&quot;/&gt;&lt;/object&gt;&lt;object type=&quot;3&quot; unique_id=&quot;11305&quot;&gt;&lt;property id=&quot;20148&quot; value=&quot;5&quot;/&gt;&lt;property id=&quot;20300&quot; value=&quot;Slide 3 - &amp;quot;Jaké další možné prvky&amp;quot;&quot;/&gt;&lt;property id=&quot;20307&quot; value=&quot;275&quot;/&gt;&lt;/object&gt;&lt;object type=&quot;3&quot; unique_id=&quot;11505&quot;&gt;&lt;property id=&quot;20148&quot; value=&quot;5&quot;/&gt;&lt;property id=&quot;20300&quot; value=&quot;Slide 4 - &amp;quot;Postup práce&amp;quot;&quot;/&gt;&lt;property id=&quot;20307&quot; value=&quot;277&quot;/&gt;&lt;/object&gt;&lt;object type=&quot;3&quot; unique_id=&quot;11614&quot;&gt;&lt;property id=&quot;20148&quot; value=&quot;5&quot;/&gt;&lt;property id=&quot;20300&quot; value=&quot;Slide 5&quot;/&gt;&lt;property id=&quot;20307&quot; value=&quot;280&quot;/&gt;&lt;/object&gt;&lt;object type=&quot;3&quot; unique_id=&quot;11615&quot;&gt;&lt;property id=&quot;20148&quot; value=&quot;5&quot;/&gt;&lt;property id=&quot;20300&quot; value=&quot;Slide 6&quot;/&gt;&lt;property id=&quot;20307&quot; value=&quot;279&quot;/&gt;&lt;/object&gt;&lt;object type=&quot;3&quot; unique_id=&quot;11616&quot;&gt;&lt;property id=&quot;20148&quot; value=&quot;5&quot;/&gt;&lt;property id=&quot;20300&quot; value=&quot;Slide 7&quot;/&gt;&lt;property id=&quot;20307&quot; value=&quot;281&quot;/&gt;&lt;/object&gt;&lt;object type=&quot;3&quot; unique_id=&quot;11617&quot;&gt;&lt;property id=&quot;20148&quot; value=&quot;5&quot;/&gt;&lt;property id=&quot;20300&quot; value=&quot;Slide 8&quot;/&gt;&lt;property id=&quot;20307&quot; value=&quot;283&quot;/&gt;&lt;/object&gt;&lt;object type=&quot;3&quot; unique_id=&quot;11618&quot;&gt;&lt;property id=&quot;20148&quot; value=&quot;5&quot;/&gt;&lt;property id=&quot;20300&quot; value=&quot;Slide 9&quot;/&gt;&lt;property id=&quot;20307&quot; value=&quot;284&quot;/&gt;&lt;/object&gt;&lt;object type=&quot;3&quot; unique_id=&quot;11619&quot;&gt;&lt;property id=&quot;20148&quot; value=&quot;5&quot;/&gt;&lt;property id=&quot;20300&quot; value=&quot;Slide 10&quot;/&gt;&lt;property id=&quot;20307&quot; value=&quot;285&quot;/&gt;&lt;/object&gt;&lt;object type=&quot;3&quot; unique_id=&quot;11620&quot;&gt;&lt;property id=&quot;20148&quot; value=&quot;5&quot;/&gt;&lt;property id=&quot;20300&quot; value=&quot;Slide 11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HMP_DR_1">
      <a:dk1>
        <a:srgbClr val="29166F"/>
      </a:dk1>
      <a:lt1>
        <a:sysClr val="window" lastClr="FFFFFF"/>
      </a:lt1>
      <a:dk2>
        <a:srgbClr val="29166F"/>
      </a:dk2>
      <a:lt2>
        <a:srgbClr val="C1C1C1"/>
      </a:lt2>
      <a:accent1>
        <a:srgbClr val="FF8029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HMP_DR_2">
      <a:dk1>
        <a:srgbClr val="29166F"/>
      </a:dk1>
      <a:lt1>
        <a:sysClr val="window" lastClr="FFFFFF"/>
      </a:lt1>
      <a:dk2>
        <a:srgbClr val="FFFFFF"/>
      </a:dk2>
      <a:lt2>
        <a:srgbClr val="C1C1C1"/>
      </a:lt2>
      <a:accent1>
        <a:srgbClr val="29166F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2585</Words>
  <Application>Microsoft Office PowerPoint</Application>
  <PresentationFormat>Předvádění na obrazovce (4:3)</PresentationFormat>
  <Paragraphs>328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Motiv systému Office</vt:lpstr>
      <vt:lpstr>Vlastní návrh</vt:lpstr>
      <vt:lpstr>Projekt opvk „Dynamická rovnováha“</vt:lpstr>
      <vt:lpstr>Metoda debatování v občanském vzdělávání</vt:lpstr>
      <vt:lpstr>SWOT analýza</vt:lpstr>
      <vt:lpstr>SWOT analýza</vt:lpstr>
      <vt:lpstr>Definice debatování</vt:lpstr>
      <vt:lpstr>Forma debatování</vt:lpstr>
      <vt:lpstr>Forma debatování</vt:lpstr>
      <vt:lpstr>Video</vt:lpstr>
      <vt:lpstr>Video</vt:lpstr>
      <vt:lpstr>Cíle týmů</vt:lpstr>
      <vt:lpstr>Cíle týmů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Video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Procesy debatování</vt:lpstr>
      <vt:lpstr>Použitá videa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</dc:creator>
  <cp:lastModifiedBy>René Brinda</cp:lastModifiedBy>
  <cp:revision>167</cp:revision>
  <dcterms:created xsi:type="dcterms:W3CDTF">2013-06-10T17:46:50Z</dcterms:created>
  <dcterms:modified xsi:type="dcterms:W3CDTF">2013-12-27T11:48:21Z</dcterms:modified>
</cp:coreProperties>
</file>