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121"/>
  </p:notesMasterIdLst>
  <p:handoutMasterIdLst>
    <p:handoutMasterId r:id="rId122"/>
  </p:handoutMasterIdLst>
  <p:sldIdLst>
    <p:sldId id="272" r:id="rId3"/>
    <p:sldId id="279" r:id="rId4"/>
    <p:sldId id="281" r:id="rId5"/>
    <p:sldId id="287" r:id="rId6"/>
    <p:sldId id="288" r:id="rId7"/>
    <p:sldId id="291" r:id="rId8"/>
    <p:sldId id="289" r:id="rId9"/>
    <p:sldId id="290" r:id="rId10"/>
    <p:sldId id="419" r:id="rId11"/>
    <p:sldId id="295" r:id="rId12"/>
    <p:sldId id="420" r:id="rId13"/>
    <p:sldId id="421" r:id="rId14"/>
    <p:sldId id="418" r:id="rId15"/>
    <p:sldId id="297" r:id="rId16"/>
    <p:sldId id="417" r:id="rId17"/>
    <p:sldId id="298" r:id="rId18"/>
    <p:sldId id="416" r:id="rId19"/>
    <p:sldId id="410" r:id="rId20"/>
    <p:sldId id="411" r:id="rId21"/>
    <p:sldId id="412" r:id="rId22"/>
    <p:sldId id="413" r:id="rId23"/>
    <p:sldId id="414" r:id="rId24"/>
    <p:sldId id="309" r:id="rId25"/>
    <p:sldId id="310" r:id="rId26"/>
    <p:sldId id="407" r:id="rId27"/>
    <p:sldId id="307" r:id="rId28"/>
    <p:sldId id="306" r:id="rId29"/>
    <p:sldId id="408" r:id="rId30"/>
    <p:sldId id="409" r:id="rId31"/>
    <p:sldId id="318" r:id="rId32"/>
    <p:sldId id="319" r:id="rId33"/>
    <p:sldId id="314" r:id="rId34"/>
    <p:sldId id="317" r:id="rId35"/>
    <p:sldId id="322" r:id="rId36"/>
    <p:sldId id="316" r:id="rId37"/>
    <p:sldId id="324" r:id="rId38"/>
    <p:sldId id="323" r:id="rId39"/>
    <p:sldId id="327" r:id="rId40"/>
    <p:sldId id="325"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 id="343" r:id="rId56"/>
    <p:sldId id="326" r:id="rId57"/>
    <p:sldId id="328" r:id="rId58"/>
    <p:sldId id="345" r:id="rId59"/>
    <p:sldId id="344" r:id="rId60"/>
    <p:sldId id="315" r:id="rId61"/>
    <p:sldId id="348" r:id="rId62"/>
    <p:sldId id="349" r:id="rId63"/>
    <p:sldId id="350" r:id="rId64"/>
    <p:sldId id="351" r:id="rId65"/>
    <p:sldId id="352" r:id="rId66"/>
    <p:sldId id="353" r:id="rId67"/>
    <p:sldId id="354" r:id="rId68"/>
    <p:sldId id="355" r:id="rId69"/>
    <p:sldId id="356" r:id="rId70"/>
    <p:sldId id="357" r:id="rId71"/>
    <p:sldId id="358" r:id="rId72"/>
    <p:sldId id="359" r:id="rId73"/>
    <p:sldId id="360" r:id="rId74"/>
    <p:sldId id="361" r:id="rId75"/>
    <p:sldId id="362" r:id="rId76"/>
    <p:sldId id="346" r:id="rId77"/>
    <p:sldId id="364" r:id="rId78"/>
    <p:sldId id="365" r:id="rId79"/>
    <p:sldId id="366" r:id="rId80"/>
    <p:sldId id="368" r:id="rId81"/>
    <p:sldId id="367" r:id="rId82"/>
    <p:sldId id="369" r:id="rId83"/>
    <p:sldId id="370" r:id="rId84"/>
    <p:sldId id="371" r:id="rId85"/>
    <p:sldId id="372" r:id="rId86"/>
    <p:sldId id="422" r:id="rId87"/>
    <p:sldId id="374" r:id="rId88"/>
    <p:sldId id="375" r:id="rId89"/>
    <p:sldId id="376" r:id="rId90"/>
    <p:sldId id="377" r:id="rId91"/>
    <p:sldId id="378" r:id="rId92"/>
    <p:sldId id="379" r:id="rId93"/>
    <p:sldId id="380" r:id="rId94"/>
    <p:sldId id="381" r:id="rId95"/>
    <p:sldId id="382" r:id="rId96"/>
    <p:sldId id="383" r:id="rId97"/>
    <p:sldId id="384" r:id="rId98"/>
    <p:sldId id="385" r:id="rId99"/>
    <p:sldId id="386" r:id="rId100"/>
    <p:sldId id="387" r:id="rId101"/>
    <p:sldId id="388" r:id="rId102"/>
    <p:sldId id="389" r:id="rId103"/>
    <p:sldId id="390" r:id="rId104"/>
    <p:sldId id="391" r:id="rId105"/>
    <p:sldId id="392" r:id="rId106"/>
    <p:sldId id="393" r:id="rId107"/>
    <p:sldId id="394" r:id="rId108"/>
    <p:sldId id="395" r:id="rId109"/>
    <p:sldId id="397" r:id="rId110"/>
    <p:sldId id="396" r:id="rId111"/>
    <p:sldId id="398" r:id="rId112"/>
    <p:sldId id="399" r:id="rId113"/>
    <p:sldId id="400" r:id="rId114"/>
    <p:sldId id="401" r:id="rId115"/>
    <p:sldId id="402" r:id="rId116"/>
    <p:sldId id="403" r:id="rId117"/>
    <p:sldId id="404" r:id="rId118"/>
    <p:sldId id="405" r:id="rId119"/>
    <p:sldId id="406" r:id="rId120"/>
  </p:sldIdLst>
  <p:sldSz cx="9144000" cy="6858000" type="screen4x3"/>
  <p:notesSz cx="6858000" cy="9144000"/>
  <p:custDataLst>
    <p:tags r:id="rId123"/>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166F"/>
    <a:srgbClr val="FF8029"/>
    <a:srgbClr val="85C226"/>
    <a:srgbClr val="C1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76" autoAdjust="0"/>
    <p:restoredTop sz="86447" autoAdjust="0"/>
  </p:normalViewPr>
  <p:slideViewPr>
    <p:cSldViewPr>
      <p:cViewPr>
        <p:scale>
          <a:sx n="70" d="100"/>
          <a:sy n="70" d="100"/>
        </p:scale>
        <p:origin x="-1548" y="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ags" Target="tags/tag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AE5968-6DF7-4273-8995-9689EBBF42C7}" type="datetimeFigureOut">
              <a:rPr lang="cs-CZ" smtClean="0"/>
              <a:pPr/>
              <a:t>16.10.2013</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6" name="Zástupný symbol pro číslo snímku 5"/>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C25282-82DB-43AE-AEC0-55C384009C5B}" type="slidenum">
              <a:rPr lang="cs-CZ" smtClean="0"/>
              <a:pPr/>
              <a:t>‹#›</a:t>
            </a:fld>
            <a:endParaRPr lang="cs-CZ"/>
          </a:p>
        </p:txBody>
      </p:sp>
    </p:spTree>
    <p:extLst>
      <p:ext uri="{BB962C8B-B14F-4D97-AF65-F5344CB8AC3E}">
        <p14:creationId xmlns:p14="http://schemas.microsoft.com/office/powerpoint/2010/main" val="3277129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3D543-4330-414E-B768-8C3B1F892C6D}" type="datetimeFigureOut">
              <a:rPr lang="cs-CZ" smtClean="0"/>
              <a:pPr/>
              <a:t>16.10.2013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E05BB-4053-4AD6-ABB7-6D452EEC0DDD}" type="slidenum">
              <a:rPr lang="cs-CZ" smtClean="0"/>
              <a:pPr/>
              <a:t>‹#›</a:t>
            </a:fld>
            <a:endParaRPr lang="cs-CZ"/>
          </a:p>
        </p:txBody>
      </p:sp>
    </p:spTree>
    <p:extLst>
      <p:ext uri="{BB962C8B-B14F-4D97-AF65-F5344CB8AC3E}">
        <p14:creationId xmlns:p14="http://schemas.microsoft.com/office/powerpoint/2010/main" val="781539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8" name="Obdélník 7"/>
          <p:cNvSpPr/>
          <p:nvPr userDrawn="1"/>
        </p:nvSpPr>
        <p:spPr>
          <a:xfrm>
            <a:off x="-1974" y="5949280"/>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ctrTitle" hasCustomPrompt="1"/>
          </p:nvPr>
        </p:nvSpPr>
        <p:spPr>
          <a:xfrm>
            <a:off x="685800" y="2924944"/>
            <a:ext cx="7772400" cy="1226567"/>
          </a:xfrm>
          <a:prstGeom prst="rect">
            <a:avLst/>
          </a:prstGeom>
        </p:spPr>
        <p:txBody>
          <a:bodyPr>
            <a:normAutofit/>
          </a:bodyPr>
          <a:lstStyle>
            <a:lvl1pPr algn="r" rtl="0" eaLnBrk="1" fontAlgn="base" hangingPunct="1">
              <a:spcBef>
                <a:spcPct val="0"/>
              </a:spcBef>
              <a:spcAft>
                <a:spcPct val="0"/>
              </a:spcAft>
              <a:defRPr lang="cs-CZ" sz="4800" b="1" kern="1200" cap="all" baseline="0" dirty="0">
                <a:solidFill>
                  <a:srgbClr val="85C226"/>
                </a:solidFill>
                <a:latin typeface="+mj-lt"/>
                <a:ea typeface="+mj-ea"/>
                <a:cs typeface="Arial" pitchFamily="34" charset="0"/>
              </a:defRPr>
            </a:lvl1pPr>
          </a:lstStyle>
          <a:p>
            <a:r>
              <a:rPr lang="cs-CZ" dirty="0" smtClean="0"/>
              <a:t>Název prezentace</a:t>
            </a:r>
            <a:endParaRPr lang="cs-CZ" dirty="0"/>
          </a:p>
        </p:txBody>
      </p:sp>
      <p:sp>
        <p:nvSpPr>
          <p:cNvPr id="3" name="Podnadpis 2"/>
          <p:cNvSpPr>
            <a:spLocks noGrp="1"/>
          </p:cNvSpPr>
          <p:nvPr>
            <p:ph type="subTitle" idx="1" hasCustomPrompt="1"/>
          </p:nvPr>
        </p:nvSpPr>
        <p:spPr>
          <a:xfrm>
            <a:off x="2057400" y="4221088"/>
            <a:ext cx="6400800" cy="339508"/>
          </a:xfrm>
          <a:prstGeom prst="rect">
            <a:avLst/>
          </a:prstGeom>
        </p:spPr>
        <p:txBody>
          <a:bodyPr/>
          <a:lstStyle>
            <a:lvl1pPr marL="0" indent="0" algn="r" rtl="0" eaLnBrk="1" fontAlgn="base" hangingPunct="1">
              <a:lnSpc>
                <a:spcPct val="90000"/>
              </a:lnSpc>
              <a:spcBef>
                <a:spcPct val="20000"/>
              </a:spcBef>
              <a:spcAft>
                <a:spcPct val="0"/>
              </a:spcAft>
              <a:buFont typeface="Arial" charset="0"/>
              <a:buNone/>
              <a:defRPr lang="cs-CZ" sz="2400" b="1" i="1" kern="1200" baseline="0" dirty="0">
                <a:solidFill>
                  <a:schemeClr val="bg1"/>
                </a:solidFill>
                <a:latin typeface="Arial"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smtClean="0"/>
              <a:t>Příjmení a jméno autora/prezentujícího.</a:t>
            </a:r>
            <a:endParaRPr lang="cs-CZ" dirty="0"/>
          </a:p>
        </p:txBody>
      </p:sp>
      <p:sp>
        <p:nvSpPr>
          <p:cNvPr id="5" name="Zástupný symbol pro zápatí 4"/>
          <p:cNvSpPr>
            <a:spLocks noGrp="1"/>
          </p:cNvSpPr>
          <p:nvPr>
            <p:ph type="ftr" sz="quarter" idx="11"/>
          </p:nvPr>
        </p:nvSpPr>
        <p:spPr>
          <a:xfrm>
            <a:off x="685800" y="6309320"/>
            <a:ext cx="2895600" cy="365125"/>
          </a:xfrm>
          <a:prstGeom prst="rect">
            <a:avLst/>
          </a:prstGeom>
        </p:spPr>
        <p:txBody>
          <a:bodyPr/>
          <a:lstStyle>
            <a:lvl1pPr>
              <a:defRPr>
                <a:latin typeface="Arial" pitchFamily="34" charset="0"/>
                <a:cs typeface="Arial" pitchFamily="34" charset="0"/>
              </a:defRPr>
            </a:lvl1pPr>
          </a:lstStyle>
          <a:p>
            <a:endParaRPr lang="cs-CZ" dirty="0"/>
          </a:p>
        </p:txBody>
      </p:sp>
      <p:sp>
        <p:nvSpPr>
          <p:cNvPr id="6" name="Zástupný symbol pro číslo snímku 5"/>
          <p:cNvSpPr>
            <a:spLocks noGrp="1"/>
          </p:cNvSpPr>
          <p:nvPr>
            <p:ph type="sldNum" sz="quarter" idx="12"/>
          </p:nvPr>
        </p:nvSpPr>
        <p:spPr>
          <a:xfrm>
            <a:off x="6324600" y="6309320"/>
            <a:ext cx="2133600" cy="365125"/>
          </a:xfrm>
        </p:spPr>
        <p:txBody>
          <a:bodyPr/>
          <a:lstStyle>
            <a:lvl1pPr>
              <a:defRPr sz="1400">
                <a:solidFill>
                  <a:schemeClr val="bg1"/>
                </a:solidFill>
                <a:latin typeface="Arial" pitchFamily="34" charset="0"/>
                <a:cs typeface="Arial" pitchFamily="34" charset="0"/>
              </a:defRPr>
            </a:lvl1pPr>
          </a:lstStyle>
          <a:p>
            <a:fld id="{81516933-F032-4704-9144-AEF6B1EC9040}" type="slidenum">
              <a:rPr lang="cs-CZ" smtClean="0"/>
              <a:pPr/>
              <a:t>‹#›</a:t>
            </a:fld>
            <a:endParaRPr lang="cs-CZ" dirty="0"/>
          </a:p>
        </p:txBody>
      </p:sp>
      <p:pic>
        <p:nvPicPr>
          <p:cNvPr id="7" name="Picture 12" descr="logolink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800" y="6055568"/>
            <a:ext cx="8280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panáček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64288" y="1125538"/>
            <a:ext cx="1295400" cy="121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6165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ouze nadpis">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a:xfrm>
            <a:off x="6758880" y="6356350"/>
            <a:ext cx="2133600" cy="365125"/>
          </a:xfrm>
        </p:spPr>
        <p:txBody>
          <a:bodyPr/>
          <a:lstStyle/>
          <a:p>
            <a:fld id="{81516933-F032-4704-9144-AEF6B1EC9040}" type="slidenum">
              <a:rPr lang="cs-CZ" smtClean="0"/>
              <a:pPr/>
              <a:t>‹#›</a:t>
            </a:fld>
            <a:endParaRPr lang="cs-CZ"/>
          </a:p>
        </p:txBody>
      </p:sp>
      <p:sp>
        <p:nvSpPr>
          <p:cNvPr id="5" name="Nadpis 1"/>
          <p:cNvSpPr>
            <a:spLocks noGrp="1"/>
          </p:cNvSpPr>
          <p:nvPr>
            <p:ph type="title"/>
          </p:nvPr>
        </p:nvSpPr>
        <p:spPr>
          <a:xfrm>
            <a:off x="4427984" y="418654"/>
            <a:ext cx="4464496" cy="562074"/>
          </a:xfrm>
          <a:prstGeom prst="rect">
            <a:avLst/>
          </a:prstGeom>
        </p:spPr>
        <p:txBody>
          <a:bodyPr wrap="none" anchor="ctr" anchorCtr="0">
            <a:normAutofit/>
          </a:bodyPr>
          <a:lstStyle>
            <a:lvl1pPr algn="ctr" rtl="0" fontAlgn="base">
              <a:spcBef>
                <a:spcPct val="0"/>
              </a:spcBef>
              <a:spcAft>
                <a:spcPct val="0"/>
              </a:spcAft>
              <a:defRPr lang="cs-CZ" sz="2800" b="1" i="1" kern="1200" dirty="0">
                <a:solidFill>
                  <a:srgbClr val="85C226"/>
                </a:solidFill>
                <a:latin typeface="Arial" charset="0"/>
                <a:ea typeface="+mn-ea"/>
                <a:cs typeface="+mn-cs"/>
              </a:defRPr>
            </a:lvl1pPr>
          </a:lstStyle>
          <a:p>
            <a:r>
              <a:rPr lang="cs-CZ" dirty="0" smtClean="0"/>
              <a:t>Kliknutím lze upravit styl.</a:t>
            </a:r>
            <a:endParaRPr lang="cs-CZ" dirty="0"/>
          </a:p>
        </p:txBody>
      </p:sp>
    </p:spTree>
    <p:extLst>
      <p:ext uri="{BB962C8B-B14F-4D97-AF65-F5344CB8AC3E}">
        <p14:creationId xmlns:p14="http://schemas.microsoft.com/office/powerpoint/2010/main" val="5803712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Obrázek vlevo - body Z/M vpravo">
    <p:spTree>
      <p:nvGrpSpPr>
        <p:cNvPr id="1" name=""/>
        <p:cNvGrpSpPr/>
        <p:nvPr/>
      </p:nvGrpSpPr>
      <p:grpSpPr>
        <a:xfrm>
          <a:off x="0" y="0"/>
          <a:ext cx="0" cy="0"/>
          <a:chOff x="0" y="0"/>
          <a:chExt cx="0" cy="0"/>
        </a:xfrm>
      </p:grpSpPr>
      <p:sp>
        <p:nvSpPr>
          <p:cNvPr id="7" name="Zástupný symbol pro číslo snímku 6"/>
          <p:cNvSpPr>
            <a:spLocks noGrp="1"/>
          </p:cNvSpPr>
          <p:nvPr>
            <p:ph type="sldNum" sz="quarter" idx="12"/>
          </p:nvPr>
        </p:nvSpPr>
        <p:spPr>
          <a:xfrm>
            <a:off x="6795666" y="6356350"/>
            <a:ext cx="2096814" cy="365125"/>
          </a:xfrm>
        </p:spPr>
        <p:txBody>
          <a:bodyPr/>
          <a:lstStyle/>
          <a:p>
            <a:fld id="{81516933-F032-4704-9144-AEF6B1EC9040}" type="slidenum">
              <a:rPr lang="cs-CZ" smtClean="0"/>
              <a:pPr/>
              <a:t>‹#›</a:t>
            </a:fld>
            <a:endParaRPr lang="cs-CZ"/>
          </a:p>
        </p:txBody>
      </p:sp>
      <p:sp>
        <p:nvSpPr>
          <p:cNvPr id="8" name="Nadpis 1"/>
          <p:cNvSpPr>
            <a:spLocks noGrp="1"/>
          </p:cNvSpPr>
          <p:nvPr>
            <p:ph type="title"/>
          </p:nvPr>
        </p:nvSpPr>
        <p:spPr>
          <a:xfrm>
            <a:off x="4427984" y="418654"/>
            <a:ext cx="4464496" cy="562074"/>
          </a:xfrm>
          <a:prstGeom prst="rect">
            <a:avLst/>
          </a:prstGeom>
        </p:spPr>
        <p:txBody>
          <a:bodyPr wrap="none" anchor="ctr" anchorCtr="0">
            <a:normAutofit/>
          </a:bodyPr>
          <a:lstStyle>
            <a:lvl1pPr algn="ctr" rtl="0" fontAlgn="base">
              <a:spcBef>
                <a:spcPct val="0"/>
              </a:spcBef>
              <a:spcAft>
                <a:spcPct val="0"/>
              </a:spcAft>
              <a:defRPr lang="cs-CZ" sz="2800" b="1" i="1" kern="1200" dirty="0">
                <a:solidFill>
                  <a:srgbClr val="85C226"/>
                </a:solidFill>
                <a:latin typeface="Arial" charset="0"/>
                <a:ea typeface="+mn-ea"/>
                <a:cs typeface="+mn-cs"/>
              </a:defRPr>
            </a:lvl1pPr>
          </a:lstStyle>
          <a:p>
            <a:r>
              <a:rPr lang="cs-CZ" dirty="0" smtClean="0"/>
              <a:t>Kliknutím lze upravit styl.</a:t>
            </a:r>
            <a:endParaRPr lang="cs-CZ" dirty="0"/>
          </a:p>
        </p:txBody>
      </p:sp>
      <p:sp>
        <p:nvSpPr>
          <p:cNvPr id="12" name="Zástupný symbol pro text 3"/>
          <p:cNvSpPr>
            <a:spLocks noGrp="1"/>
          </p:cNvSpPr>
          <p:nvPr>
            <p:ph type="body" sz="half" idx="14" hasCustomPrompt="1"/>
          </p:nvPr>
        </p:nvSpPr>
        <p:spPr>
          <a:xfrm>
            <a:off x="395536" y="1268760"/>
            <a:ext cx="8496944" cy="438944"/>
          </a:xfrm>
          <a:prstGeom prst="rect">
            <a:avLst/>
          </a:prstGeom>
        </p:spPr>
        <p:txBody>
          <a:bodyPr/>
          <a:lstStyle>
            <a:lvl1pPr marL="0" indent="0" algn="ctr" rtl="0" eaLnBrk="0" fontAlgn="base" hangingPunct="0">
              <a:spcBef>
                <a:spcPct val="0"/>
              </a:spcBef>
              <a:spcAft>
                <a:spcPct val="0"/>
              </a:spcAft>
              <a:buNone/>
              <a:defRPr lang="cs-CZ" sz="2800" b="1" kern="1200" dirty="0" smtClean="0">
                <a:solidFill>
                  <a:srgbClr val="29166F"/>
                </a:solidFill>
                <a:effectLst/>
                <a:latin typeface="Arial"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Nadpis</a:t>
            </a:r>
          </a:p>
        </p:txBody>
      </p:sp>
      <p:sp>
        <p:nvSpPr>
          <p:cNvPr id="14" name="Zástupný symbol pro obrázek 8"/>
          <p:cNvSpPr>
            <a:spLocks noGrp="1"/>
          </p:cNvSpPr>
          <p:nvPr>
            <p:ph type="pic" sz="quarter" idx="13"/>
          </p:nvPr>
        </p:nvSpPr>
        <p:spPr>
          <a:xfrm>
            <a:off x="395536" y="2060848"/>
            <a:ext cx="4104456" cy="4104456"/>
          </a:xfrm>
          <a:prstGeom prst="rect">
            <a:avLst/>
          </a:prstGeom>
        </p:spPr>
        <p:txBody>
          <a:bodyPr/>
          <a:lstStyle>
            <a:lvl1pPr marL="0" indent="0">
              <a:buNone/>
              <a:defRPr/>
            </a:lvl1pPr>
          </a:lstStyle>
          <a:p>
            <a:endParaRPr lang="cs-CZ" dirty="0"/>
          </a:p>
        </p:txBody>
      </p:sp>
      <p:sp>
        <p:nvSpPr>
          <p:cNvPr id="15" name="Zástupný symbol pro obsah 2"/>
          <p:cNvSpPr>
            <a:spLocks noGrp="1"/>
          </p:cNvSpPr>
          <p:nvPr>
            <p:ph idx="1"/>
          </p:nvPr>
        </p:nvSpPr>
        <p:spPr>
          <a:xfrm>
            <a:off x="4644008" y="2060848"/>
            <a:ext cx="4248472" cy="4104456"/>
          </a:xfrm>
          <a:prstGeom prst="rect">
            <a:avLst/>
          </a:prstGeom>
        </p:spPr>
        <p:txBody>
          <a:bodyPr/>
          <a:lstStyle>
            <a:lvl1pPr marL="342900" indent="-342900" algn="l" rtl="0" eaLnBrk="1" fontAlgn="base" hangingPunct="1">
              <a:lnSpc>
                <a:spcPct val="100000"/>
              </a:lnSpc>
              <a:spcBef>
                <a:spcPct val="0"/>
              </a:spcBef>
              <a:spcAft>
                <a:spcPct val="0"/>
              </a:spcAft>
              <a:buClr>
                <a:srgbClr val="85C226"/>
              </a:buClr>
              <a:buFont typeface="Wingdings" pitchFamily="2" charset="2"/>
              <a:buChar char="§"/>
              <a:defRPr lang="cs-CZ" sz="2200" b="1" kern="1200" dirty="0" smtClean="0">
                <a:solidFill>
                  <a:srgbClr val="85C226"/>
                </a:solidFill>
                <a:latin typeface="Arial" charset="0"/>
                <a:ea typeface="+mn-ea"/>
                <a:cs typeface="+mn-cs"/>
              </a:defRPr>
            </a:lvl1pPr>
            <a:lvl2pPr marL="342000" indent="0">
              <a:buClr>
                <a:schemeClr val="bg1">
                  <a:lumMod val="85000"/>
                </a:schemeClr>
              </a:buClr>
              <a:buFont typeface="Arial" pitchFamily="34" charset="0"/>
              <a:buNone/>
              <a:defRPr lang="cs-CZ" sz="2000" kern="1200" baseline="0" dirty="0" smtClean="0">
                <a:solidFill>
                  <a:srgbClr val="29166F"/>
                </a:solidFill>
                <a:latin typeface="Arial" charset="0"/>
                <a:ea typeface="+mn-ea"/>
                <a:cs typeface="+mn-cs"/>
              </a:defRPr>
            </a:lvl2pPr>
          </a:lstStyle>
          <a:p>
            <a:pPr lvl="0"/>
            <a:r>
              <a:rPr lang="cs-CZ" dirty="0" smtClean="0"/>
              <a:t>Kliknutím lze upravit styly předlohy textu.</a:t>
            </a:r>
          </a:p>
          <a:p>
            <a:pPr lvl="1"/>
            <a:r>
              <a:rPr lang="cs-CZ" dirty="0" smtClean="0"/>
              <a:t>Druhá úroveň</a:t>
            </a:r>
          </a:p>
          <a:p>
            <a:pPr lvl="0"/>
            <a:r>
              <a:rPr lang="cs-CZ" dirty="0" err="1" smtClean="0"/>
              <a:t>kkkkkk</a:t>
            </a:r>
            <a:endParaRPr lang="cs-CZ" dirty="0" smtClean="0"/>
          </a:p>
          <a:p>
            <a:pPr lvl="1"/>
            <a:r>
              <a:rPr lang="cs-CZ" dirty="0" err="1" smtClean="0"/>
              <a:t>llllll</a:t>
            </a:r>
            <a:endParaRPr lang="cs-CZ" dirty="0" smtClean="0"/>
          </a:p>
        </p:txBody>
      </p:sp>
    </p:spTree>
    <p:extLst>
      <p:ext uri="{BB962C8B-B14F-4D97-AF65-F5344CB8AC3E}">
        <p14:creationId xmlns:p14="http://schemas.microsoft.com/office/powerpoint/2010/main" val="25208023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Obrázek malý text Z/ M">
    <p:spTree>
      <p:nvGrpSpPr>
        <p:cNvPr id="1" name=""/>
        <p:cNvGrpSpPr/>
        <p:nvPr/>
      </p:nvGrpSpPr>
      <p:grpSpPr>
        <a:xfrm>
          <a:off x="0" y="0"/>
          <a:ext cx="0" cy="0"/>
          <a:chOff x="0" y="0"/>
          <a:chExt cx="0" cy="0"/>
        </a:xfrm>
      </p:grpSpPr>
      <p:sp>
        <p:nvSpPr>
          <p:cNvPr id="9" name="Zástupný symbol pro číslo snímku 8"/>
          <p:cNvSpPr>
            <a:spLocks noGrp="1"/>
          </p:cNvSpPr>
          <p:nvPr>
            <p:ph type="sldNum" sz="quarter" idx="12"/>
          </p:nvPr>
        </p:nvSpPr>
        <p:spPr>
          <a:xfrm>
            <a:off x="6491536" y="6356350"/>
            <a:ext cx="2133600" cy="365125"/>
          </a:xfrm>
        </p:spPr>
        <p:txBody>
          <a:bodyPr/>
          <a:lstStyle/>
          <a:p>
            <a:fld id="{81516933-F032-4704-9144-AEF6B1EC9040}" type="slidenum">
              <a:rPr lang="cs-CZ" smtClean="0"/>
              <a:pPr/>
              <a:t>‹#›</a:t>
            </a:fld>
            <a:endParaRPr lang="cs-CZ"/>
          </a:p>
        </p:txBody>
      </p:sp>
      <p:sp>
        <p:nvSpPr>
          <p:cNvPr id="7" name="Nadpis 1"/>
          <p:cNvSpPr>
            <a:spLocks noGrp="1"/>
          </p:cNvSpPr>
          <p:nvPr>
            <p:ph type="title"/>
          </p:nvPr>
        </p:nvSpPr>
        <p:spPr>
          <a:xfrm>
            <a:off x="4427984" y="418654"/>
            <a:ext cx="4464496" cy="562074"/>
          </a:xfrm>
          <a:prstGeom prst="rect">
            <a:avLst/>
          </a:prstGeom>
        </p:spPr>
        <p:txBody>
          <a:bodyPr wrap="none" anchor="ctr" anchorCtr="0">
            <a:normAutofit/>
          </a:bodyPr>
          <a:lstStyle>
            <a:lvl1pPr algn="ctr" rtl="0" fontAlgn="base">
              <a:spcBef>
                <a:spcPct val="0"/>
              </a:spcBef>
              <a:spcAft>
                <a:spcPct val="0"/>
              </a:spcAft>
              <a:defRPr lang="cs-CZ" sz="2800" b="1" i="1" kern="1200" dirty="0">
                <a:solidFill>
                  <a:srgbClr val="85C226"/>
                </a:solidFill>
                <a:latin typeface="Arial" charset="0"/>
                <a:ea typeface="+mn-ea"/>
                <a:cs typeface="+mn-cs"/>
              </a:defRPr>
            </a:lvl1pPr>
          </a:lstStyle>
          <a:p>
            <a:r>
              <a:rPr lang="cs-CZ" dirty="0" smtClean="0"/>
              <a:t>Kliknutím lze upravit styl.</a:t>
            </a:r>
            <a:endParaRPr lang="cs-CZ" dirty="0"/>
          </a:p>
        </p:txBody>
      </p:sp>
      <p:sp>
        <p:nvSpPr>
          <p:cNvPr id="10" name="Zástupný symbol pro text 3"/>
          <p:cNvSpPr>
            <a:spLocks noGrp="1"/>
          </p:cNvSpPr>
          <p:nvPr>
            <p:ph type="body" sz="half" idx="14" hasCustomPrompt="1"/>
          </p:nvPr>
        </p:nvSpPr>
        <p:spPr>
          <a:xfrm>
            <a:off x="395536" y="1268760"/>
            <a:ext cx="8496944" cy="438944"/>
          </a:xfrm>
          <a:prstGeom prst="rect">
            <a:avLst/>
          </a:prstGeom>
        </p:spPr>
        <p:txBody>
          <a:bodyPr/>
          <a:lstStyle>
            <a:lvl1pPr marL="0" indent="0" algn="ctr" rtl="0" eaLnBrk="0" fontAlgn="base" hangingPunct="0">
              <a:spcBef>
                <a:spcPct val="0"/>
              </a:spcBef>
              <a:spcAft>
                <a:spcPct val="0"/>
              </a:spcAft>
              <a:buNone/>
              <a:defRPr lang="cs-CZ" sz="2800" b="1" kern="1200" dirty="0" smtClean="0">
                <a:solidFill>
                  <a:srgbClr val="29166F"/>
                </a:solidFill>
                <a:effectLst/>
                <a:latin typeface="Arial"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Nadpis</a:t>
            </a:r>
          </a:p>
        </p:txBody>
      </p:sp>
      <p:sp>
        <p:nvSpPr>
          <p:cNvPr id="14" name="Zástupný symbol pro obrázek 8"/>
          <p:cNvSpPr>
            <a:spLocks noGrp="1"/>
          </p:cNvSpPr>
          <p:nvPr>
            <p:ph type="pic" sz="quarter" idx="13"/>
          </p:nvPr>
        </p:nvSpPr>
        <p:spPr>
          <a:xfrm>
            <a:off x="6533972" y="4221088"/>
            <a:ext cx="2088232" cy="1944216"/>
          </a:xfrm>
          <a:prstGeom prst="rect">
            <a:avLst/>
          </a:prstGeom>
        </p:spPr>
        <p:txBody>
          <a:bodyPr/>
          <a:lstStyle>
            <a:lvl1pPr marL="0" indent="0">
              <a:buNone/>
              <a:defRPr/>
            </a:lvl1pPr>
          </a:lstStyle>
          <a:p>
            <a:endParaRPr lang="cs-CZ" dirty="0"/>
          </a:p>
        </p:txBody>
      </p:sp>
      <p:sp>
        <p:nvSpPr>
          <p:cNvPr id="15" name="Zástupný symbol pro obsah 2"/>
          <p:cNvSpPr>
            <a:spLocks noGrp="1"/>
          </p:cNvSpPr>
          <p:nvPr>
            <p:ph idx="1"/>
          </p:nvPr>
        </p:nvSpPr>
        <p:spPr>
          <a:xfrm>
            <a:off x="395536" y="2060848"/>
            <a:ext cx="5832648" cy="4104456"/>
          </a:xfrm>
          <a:prstGeom prst="rect">
            <a:avLst/>
          </a:prstGeom>
        </p:spPr>
        <p:txBody>
          <a:bodyPr/>
          <a:lstStyle>
            <a:lvl1pPr marL="342900" indent="-342900" algn="l" rtl="0" eaLnBrk="1" fontAlgn="base" hangingPunct="1">
              <a:lnSpc>
                <a:spcPct val="100000"/>
              </a:lnSpc>
              <a:spcBef>
                <a:spcPct val="0"/>
              </a:spcBef>
              <a:spcAft>
                <a:spcPct val="0"/>
              </a:spcAft>
              <a:buClr>
                <a:srgbClr val="85C226"/>
              </a:buClr>
              <a:buFont typeface="Wingdings" pitchFamily="2" charset="2"/>
              <a:buChar char="§"/>
              <a:defRPr lang="cs-CZ" sz="2200" b="1" kern="1200" dirty="0" smtClean="0">
                <a:solidFill>
                  <a:srgbClr val="85C226"/>
                </a:solidFill>
                <a:latin typeface="Arial" charset="0"/>
                <a:ea typeface="+mn-ea"/>
                <a:cs typeface="+mn-cs"/>
              </a:defRPr>
            </a:lvl1pPr>
            <a:lvl2pPr marL="342000" indent="0">
              <a:buClr>
                <a:schemeClr val="bg1">
                  <a:lumMod val="85000"/>
                </a:schemeClr>
              </a:buClr>
              <a:buFont typeface="Arial" pitchFamily="34" charset="0"/>
              <a:buNone/>
              <a:defRPr lang="cs-CZ" sz="2000" kern="1200" dirty="0" smtClean="0">
                <a:solidFill>
                  <a:srgbClr val="29166F"/>
                </a:solidFill>
                <a:latin typeface="Arial" charset="0"/>
                <a:ea typeface="+mn-ea"/>
                <a:cs typeface="+mn-cs"/>
              </a:defRPr>
            </a:lvl2pPr>
          </a:lstStyle>
          <a:p>
            <a:pPr lvl="0"/>
            <a:r>
              <a:rPr lang="cs-CZ" dirty="0" smtClean="0"/>
              <a:t>Kliknutím lze upravit styly předlohy textu.</a:t>
            </a:r>
          </a:p>
          <a:p>
            <a:pPr lvl="1"/>
            <a:r>
              <a:rPr lang="cs-CZ" dirty="0" smtClean="0"/>
              <a:t>Druhá úroveň</a:t>
            </a:r>
          </a:p>
        </p:txBody>
      </p:sp>
    </p:spTree>
    <p:extLst>
      <p:ext uri="{BB962C8B-B14F-4D97-AF65-F5344CB8AC3E}">
        <p14:creationId xmlns:p14="http://schemas.microsoft.com/office/powerpoint/2010/main" val="26844246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sah části">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403648" y="2276872"/>
            <a:ext cx="6264696" cy="3888432"/>
          </a:xfrm>
          <a:prstGeom prst="rect">
            <a:avLst/>
          </a:prstGeom>
        </p:spPr>
        <p:txBody>
          <a:bodyPr/>
          <a:lstStyle>
            <a:lvl1pPr marL="342900" indent="-342900" algn="l" rtl="0" eaLnBrk="1" fontAlgn="base" hangingPunct="1">
              <a:lnSpc>
                <a:spcPct val="80000"/>
              </a:lnSpc>
              <a:spcBef>
                <a:spcPct val="20000"/>
              </a:spcBef>
              <a:spcAft>
                <a:spcPct val="0"/>
              </a:spcAft>
              <a:buClr>
                <a:srgbClr val="C1C1C1"/>
              </a:buClr>
              <a:buFont typeface="Arial" pitchFamily="34" charset="0"/>
              <a:buChar char="•"/>
              <a:defRPr lang="cs-CZ" sz="3200" b="1" kern="1200" dirty="0" smtClean="0">
                <a:solidFill>
                  <a:srgbClr val="C1C1C1"/>
                </a:solidFill>
                <a:latin typeface="Arial" charset="0"/>
                <a:ea typeface="+mn-ea"/>
                <a:cs typeface="+mn-cs"/>
              </a:defRPr>
            </a:lvl1pPr>
            <a:lvl2pPr marL="457200" indent="0">
              <a:buClr>
                <a:schemeClr val="bg1">
                  <a:lumMod val="85000"/>
                </a:schemeClr>
              </a:buClr>
              <a:buFont typeface="Arial" pitchFamily="34" charset="0"/>
              <a:buNone/>
              <a:defRPr sz="2400" b="1">
                <a:solidFill>
                  <a:schemeClr val="bg1">
                    <a:lumMod val="75000"/>
                  </a:schemeClr>
                </a:solidFill>
                <a:latin typeface="Arial" pitchFamily="34" charset="0"/>
                <a:cs typeface="Arial" pitchFamily="34" charset="0"/>
              </a:defRPr>
            </a:lvl2pPr>
          </a:lstStyle>
          <a:p>
            <a:pPr lvl="0"/>
            <a:r>
              <a:rPr lang="cs-CZ" dirty="0" smtClean="0"/>
              <a:t>Kliknutím lze upravit styly předlohy textu.</a:t>
            </a:r>
          </a:p>
          <a:p>
            <a:pPr lvl="1"/>
            <a:endParaRPr lang="cs-CZ" dirty="0" smtClean="0"/>
          </a:p>
        </p:txBody>
      </p:sp>
      <p:sp>
        <p:nvSpPr>
          <p:cNvPr id="6" name="Zástupný symbol pro číslo snímku 5"/>
          <p:cNvSpPr>
            <a:spLocks noGrp="1"/>
          </p:cNvSpPr>
          <p:nvPr>
            <p:ph type="sldNum" sz="quarter" idx="12"/>
          </p:nvPr>
        </p:nvSpPr>
        <p:spPr>
          <a:xfrm>
            <a:off x="6758880" y="6356350"/>
            <a:ext cx="2133600" cy="365125"/>
          </a:xfrm>
        </p:spPr>
        <p:txBody>
          <a:bodyPr/>
          <a:lstStyle>
            <a:lvl1pPr>
              <a:defRPr b="1">
                <a:solidFill>
                  <a:schemeClr val="bg1"/>
                </a:solidFill>
                <a:latin typeface="Arial" pitchFamily="34" charset="0"/>
                <a:cs typeface="Arial" pitchFamily="34" charset="0"/>
              </a:defRPr>
            </a:lvl1pPr>
          </a:lstStyle>
          <a:p>
            <a:fld id="{81516933-F032-4704-9144-AEF6B1EC9040}" type="slidenum">
              <a:rPr lang="cs-CZ" smtClean="0"/>
              <a:pPr/>
              <a:t>‹#›</a:t>
            </a:fld>
            <a:endParaRPr lang="cs-CZ" dirty="0"/>
          </a:p>
        </p:txBody>
      </p:sp>
      <p:sp>
        <p:nvSpPr>
          <p:cNvPr id="7" name="Nadpis 1"/>
          <p:cNvSpPr>
            <a:spLocks noGrp="1"/>
          </p:cNvSpPr>
          <p:nvPr>
            <p:ph type="title"/>
          </p:nvPr>
        </p:nvSpPr>
        <p:spPr>
          <a:xfrm>
            <a:off x="2915816" y="584540"/>
            <a:ext cx="5976664" cy="1143000"/>
          </a:xfrm>
          <a:prstGeom prst="rect">
            <a:avLst/>
          </a:prstGeom>
        </p:spPr>
        <p:txBody>
          <a:bodyPr anchor="t">
            <a:noAutofit/>
          </a:bodyPr>
          <a:lstStyle>
            <a:lvl1pPr algn="r" rtl="0" eaLnBrk="1" fontAlgn="base" hangingPunct="1">
              <a:spcBef>
                <a:spcPct val="0"/>
              </a:spcBef>
              <a:spcAft>
                <a:spcPct val="0"/>
              </a:spcAft>
              <a:defRPr lang="cs-CZ" sz="3600" b="1" i="1" kern="1200" dirty="0">
                <a:solidFill>
                  <a:srgbClr val="85C226"/>
                </a:solidFill>
                <a:latin typeface="+mj-lt"/>
                <a:ea typeface="+mj-ea"/>
                <a:cs typeface="+mj-cs"/>
              </a:defRPr>
            </a:lvl1pPr>
          </a:lstStyle>
          <a:p>
            <a:r>
              <a:rPr lang="cs-CZ" dirty="0" smtClean="0"/>
              <a:t>Kliknutím lze upravit styl.</a:t>
            </a:r>
            <a:endParaRPr lang="cs-CZ" dirty="0"/>
          </a:p>
        </p:txBody>
      </p:sp>
    </p:spTree>
    <p:extLst>
      <p:ext uri="{BB962C8B-B14F-4D97-AF65-F5344CB8AC3E}">
        <p14:creationId xmlns:p14="http://schemas.microsoft.com/office/powerpoint/2010/main" val="5963931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bsah části">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11560" y="2348880"/>
            <a:ext cx="8064896" cy="3888432"/>
          </a:xfrm>
          <a:prstGeom prst="rect">
            <a:avLst/>
          </a:prstGeom>
        </p:spPr>
        <p:txBody>
          <a:bodyPr/>
          <a:lstStyle>
            <a:lvl1pPr marL="342900" indent="-342900" algn="l" rtl="0" eaLnBrk="1" fontAlgn="base" hangingPunct="1">
              <a:lnSpc>
                <a:spcPct val="80000"/>
              </a:lnSpc>
              <a:spcBef>
                <a:spcPct val="20000"/>
              </a:spcBef>
              <a:spcAft>
                <a:spcPct val="0"/>
              </a:spcAft>
              <a:buClr>
                <a:srgbClr val="85C226"/>
              </a:buClr>
              <a:buFont typeface="Wingdings" pitchFamily="2" charset="2"/>
              <a:buChar char="§"/>
              <a:defRPr lang="cs-CZ" sz="2800" b="1" kern="1200" dirty="0" smtClean="0">
                <a:solidFill>
                  <a:schemeClr val="bg1"/>
                </a:solidFill>
                <a:latin typeface="Arial" charset="0"/>
                <a:ea typeface="+mn-ea"/>
                <a:cs typeface="+mn-cs"/>
              </a:defRPr>
            </a:lvl1pPr>
            <a:lvl2pPr marL="457200" indent="0">
              <a:buClr>
                <a:schemeClr val="bg1">
                  <a:lumMod val="85000"/>
                </a:schemeClr>
              </a:buClr>
              <a:buFont typeface="Arial" pitchFamily="34" charset="0"/>
              <a:buNone/>
              <a:defRPr sz="2400" b="1">
                <a:solidFill>
                  <a:schemeClr val="bg1">
                    <a:lumMod val="75000"/>
                  </a:schemeClr>
                </a:solidFill>
                <a:latin typeface="Arial" pitchFamily="34" charset="0"/>
                <a:cs typeface="Arial" pitchFamily="34" charset="0"/>
              </a:defRPr>
            </a:lvl2pPr>
          </a:lstStyle>
          <a:p>
            <a:pPr lvl="0"/>
            <a:r>
              <a:rPr lang="cs-CZ" dirty="0" smtClean="0"/>
              <a:t>Kliknutím lze upravit styly předlohy textu.</a:t>
            </a:r>
          </a:p>
          <a:p>
            <a:pPr lvl="1"/>
            <a:endParaRPr lang="cs-CZ" dirty="0" smtClean="0"/>
          </a:p>
        </p:txBody>
      </p:sp>
      <p:sp>
        <p:nvSpPr>
          <p:cNvPr id="6" name="Zástupný symbol pro číslo snímku 5"/>
          <p:cNvSpPr>
            <a:spLocks noGrp="1"/>
          </p:cNvSpPr>
          <p:nvPr>
            <p:ph type="sldNum" sz="quarter" idx="12"/>
          </p:nvPr>
        </p:nvSpPr>
        <p:spPr>
          <a:xfrm>
            <a:off x="6758880" y="6356350"/>
            <a:ext cx="2133600" cy="365125"/>
          </a:xfrm>
        </p:spPr>
        <p:txBody>
          <a:bodyPr/>
          <a:lstStyle>
            <a:lvl1pPr>
              <a:defRPr b="1">
                <a:solidFill>
                  <a:schemeClr val="bg1"/>
                </a:solidFill>
                <a:latin typeface="Arial" pitchFamily="34" charset="0"/>
                <a:cs typeface="Arial" pitchFamily="34" charset="0"/>
              </a:defRPr>
            </a:lvl1pPr>
          </a:lstStyle>
          <a:p>
            <a:fld id="{81516933-F032-4704-9144-AEF6B1EC9040}" type="slidenum">
              <a:rPr lang="cs-CZ" smtClean="0"/>
              <a:pPr/>
              <a:t>‹#›</a:t>
            </a:fld>
            <a:endParaRPr lang="cs-CZ" dirty="0"/>
          </a:p>
        </p:txBody>
      </p:sp>
      <p:sp>
        <p:nvSpPr>
          <p:cNvPr id="7" name="Nadpis 1"/>
          <p:cNvSpPr>
            <a:spLocks noGrp="1"/>
          </p:cNvSpPr>
          <p:nvPr>
            <p:ph type="title"/>
          </p:nvPr>
        </p:nvSpPr>
        <p:spPr>
          <a:xfrm>
            <a:off x="4644008" y="692696"/>
            <a:ext cx="4248472" cy="1143000"/>
          </a:xfrm>
          <a:prstGeom prst="rect">
            <a:avLst/>
          </a:prstGeom>
        </p:spPr>
        <p:txBody>
          <a:bodyPr anchor="t">
            <a:noAutofit/>
          </a:bodyPr>
          <a:lstStyle>
            <a:lvl1pPr algn="r" rtl="0" eaLnBrk="1" fontAlgn="base" hangingPunct="1">
              <a:spcBef>
                <a:spcPct val="0"/>
              </a:spcBef>
              <a:spcAft>
                <a:spcPct val="0"/>
              </a:spcAft>
              <a:defRPr lang="cs-CZ" sz="3600" b="1" i="1" kern="1200" cap="all" baseline="0" dirty="0">
                <a:solidFill>
                  <a:srgbClr val="C1C1C1"/>
                </a:solidFill>
                <a:latin typeface="Arial" charset="0"/>
                <a:ea typeface="+mj-ea"/>
                <a:cs typeface="+mj-cs"/>
              </a:defRPr>
            </a:lvl1pPr>
          </a:lstStyle>
          <a:p>
            <a:r>
              <a:rPr lang="cs-CZ" dirty="0" smtClean="0"/>
              <a:t>Kliknutím lze upravit styl.</a:t>
            </a:r>
            <a:endParaRPr lang="cs-CZ" dirty="0"/>
          </a:p>
        </p:txBody>
      </p:sp>
      <p:pic>
        <p:nvPicPr>
          <p:cNvPr id="5" name="Picture 7" descr="panáček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76600" y="1264196"/>
            <a:ext cx="612775" cy="576262"/>
          </a:xfrm>
          <a:prstGeom prst="rect">
            <a:avLst/>
          </a:prstGeom>
          <a:noFill/>
          <a:extLst>
            <a:ext uri="{909E8E84-426E-40DD-AFC4-6F175D3DCCD1}">
              <a14:hiddenFill xmlns:a14="http://schemas.microsoft.com/office/drawing/2010/main">
                <a:solidFill>
                  <a:srgbClr val="FFFFFF"/>
                </a:solidFill>
              </a14:hiddenFill>
            </a:ext>
          </a:extLst>
        </p:spPr>
      </p:pic>
      <p:sp>
        <p:nvSpPr>
          <p:cNvPr id="8" name="Line 8"/>
          <p:cNvSpPr>
            <a:spLocks noChangeShapeType="1"/>
          </p:cNvSpPr>
          <p:nvPr userDrawn="1"/>
        </p:nvSpPr>
        <p:spPr bwMode="auto">
          <a:xfrm>
            <a:off x="3276600" y="1913483"/>
            <a:ext cx="5867400" cy="0"/>
          </a:xfrm>
          <a:prstGeom prst="line">
            <a:avLst/>
          </a:prstGeom>
          <a:noFill/>
          <a:ln w="9525">
            <a:solidFill>
              <a:srgbClr val="C1C1C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7087205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bsah 1">
    <p:spTree>
      <p:nvGrpSpPr>
        <p:cNvPr id="1" name=""/>
        <p:cNvGrpSpPr/>
        <p:nvPr/>
      </p:nvGrpSpPr>
      <p:grpSpPr>
        <a:xfrm>
          <a:off x="0" y="0"/>
          <a:ext cx="0" cy="0"/>
          <a:chOff x="0" y="0"/>
          <a:chExt cx="0" cy="0"/>
        </a:xfrm>
      </p:grpSpPr>
      <p:sp>
        <p:nvSpPr>
          <p:cNvPr id="2" name="Nadpis 1"/>
          <p:cNvSpPr>
            <a:spLocks noGrp="1"/>
          </p:cNvSpPr>
          <p:nvPr>
            <p:ph type="title"/>
          </p:nvPr>
        </p:nvSpPr>
        <p:spPr>
          <a:xfrm>
            <a:off x="2915816" y="584540"/>
            <a:ext cx="5976664" cy="1143000"/>
          </a:xfrm>
          <a:prstGeom prst="rect">
            <a:avLst/>
          </a:prstGeom>
        </p:spPr>
        <p:txBody>
          <a:bodyPr anchor="t">
            <a:noAutofit/>
          </a:bodyPr>
          <a:lstStyle>
            <a:lvl1pPr algn="r" rtl="0" eaLnBrk="1" fontAlgn="base" hangingPunct="1">
              <a:spcBef>
                <a:spcPct val="0"/>
              </a:spcBef>
              <a:spcAft>
                <a:spcPct val="0"/>
              </a:spcAft>
              <a:defRPr lang="cs-CZ" sz="3600" b="1" i="1" kern="1200" dirty="0">
                <a:solidFill>
                  <a:srgbClr val="85C226"/>
                </a:solidFill>
                <a:latin typeface="+mj-lt"/>
                <a:ea typeface="+mj-ea"/>
                <a:cs typeface="+mj-cs"/>
              </a:defRPr>
            </a:lvl1pPr>
          </a:lstStyle>
          <a:p>
            <a:r>
              <a:rPr lang="cs-CZ" dirty="0" smtClean="0"/>
              <a:t>Kliknutím lze upravit styl.</a:t>
            </a:r>
            <a:endParaRPr lang="cs-CZ" dirty="0"/>
          </a:p>
        </p:txBody>
      </p:sp>
      <p:sp>
        <p:nvSpPr>
          <p:cNvPr id="3" name="Zástupný symbol pro obsah 2"/>
          <p:cNvSpPr>
            <a:spLocks noGrp="1"/>
          </p:cNvSpPr>
          <p:nvPr>
            <p:ph idx="1"/>
          </p:nvPr>
        </p:nvSpPr>
        <p:spPr>
          <a:xfrm>
            <a:off x="539552" y="2204864"/>
            <a:ext cx="8085584" cy="3888432"/>
          </a:xfrm>
          <a:prstGeom prst="rect">
            <a:avLst/>
          </a:prstGeom>
        </p:spPr>
        <p:txBody>
          <a:bodyPr/>
          <a:lstStyle>
            <a:lvl1pPr marL="342900" indent="-342900" algn="l" rtl="0" eaLnBrk="1" fontAlgn="base" hangingPunct="1">
              <a:lnSpc>
                <a:spcPct val="115000"/>
              </a:lnSpc>
              <a:spcBef>
                <a:spcPct val="0"/>
              </a:spcBef>
              <a:spcAft>
                <a:spcPct val="0"/>
              </a:spcAft>
              <a:buClr>
                <a:srgbClr val="85C226"/>
              </a:buClr>
              <a:buFont typeface="Wingdings" pitchFamily="2" charset="2"/>
              <a:buChar char="§"/>
              <a:defRPr lang="cs-CZ" sz="2800" b="1" kern="1200" dirty="0" smtClean="0">
                <a:solidFill>
                  <a:schemeClr val="bg1"/>
                </a:solidFill>
                <a:latin typeface="Arial" charset="0"/>
                <a:ea typeface="+mn-ea"/>
                <a:cs typeface="+mn-cs"/>
              </a:defRPr>
            </a:lvl1pPr>
            <a:lvl2pPr marL="742950" indent="-285750">
              <a:buClr>
                <a:schemeClr val="bg1">
                  <a:lumMod val="85000"/>
                </a:schemeClr>
              </a:buClr>
              <a:buFont typeface="Arial" pitchFamily="34" charset="0"/>
              <a:buChar char="•"/>
              <a:defRPr sz="2400" b="1">
                <a:solidFill>
                  <a:schemeClr val="bg1">
                    <a:lumMod val="75000"/>
                  </a:schemeClr>
                </a:solidFill>
                <a:latin typeface="Arial" pitchFamily="34" charset="0"/>
                <a:cs typeface="Arial" pitchFamily="34" charset="0"/>
              </a:defRPr>
            </a:lvl2pPr>
          </a:lstStyle>
          <a:p>
            <a:pPr lvl="0"/>
            <a:r>
              <a:rPr lang="cs-CZ" dirty="0" smtClean="0"/>
              <a:t>Kliknutím lze upravit styly předlohy textu.</a:t>
            </a:r>
          </a:p>
          <a:p>
            <a:pPr lvl="1"/>
            <a:r>
              <a:rPr lang="cs-CZ" dirty="0" smtClean="0"/>
              <a:t>Druhá úroveň</a:t>
            </a:r>
          </a:p>
        </p:txBody>
      </p:sp>
      <p:sp>
        <p:nvSpPr>
          <p:cNvPr id="6" name="Zástupný symbol pro číslo snímku 5"/>
          <p:cNvSpPr>
            <a:spLocks noGrp="1"/>
          </p:cNvSpPr>
          <p:nvPr>
            <p:ph type="sldNum" sz="quarter" idx="12"/>
          </p:nvPr>
        </p:nvSpPr>
        <p:spPr>
          <a:xfrm>
            <a:off x="6758880" y="6356350"/>
            <a:ext cx="2133600" cy="365125"/>
          </a:xfrm>
        </p:spPr>
        <p:txBody>
          <a:bodyPr/>
          <a:lstStyle>
            <a:lvl1pPr>
              <a:defRPr b="1">
                <a:solidFill>
                  <a:schemeClr val="bg1"/>
                </a:solidFill>
                <a:latin typeface="Arial" pitchFamily="34" charset="0"/>
                <a:cs typeface="Arial" pitchFamily="34" charset="0"/>
              </a:defRPr>
            </a:lvl1pPr>
          </a:lstStyle>
          <a:p>
            <a:fld id="{81516933-F032-4704-9144-AEF6B1EC9040}" type="slidenum">
              <a:rPr lang="cs-CZ" smtClean="0"/>
              <a:pPr/>
              <a:t>‹#›</a:t>
            </a:fld>
            <a:endParaRPr lang="cs-CZ" dirty="0"/>
          </a:p>
        </p:txBody>
      </p:sp>
    </p:spTree>
    <p:extLst>
      <p:ext uri="{BB962C8B-B14F-4D97-AF65-F5344CB8AC3E}">
        <p14:creationId xmlns:p14="http://schemas.microsoft.com/office/powerpoint/2010/main" val="37249835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Nadpis a text - body M">
    <p:spTree>
      <p:nvGrpSpPr>
        <p:cNvPr id="1" name=""/>
        <p:cNvGrpSpPr/>
        <p:nvPr/>
      </p:nvGrpSpPr>
      <p:grpSpPr>
        <a:xfrm>
          <a:off x="0" y="0"/>
          <a:ext cx="0" cy="0"/>
          <a:chOff x="0" y="0"/>
          <a:chExt cx="0" cy="0"/>
        </a:xfrm>
      </p:grpSpPr>
      <p:sp>
        <p:nvSpPr>
          <p:cNvPr id="2" name="Nadpis 1"/>
          <p:cNvSpPr>
            <a:spLocks noGrp="1"/>
          </p:cNvSpPr>
          <p:nvPr>
            <p:ph type="title"/>
          </p:nvPr>
        </p:nvSpPr>
        <p:spPr>
          <a:xfrm>
            <a:off x="4427984" y="418654"/>
            <a:ext cx="4464496" cy="562074"/>
          </a:xfrm>
          <a:prstGeom prst="rect">
            <a:avLst/>
          </a:prstGeom>
        </p:spPr>
        <p:txBody>
          <a:bodyPr wrap="none" anchor="ctr" anchorCtr="0">
            <a:normAutofit/>
          </a:bodyPr>
          <a:lstStyle>
            <a:lvl1pPr algn="ctr" rtl="0" fontAlgn="base">
              <a:spcBef>
                <a:spcPct val="0"/>
              </a:spcBef>
              <a:spcAft>
                <a:spcPct val="0"/>
              </a:spcAft>
              <a:defRPr lang="cs-CZ" sz="2800" b="1" i="1" kern="1200" dirty="0">
                <a:solidFill>
                  <a:srgbClr val="85C226"/>
                </a:solidFill>
                <a:latin typeface="Arial" charset="0"/>
                <a:ea typeface="+mn-ea"/>
                <a:cs typeface="+mn-cs"/>
              </a:defRPr>
            </a:lvl1pPr>
          </a:lstStyle>
          <a:p>
            <a:r>
              <a:rPr lang="cs-CZ" dirty="0" smtClean="0"/>
              <a:t>Kliknutím lze upravit styl.</a:t>
            </a:r>
            <a:endParaRPr lang="cs-CZ" dirty="0"/>
          </a:p>
        </p:txBody>
      </p:sp>
      <p:sp>
        <p:nvSpPr>
          <p:cNvPr id="3" name="Zástupný symbol pro obsah 2"/>
          <p:cNvSpPr>
            <a:spLocks noGrp="1"/>
          </p:cNvSpPr>
          <p:nvPr>
            <p:ph idx="1"/>
          </p:nvPr>
        </p:nvSpPr>
        <p:spPr>
          <a:xfrm>
            <a:off x="323528" y="1600200"/>
            <a:ext cx="8568952" cy="4525963"/>
          </a:xfrm>
          <a:prstGeom prst="rect">
            <a:avLst/>
          </a:prstGeom>
        </p:spPr>
        <p:txBody>
          <a:bodyPr/>
          <a:lstStyle>
            <a:lvl1pPr marL="342900" indent="-342900" algn="l" rtl="0" fontAlgn="base">
              <a:lnSpc>
                <a:spcPct val="120000"/>
              </a:lnSpc>
              <a:spcBef>
                <a:spcPct val="0"/>
              </a:spcBef>
              <a:spcAft>
                <a:spcPct val="0"/>
              </a:spcAft>
              <a:buClr>
                <a:srgbClr val="85C226"/>
              </a:buClr>
              <a:buFont typeface="Wingdings" pitchFamily="2" charset="2"/>
              <a:buChar char="§"/>
              <a:defRPr lang="cs-CZ" sz="3000" b="1" kern="1200" dirty="0" smtClean="0">
                <a:solidFill>
                  <a:srgbClr val="29166F"/>
                </a:solidFill>
                <a:latin typeface="Arial" charset="0"/>
                <a:ea typeface="+mn-ea"/>
                <a:cs typeface="+mn-cs"/>
              </a:defRPr>
            </a:lvl1pPr>
            <a:lvl2pPr marL="742950" indent="-285750">
              <a:buFont typeface="Arial" pitchFamily="34" charset="0"/>
              <a:buChar char="●"/>
              <a:defRPr lang="cs-CZ" sz="2100" b="1" kern="1200" dirty="0" smtClean="0">
                <a:solidFill>
                  <a:srgbClr val="002060"/>
                </a:solidFill>
                <a:latin typeface="Arial" charset="0"/>
                <a:ea typeface="+mn-ea"/>
                <a:cs typeface="+mn-cs"/>
              </a:defRPr>
            </a:lvl2pPr>
          </a:lstStyle>
          <a:p>
            <a:pPr lvl="0"/>
            <a:r>
              <a:rPr lang="cs-CZ" dirty="0" smtClean="0"/>
              <a:t>Kliknutím lze upravit styly předlohy textu.</a:t>
            </a:r>
          </a:p>
          <a:p>
            <a:pPr lvl="1"/>
            <a:r>
              <a:rPr lang="cs-CZ" dirty="0" smtClean="0"/>
              <a:t>Druhá úroveň</a:t>
            </a:r>
          </a:p>
        </p:txBody>
      </p:sp>
      <p:sp>
        <p:nvSpPr>
          <p:cNvPr id="6" name="Zástupný symbol pro číslo snímku 5"/>
          <p:cNvSpPr>
            <a:spLocks noGrp="1"/>
          </p:cNvSpPr>
          <p:nvPr>
            <p:ph type="sldNum" sz="quarter" idx="12"/>
          </p:nvPr>
        </p:nvSpPr>
        <p:spPr>
          <a:xfrm>
            <a:off x="6758880" y="6356350"/>
            <a:ext cx="2133600" cy="365125"/>
          </a:xfrm>
        </p:spPr>
        <p:txBody>
          <a:bodyPr/>
          <a:lstStyle/>
          <a:p>
            <a:fld id="{E7606BD8-8C65-4B64-BC3D-FCE93F3D3D6F}" type="slidenum">
              <a:rPr lang="cs-CZ" smtClean="0"/>
              <a:pPr/>
              <a:t>‹#›</a:t>
            </a:fld>
            <a:endParaRPr lang="cs-CZ" dirty="0"/>
          </a:p>
        </p:txBody>
      </p:sp>
    </p:spTree>
    <p:extLst>
      <p:ext uri="{BB962C8B-B14F-4D97-AF65-F5344CB8AC3E}">
        <p14:creationId xmlns:p14="http://schemas.microsoft.com/office/powerpoint/2010/main" val="11341733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orovnání">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1556792"/>
            <a:ext cx="4104456" cy="4608512"/>
          </a:xfrm>
          <a:prstGeom prst="rect">
            <a:avLst/>
          </a:prstGeom>
        </p:spPr>
        <p:txBody>
          <a:bodyPr/>
          <a:lstStyle>
            <a:lvl1pPr marL="342900" indent="-342900" algn="l" rtl="0" eaLnBrk="1" fontAlgn="base" hangingPunct="1">
              <a:lnSpc>
                <a:spcPct val="115000"/>
              </a:lnSpc>
              <a:spcBef>
                <a:spcPct val="0"/>
              </a:spcBef>
              <a:spcAft>
                <a:spcPct val="0"/>
              </a:spcAft>
              <a:buClr>
                <a:srgbClr val="85C226"/>
              </a:buClr>
              <a:buFont typeface="Wingdings" pitchFamily="2" charset="2"/>
              <a:buChar char="§"/>
              <a:defRPr lang="cs-CZ" sz="3000" b="1" kern="1200" dirty="0" smtClean="0">
                <a:solidFill>
                  <a:srgbClr val="29166F"/>
                </a:solidFill>
                <a:latin typeface="Arial" charset="0"/>
                <a:ea typeface="+mn-ea"/>
                <a:cs typeface="+mn-cs"/>
              </a:defRPr>
            </a:lvl1pPr>
            <a:lvl2pPr marL="742950" indent="-285750">
              <a:buClr>
                <a:srgbClr val="002060"/>
              </a:buClr>
              <a:buFont typeface="Arial" pitchFamily="34" charset="0"/>
              <a:buChar char="●"/>
              <a:defRPr lang="cs-CZ" sz="2100" b="1" kern="1200" dirty="0" smtClean="0">
                <a:solidFill>
                  <a:srgbClr val="002060"/>
                </a:solidFill>
                <a:latin typeface="Arial" charset="0"/>
                <a:ea typeface="+mn-ea"/>
                <a:cs typeface="+mn-cs"/>
              </a:defRPr>
            </a:lvl2pPr>
          </a:lstStyle>
          <a:p>
            <a:pPr lvl="0"/>
            <a:r>
              <a:rPr lang="cs-CZ" dirty="0" smtClean="0"/>
              <a:t>Kliknutím lze upravit styly předlohy textu.</a:t>
            </a:r>
          </a:p>
          <a:p>
            <a:pPr marL="742950" lvl="1" indent="-285750" algn="l" defTabSz="914400" rtl="0" eaLnBrk="1" latinLnBrk="0" hangingPunct="1">
              <a:spcBef>
                <a:spcPct val="20000"/>
              </a:spcBef>
              <a:buFont typeface="Arial" pitchFamily="34" charset="0"/>
              <a:buChar char="●"/>
            </a:pPr>
            <a:r>
              <a:rPr lang="cs-CZ" dirty="0" smtClean="0"/>
              <a:t>Druhá úroveň</a:t>
            </a:r>
          </a:p>
        </p:txBody>
      </p:sp>
      <p:sp>
        <p:nvSpPr>
          <p:cNvPr id="6" name="Zástupný symbol pro číslo snímku 5"/>
          <p:cNvSpPr>
            <a:spLocks noGrp="1"/>
          </p:cNvSpPr>
          <p:nvPr>
            <p:ph type="sldNum" sz="quarter" idx="12"/>
          </p:nvPr>
        </p:nvSpPr>
        <p:spPr>
          <a:xfrm>
            <a:off x="6758880" y="6356350"/>
            <a:ext cx="2133600" cy="365125"/>
          </a:xfrm>
        </p:spPr>
        <p:txBody>
          <a:bodyPr/>
          <a:lstStyle>
            <a:lvl1pPr>
              <a:defRPr b="1">
                <a:solidFill>
                  <a:schemeClr val="bg1">
                    <a:lumMod val="50000"/>
                  </a:schemeClr>
                </a:solidFill>
                <a:latin typeface="Arial" pitchFamily="34" charset="0"/>
                <a:cs typeface="Arial" pitchFamily="34" charset="0"/>
              </a:defRPr>
            </a:lvl1pPr>
          </a:lstStyle>
          <a:p>
            <a:fld id="{81516933-F032-4704-9144-AEF6B1EC9040}" type="slidenum">
              <a:rPr lang="cs-CZ" smtClean="0"/>
              <a:pPr/>
              <a:t>‹#›</a:t>
            </a:fld>
            <a:endParaRPr lang="cs-CZ" dirty="0"/>
          </a:p>
        </p:txBody>
      </p:sp>
      <p:sp>
        <p:nvSpPr>
          <p:cNvPr id="5" name="Zástupný symbol pro obsah 2"/>
          <p:cNvSpPr>
            <a:spLocks noGrp="1"/>
          </p:cNvSpPr>
          <p:nvPr>
            <p:ph idx="13"/>
          </p:nvPr>
        </p:nvSpPr>
        <p:spPr>
          <a:xfrm>
            <a:off x="4716016" y="1556792"/>
            <a:ext cx="4176464" cy="4608512"/>
          </a:xfrm>
          <a:prstGeom prst="rect">
            <a:avLst/>
          </a:prstGeom>
        </p:spPr>
        <p:txBody>
          <a:bodyPr/>
          <a:lstStyle>
            <a:lvl1pPr marL="342900" indent="-342900" algn="l" rtl="0" eaLnBrk="1" fontAlgn="base" hangingPunct="1">
              <a:lnSpc>
                <a:spcPct val="115000"/>
              </a:lnSpc>
              <a:spcBef>
                <a:spcPct val="0"/>
              </a:spcBef>
              <a:spcAft>
                <a:spcPct val="0"/>
              </a:spcAft>
              <a:buClr>
                <a:srgbClr val="85C226"/>
              </a:buClr>
              <a:buFont typeface="Wingdings" pitchFamily="2" charset="2"/>
              <a:buChar char="§"/>
              <a:defRPr lang="cs-CZ" sz="3000" b="1" kern="1200" dirty="0" smtClean="0">
                <a:solidFill>
                  <a:srgbClr val="29166F"/>
                </a:solidFill>
                <a:latin typeface="Arial" charset="0"/>
                <a:ea typeface="+mn-ea"/>
                <a:cs typeface="+mn-cs"/>
              </a:defRPr>
            </a:lvl1pPr>
            <a:lvl2pPr marL="742950" indent="-285750">
              <a:buClr>
                <a:schemeClr val="bg1">
                  <a:lumMod val="85000"/>
                </a:schemeClr>
              </a:buClr>
              <a:buFont typeface="Arial" pitchFamily="34" charset="0"/>
              <a:buChar char="•"/>
              <a:defRPr lang="cs-CZ" sz="2100" b="1" kern="1200" dirty="0" smtClean="0">
                <a:solidFill>
                  <a:srgbClr val="002060"/>
                </a:solidFill>
                <a:latin typeface="Arial" charset="0"/>
                <a:ea typeface="+mn-ea"/>
                <a:cs typeface="+mn-cs"/>
              </a:defRPr>
            </a:lvl2pPr>
          </a:lstStyle>
          <a:p>
            <a:pPr lvl="0"/>
            <a:r>
              <a:rPr lang="cs-CZ" dirty="0" smtClean="0"/>
              <a:t>Kliknutím lze upravit styly předlohy textu.</a:t>
            </a:r>
          </a:p>
          <a:p>
            <a:pPr marL="742950" lvl="1" indent="-285750" algn="l" defTabSz="914400" rtl="0" eaLnBrk="1" latinLnBrk="0" hangingPunct="1">
              <a:spcBef>
                <a:spcPct val="20000"/>
              </a:spcBef>
              <a:buClr>
                <a:srgbClr val="002060"/>
              </a:buClr>
              <a:buFont typeface="Arial" pitchFamily="34" charset="0"/>
              <a:buChar char="●"/>
            </a:pPr>
            <a:r>
              <a:rPr lang="cs-CZ" dirty="0" smtClean="0"/>
              <a:t>Druhá úroveň</a:t>
            </a:r>
          </a:p>
        </p:txBody>
      </p:sp>
      <p:sp>
        <p:nvSpPr>
          <p:cNvPr id="9" name="Nadpis 1"/>
          <p:cNvSpPr>
            <a:spLocks noGrp="1"/>
          </p:cNvSpPr>
          <p:nvPr>
            <p:ph type="title"/>
          </p:nvPr>
        </p:nvSpPr>
        <p:spPr>
          <a:xfrm>
            <a:off x="4427984" y="418654"/>
            <a:ext cx="4464496" cy="562074"/>
          </a:xfrm>
          <a:prstGeom prst="rect">
            <a:avLst/>
          </a:prstGeom>
        </p:spPr>
        <p:txBody>
          <a:bodyPr wrap="none" anchor="ctr" anchorCtr="0">
            <a:normAutofit/>
          </a:bodyPr>
          <a:lstStyle>
            <a:lvl1pPr algn="ctr" rtl="0" fontAlgn="base">
              <a:spcBef>
                <a:spcPct val="0"/>
              </a:spcBef>
              <a:spcAft>
                <a:spcPct val="0"/>
              </a:spcAft>
              <a:defRPr lang="cs-CZ" sz="2800" b="1" i="1" kern="1200" dirty="0">
                <a:solidFill>
                  <a:srgbClr val="85C226"/>
                </a:solidFill>
                <a:latin typeface="Arial" charset="0"/>
                <a:ea typeface="+mn-ea"/>
                <a:cs typeface="+mn-cs"/>
              </a:defRPr>
            </a:lvl1pPr>
          </a:lstStyle>
          <a:p>
            <a:r>
              <a:rPr lang="cs-CZ" dirty="0" smtClean="0"/>
              <a:t>Kliknutím lze upravit styl.</a:t>
            </a:r>
            <a:endParaRPr lang="cs-CZ" dirty="0"/>
          </a:p>
        </p:txBody>
      </p:sp>
    </p:spTree>
    <p:extLst>
      <p:ext uri="{BB962C8B-B14F-4D97-AF65-F5344CB8AC3E}">
        <p14:creationId xmlns:p14="http://schemas.microsoft.com/office/powerpoint/2010/main" val="17959578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ext Z Nadpis 2 M">
    <p:spTree>
      <p:nvGrpSpPr>
        <p:cNvPr id="1" name=""/>
        <p:cNvGrpSpPr/>
        <p:nvPr/>
      </p:nvGrpSpPr>
      <p:grpSpPr>
        <a:xfrm>
          <a:off x="0" y="0"/>
          <a:ext cx="0" cy="0"/>
          <a:chOff x="0" y="0"/>
          <a:chExt cx="0" cy="0"/>
        </a:xfrm>
      </p:grpSpPr>
      <p:sp>
        <p:nvSpPr>
          <p:cNvPr id="7" name="Zástupný symbol pro číslo snímku 6"/>
          <p:cNvSpPr>
            <a:spLocks noGrp="1"/>
          </p:cNvSpPr>
          <p:nvPr>
            <p:ph type="sldNum" sz="quarter" idx="12"/>
          </p:nvPr>
        </p:nvSpPr>
        <p:spPr>
          <a:xfrm>
            <a:off x="6758880" y="6356350"/>
            <a:ext cx="2133600" cy="365125"/>
          </a:xfrm>
        </p:spPr>
        <p:txBody>
          <a:bodyPr/>
          <a:lstStyle/>
          <a:p>
            <a:fld id="{81516933-F032-4704-9144-AEF6B1EC9040}" type="slidenum">
              <a:rPr lang="cs-CZ" smtClean="0"/>
              <a:pPr/>
              <a:t>‹#›</a:t>
            </a:fld>
            <a:endParaRPr lang="cs-CZ"/>
          </a:p>
        </p:txBody>
      </p:sp>
      <p:sp>
        <p:nvSpPr>
          <p:cNvPr id="12" name="Nadpis 1"/>
          <p:cNvSpPr>
            <a:spLocks noGrp="1"/>
          </p:cNvSpPr>
          <p:nvPr>
            <p:ph type="title"/>
          </p:nvPr>
        </p:nvSpPr>
        <p:spPr>
          <a:xfrm>
            <a:off x="4427984" y="418654"/>
            <a:ext cx="4464496" cy="562074"/>
          </a:xfrm>
          <a:prstGeom prst="rect">
            <a:avLst/>
          </a:prstGeom>
        </p:spPr>
        <p:txBody>
          <a:bodyPr wrap="none" anchor="ctr" anchorCtr="0">
            <a:normAutofit/>
          </a:bodyPr>
          <a:lstStyle>
            <a:lvl1pPr algn="ctr" rtl="0" fontAlgn="base">
              <a:spcBef>
                <a:spcPct val="0"/>
              </a:spcBef>
              <a:spcAft>
                <a:spcPct val="0"/>
              </a:spcAft>
              <a:defRPr lang="cs-CZ" sz="2800" b="1" i="1" kern="1200" dirty="0">
                <a:solidFill>
                  <a:srgbClr val="85C226"/>
                </a:solidFill>
                <a:latin typeface="Arial" charset="0"/>
                <a:ea typeface="+mn-ea"/>
                <a:cs typeface="+mn-cs"/>
              </a:defRPr>
            </a:lvl1pPr>
          </a:lstStyle>
          <a:p>
            <a:r>
              <a:rPr lang="cs-CZ" dirty="0" smtClean="0"/>
              <a:t>Kliknutím lze upravit styl.</a:t>
            </a:r>
            <a:endParaRPr lang="cs-CZ" dirty="0"/>
          </a:p>
        </p:txBody>
      </p:sp>
      <p:sp>
        <p:nvSpPr>
          <p:cNvPr id="13" name="Zástupný symbol pro text 3"/>
          <p:cNvSpPr>
            <a:spLocks noGrp="1"/>
          </p:cNvSpPr>
          <p:nvPr>
            <p:ph type="body" sz="half" idx="13" hasCustomPrompt="1"/>
          </p:nvPr>
        </p:nvSpPr>
        <p:spPr>
          <a:xfrm>
            <a:off x="395536" y="1268760"/>
            <a:ext cx="8496944" cy="438944"/>
          </a:xfrm>
          <a:prstGeom prst="rect">
            <a:avLst/>
          </a:prstGeom>
        </p:spPr>
        <p:txBody>
          <a:bodyPr/>
          <a:lstStyle>
            <a:lvl1pPr marL="0" indent="0" algn="ctr" rtl="0" eaLnBrk="0" fontAlgn="base" hangingPunct="0">
              <a:spcBef>
                <a:spcPct val="0"/>
              </a:spcBef>
              <a:spcAft>
                <a:spcPct val="0"/>
              </a:spcAft>
              <a:buNone/>
              <a:defRPr lang="cs-CZ" sz="2800" b="1" kern="1200" dirty="0" smtClean="0">
                <a:solidFill>
                  <a:srgbClr val="29166F"/>
                </a:solidFill>
                <a:effectLst/>
                <a:latin typeface="Arial"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Nadpis 2</a:t>
            </a:r>
          </a:p>
        </p:txBody>
      </p:sp>
      <p:sp>
        <p:nvSpPr>
          <p:cNvPr id="14" name="Zástupný symbol pro obsah 2"/>
          <p:cNvSpPr>
            <a:spLocks noGrp="1"/>
          </p:cNvSpPr>
          <p:nvPr>
            <p:ph idx="1"/>
          </p:nvPr>
        </p:nvSpPr>
        <p:spPr>
          <a:xfrm>
            <a:off x="467544" y="2132856"/>
            <a:ext cx="8424936" cy="3960440"/>
          </a:xfrm>
          <a:prstGeom prst="rect">
            <a:avLst/>
          </a:prstGeom>
        </p:spPr>
        <p:txBody>
          <a:bodyPr/>
          <a:lstStyle>
            <a:lvl1pPr marL="342900" indent="-342900" algn="l" rtl="0" eaLnBrk="1" fontAlgn="base" hangingPunct="1">
              <a:lnSpc>
                <a:spcPct val="115000"/>
              </a:lnSpc>
              <a:spcBef>
                <a:spcPct val="0"/>
              </a:spcBef>
              <a:spcAft>
                <a:spcPct val="0"/>
              </a:spcAft>
              <a:buClr>
                <a:srgbClr val="C1C1C1"/>
              </a:buClr>
              <a:buFont typeface="Wingdings" pitchFamily="2" charset="2"/>
              <a:buChar char="§"/>
              <a:defRPr lang="cs-CZ" sz="2800" b="1" kern="1200" dirty="0" smtClean="0">
                <a:solidFill>
                  <a:srgbClr val="85C226"/>
                </a:solidFill>
                <a:latin typeface="Arial" charset="0"/>
                <a:ea typeface="+mn-ea"/>
                <a:cs typeface="+mn-cs"/>
              </a:defRPr>
            </a:lvl1pPr>
            <a:lvl2pPr marL="742950" indent="-285750">
              <a:buClr>
                <a:schemeClr val="bg1">
                  <a:lumMod val="85000"/>
                </a:schemeClr>
              </a:buClr>
              <a:buFont typeface="Arial" pitchFamily="34" charset="0"/>
              <a:buChar char="•"/>
              <a:defRPr sz="2400" b="1">
                <a:solidFill>
                  <a:schemeClr val="bg1">
                    <a:lumMod val="75000"/>
                  </a:schemeClr>
                </a:solidFill>
                <a:latin typeface="Arial" pitchFamily="34" charset="0"/>
                <a:cs typeface="Arial" pitchFamily="34" charset="0"/>
              </a:defRPr>
            </a:lvl2pPr>
          </a:lstStyle>
          <a:p>
            <a:pPr lvl="0"/>
            <a:r>
              <a:rPr lang="cs-CZ" dirty="0" smtClean="0"/>
              <a:t>Kliknutím lze upravit styly předlohy textu.</a:t>
            </a:r>
          </a:p>
        </p:txBody>
      </p:sp>
    </p:spTree>
    <p:extLst>
      <p:ext uri="{BB962C8B-B14F-4D97-AF65-F5344CB8AC3E}">
        <p14:creationId xmlns:p14="http://schemas.microsoft.com/office/powerpoint/2010/main" val="24422820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Obrázek s komentářem M">
    <p:spTree>
      <p:nvGrpSpPr>
        <p:cNvPr id="1" name=""/>
        <p:cNvGrpSpPr/>
        <p:nvPr/>
      </p:nvGrpSpPr>
      <p:grpSpPr>
        <a:xfrm>
          <a:off x="0" y="0"/>
          <a:ext cx="0" cy="0"/>
          <a:chOff x="0" y="0"/>
          <a:chExt cx="0" cy="0"/>
        </a:xfrm>
      </p:grpSpPr>
      <p:sp>
        <p:nvSpPr>
          <p:cNvPr id="7" name="Zástupný symbol pro číslo snímku 6"/>
          <p:cNvSpPr>
            <a:spLocks noGrp="1"/>
          </p:cNvSpPr>
          <p:nvPr>
            <p:ph type="sldNum" sz="quarter" idx="12"/>
          </p:nvPr>
        </p:nvSpPr>
        <p:spPr>
          <a:xfrm>
            <a:off x="6758880" y="6356350"/>
            <a:ext cx="2133600" cy="365125"/>
          </a:xfrm>
        </p:spPr>
        <p:txBody>
          <a:bodyPr/>
          <a:lstStyle/>
          <a:p>
            <a:fld id="{81516933-F032-4704-9144-AEF6B1EC9040}" type="slidenum">
              <a:rPr lang="cs-CZ" smtClean="0"/>
              <a:pPr/>
              <a:t>‹#›</a:t>
            </a:fld>
            <a:endParaRPr lang="cs-CZ"/>
          </a:p>
        </p:txBody>
      </p:sp>
      <p:sp>
        <p:nvSpPr>
          <p:cNvPr id="6" name="Nadpis 1"/>
          <p:cNvSpPr>
            <a:spLocks noGrp="1"/>
          </p:cNvSpPr>
          <p:nvPr>
            <p:ph type="title"/>
          </p:nvPr>
        </p:nvSpPr>
        <p:spPr>
          <a:xfrm>
            <a:off x="4427984" y="418654"/>
            <a:ext cx="4464496" cy="562074"/>
          </a:xfrm>
          <a:prstGeom prst="rect">
            <a:avLst/>
          </a:prstGeom>
        </p:spPr>
        <p:txBody>
          <a:bodyPr wrap="none" anchor="ctr" anchorCtr="0">
            <a:normAutofit/>
          </a:bodyPr>
          <a:lstStyle>
            <a:lvl1pPr algn="ctr" rtl="0" fontAlgn="base">
              <a:spcBef>
                <a:spcPct val="0"/>
              </a:spcBef>
              <a:spcAft>
                <a:spcPct val="0"/>
              </a:spcAft>
              <a:defRPr lang="cs-CZ" sz="2800" b="1" i="1" kern="1200" dirty="0">
                <a:solidFill>
                  <a:srgbClr val="85C226"/>
                </a:solidFill>
                <a:latin typeface="Arial" charset="0"/>
                <a:ea typeface="+mn-ea"/>
                <a:cs typeface="+mn-cs"/>
              </a:defRPr>
            </a:lvl1pPr>
          </a:lstStyle>
          <a:p>
            <a:r>
              <a:rPr lang="cs-CZ" dirty="0" smtClean="0"/>
              <a:t>Kliknutím lze upravit styl.</a:t>
            </a:r>
            <a:endParaRPr lang="cs-CZ" dirty="0"/>
          </a:p>
        </p:txBody>
      </p:sp>
      <p:sp>
        <p:nvSpPr>
          <p:cNvPr id="8" name="Zástupný symbol pro text 3"/>
          <p:cNvSpPr>
            <a:spLocks noGrp="1"/>
          </p:cNvSpPr>
          <p:nvPr>
            <p:ph type="body" sz="half" idx="13" hasCustomPrompt="1"/>
          </p:nvPr>
        </p:nvSpPr>
        <p:spPr>
          <a:xfrm>
            <a:off x="395536" y="1268760"/>
            <a:ext cx="8496944" cy="438944"/>
          </a:xfrm>
          <a:prstGeom prst="rect">
            <a:avLst/>
          </a:prstGeom>
        </p:spPr>
        <p:txBody>
          <a:bodyPr/>
          <a:lstStyle>
            <a:lvl1pPr marL="0" indent="0" algn="ctr" rtl="0" eaLnBrk="0" fontAlgn="base" hangingPunct="0">
              <a:spcBef>
                <a:spcPct val="0"/>
              </a:spcBef>
              <a:spcAft>
                <a:spcPct val="0"/>
              </a:spcAft>
              <a:buNone/>
              <a:defRPr lang="cs-CZ" sz="2800" b="1" kern="1200" dirty="0" smtClean="0">
                <a:solidFill>
                  <a:srgbClr val="29166F"/>
                </a:solidFill>
                <a:effectLst/>
                <a:latin typeface="Arial"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Nadpis 2</a:t>
            </a:r>
          </a:p>
        </p:txBody>
      </p:sp>
      <p:sp>
        <p:nvSpPr>
          <p:cNvPr id="10" name="Zástupný symbol pro obrázek 2"/>
          <p:cNvSpPr>
            <a:spLocks noGrp="1"/>
          </p:cNvSpPr>
          <p:nvPr>
            <p:ph type="pic" idx="1"/>
          </p:nvPr>
        </p:nvSpPr>
        <p:spPr>
          <a:xfrm>
            <a:off x="395536" y="1988840"/>
            <a:ext cx="8496944" cy="375476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11" name="Zástupný symbol pro text 3"/>
          <p:cNvSpPr>
            <a:spLocks noGrp="1"/>
          </p:cNvSpPr>
          <p:nvPr>
            <p:ph type="body" sz="half" idx="2" hasCustomPrompt="1"/>
          </p:nvPr>
        </p:nvSpPr>
        <p:spPr>
          <a:xfrm>
            <a:off x="395536" y="5877272"/>
            <a:ext cx="8496944" cy="438944"/>
          </a:xfrm>
          <a:prstGeom prst="rect">
            <a:avLst/>
          </a:prstGeom>
        </p:spPr>
        <p:txBody>
          <a:bodyPr/>
          <a:lstStyle>
            <a:lvl1pPr marL="0" indent="0">
              <a:buNone/>
              <a:defRPr sz="16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Komentář k obrázku</a:t>
            </a:r>
          </a:p>
        </p:txBody>
      </p:sp>
    </p:spTree>
    <p:extLst>
      <p:ext uri="{BB962C8B-B14F-4D97-AF65-F5344CB8AC3E}">
        <p14:creationId xmlns:p14="http://schemas.microsoft.com/office/powerpoint/2010/main" val="30262469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brázek s komentářem Z">
    <p:spTree>
      <p:nvGrpSpPr>
        <p:cNvPr id="1" name=""/>
        <p:cNvGrpSpPr/>
        <p:nvPr/>
      </p:nvGrpSpPr>
      <p:grpSpPr>
        <a:xfrm>
          <a:off x="0" y="0"/>
          <a:ext cx="0" cy="0"/>
          <a:chOff x="0" y="0"/>
          <a:chExt cx="0" cy="0"/>
        </a:xfrm>
      </p:grpSpPr>
      <p:sp>
        <p:nvSpPr>
          <p:cNvPr id="7" name="Zástupný symbol pro číslo snímku 6"/>
          <p:cNvSpPr>
            <a:spLocks noGrp="1"/>
          </p:cNvSpPr>
          <p:nvPr>
            <p:ph type="sldNum" sz="quarter" idx="12"/>
          </p:nvPr>
        </p:nvSpPr>
        <p:spPr>
          <a:xfrm>
            <a:off x="6758880" y="6356350"/>
            <a:ext cx="2133600" cy="365125"/>
          </a:xfrm>
        </p:spPr>
        <p:txBody>
          <a:bodyPr/>
          <a:lstStyle/>
          <a:p>
            <a:fld id="{81516933-F032-4704-9144-AEF6B1EC9040}" type="slidenum">
              <a:rPr lang="cs-CZ" smtClean="0"/>
              <a:pPr/>
              <a:t>‹#›</a:t>
            </a:fld>
            <a:endParaRPr lang="cs-CZ"/>
          </a:p>
        </p:txBody>
      </p:sp>
      <p:sp>
        <p:nvSpPr>
          <p:cNvPr id="6" name="Nadpis 1"/>
          <p:cNvSpPr>
            <a:spLocks noGrp="1"/>
          </p:cNvSpPr>
          <p:nvPr>
            <p:ph type="title"/>
          </p:nvPr>
        </p:nvSpPr>
        <p:spPr>
          <a:xfrm>
            <a:off x="4427984" y="418654"/>
            <a:ext cx="4464496" cy="562074"/>
          </a:xfrm>
          <a:prstGeom prst="rect">
            <a:avLst/>
          </a:prstGeom>
        </p:spPr>
        <p:txBody>
          <a:bodyPr wrap="none" anchor="ctr" anchorCtr="0">
            <a:normAutofit/>
          </a:bodyPr>
          <a:lstStyle>
            <a:lvl1pPr algn="ctr" rtl="0" fontAlgn="base">
              <a:spcBef>
                <a:spcPct val="0"/>
              </a:spcBef>
              <a:spcAft>
                <a:spcPct val="0"/>
              </a:spcAft>
              <a:defRPr lang="cs-CZ" sz="2800" b="1" i="1" kern="1200" dirty="0">
                <a:solidFill>
                  <a:srgbClr val="85C226"/>
                </a:solidFill>
                <a:latin typeface="Arial" charset="0"/>
                <a:ea typeface="+mn-ea"/>
                <a:cs typeface="+mn-cs"/>
              </a:defRPr>
            </a:lvl1pPr>
          </a:lstStyle>
          <a:p>
            <a:r>
              <a:rPr lang="cs-CZ" dirty="0" smtClean="0"/>
              <a:t>Kliknutím lze upravit styl.</a:t>
            </a:r>
            <a:endParaRPr lang="cs-CZ" dirty="0"/>
          </a:p>
        </p:txBody>
      </p:sp>
      <p:sp>
        <p:nvSpPr>
          <p:cNvPr id="8" name="Zástupný symbol pro text 3"/>
          <p:cNvSpPr>
            <a:spLocks noGrp="1"/>
          </p:cNvSpPr>
          <p:nvPr>
            <p:ph type="body" sz="half" idx="13" hasCustomPrompt="1"/>
          </p:nvPr>
        </p:nvSpPr>
        <p:spPr>
          <a:xfrm>
            <a:off x="467544" y="1268760"/>
            <a:ext cx="8424936" cy="438944"/>
          </a:xfrm>
          <a:prstGeom prst="rect">
            <a:avLst/>
          </a:prstGeom>
        </p:spPr>
        <p:txBody>
          <a:bodyPr/>
          <a:lstStyle>
            <a:lvl1pPr marL="0" indent="0" algn="ctr" rtl="0" eaLnBrk="0" fontAlgn="base" hangingPunct="0">
              <a:spcBef>
                <a:spcPct val="0"/>
              </a:spcBef>
              <a:spcAft>
                <a:spcPct val="0"/>
              </a:spcAft>
              <a:buNone/>
              <a:defRPr lang="cs-CZ" sz="2800" b="1" kern="1200" dirty="0" smtClean="0">
                <a:solidFill>
                  <a:srgbClr val="85C226"/>
                </a:solidFill>
                <a:effectLst/>
                <a:latin typeface="Arial"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Nadpis 2</a:t>
            </a:r>
          </a:p>
        </p:txBody>
      </p:sp>
      <p:sp>
        <p:nvSpPr>
          <p:cNvPr id="9" name="Zástupný symbol pro obrázek 2"/>
          <p:cNvSpPr>
            <a:spLocks noGrp="1"/>
          </p:cNvSpPr>
          <p:nvPr>
            <p:ph type="pic" idx="1"/>
          </p:nvPr>
        </p:nvSpPr>
        <p:spPr>
          <a:xfrm>
            <a:off x="467544" y="1988840"/>
            <a:ext cx="8424936" cy="375476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10" name="Zástupný symbol pro text 3"/>
          <p:cNvSpPr>
            <a:spLocks noGrp="1"/>
          </p:cNvSpPr>
          <p:nvPr>
            <p:ph type="body" sz="half" idx="2" hasCustomPrompt="1"/>
          </p:nvPr>
        </p:nvSpPr>
        <p:spPr>
          <a:xfrm>
            <a:off x="467544" y="5877272"/>
            <a:ext cx="8424936" cy="438944"/>
          </a:xfrm>
          <a:prstGeom prst="rect">
            <a:avLst/>
          </a:prstGeom>
        </p:spPr>
        <p:txBody>
          <a:bodyPr/>
          <a:lstStyle>
            <a:lvl1pPr marL="0" indent="0">
              <a:buNone/>
              <a:defRPr sz="16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Komentář k obrázku</a:t>
            </a:r>
          </a:p>
        </p:txBody>
      </p:sp>
    </p:spTree>
    <p:extLst>
      <p:ext uri="{BB962C8B-B14F-4D97-AF65-F5344CB8AC3E}">
        <p14:creationId xmlns:p14="http://schemas.microsoft.com/office/powerpoint/2010/main" val="13518038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2.png"/><Relationship Id="rId5" Type="http://schemas.openxmlformats.org/officeDocument/2006/relationships/slideLayout" Target="../slideLayouts/slideLayout9.xml"/><Relationship Id="rId10" Type="http://schemas.openxmlformats.org/officeDocument/2006/relationships/image" Target="../media/image6.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6"/>
          <p:cNvSpPr>
            <a:spLocks noChangeArrowheads="1"/>
          </p:cNvSpPr>
          <p:nvPr userDrawn="1"/>
        </p:nvSpPr>
        <p:spPr bwMode="auto">
          <a:xfrm>
            <a:off x="0" y="5157192"/>
            <a:ext cx="9144000" cy="1700809"/>
          </a:xfrm>
          <a:prstGeom prst="rect">
            <a:avLst/>
          </a:prstGeom>
          <a:solidFill>
            <a:srgbClr val="29166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defRPr>
            </a:lvl1pPr>
          </a:lstStyle>
          <a:p>
            <a:fld id="{81516933-F032-4704-9144-AEF6B1EC9040}" type="slidenum">
              <a:rPr lang="cs-CZ" smtClean="0"/>
              <a:pPr/>
              <a:t>‹#›</a:t>
            </a:fld>
            <a:endParaRPr lang="cs-CZ" dirty="0"/>
          </a:p>
        </p:txBody>
      </p:sp>
      <p:pic>
        <p:nvPicPr>
          <p:cNvPr id="12" name="Picture 18" descr="N_titulka"/>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t="-1894" r="587" b="9390"/>
          <a:stretch>
            <a:fillRect/>
          </a:stretch>
        </p:blipFill>
        <p:spPr bwMode="auto">
          <a:xfrm>
            <a:off x="0" y="0"/>
            <a:ext cx="9144000" cy="56610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N_panáče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89524" y="176293"/>
            <a:ext cx="1081087" cy="574675"/>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nadpis 2"/>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Tree>
    <p:extLst>
      <p:ext uri="{BB962C8B-B14F-4D97-AF65-F5344CB8AC3E}">
        <p14:creationId xmlns:p14="http://schemas.microsoft.com/office/powerpoint/2010/main" val="4041724562"/>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78" r:id="rId3"/>
    <p:sldLayoutId id="2147483650"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4"/>
          </p:nvPr>
        </p:nvSpPr>
        <p:spPr>
          <a:xfrm>
            <a:off x="6686872" y="635635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E7606BD8-8C65-4B64-BC3D-FCE93F3D3D6F}" type="slidenum">
              <a:rPr lang="cs-CZ" smtClean="0"/>
              <a:pPr/>
              <a:t>‹#›</a:t>
            </a:fld>
            <a:endParaRPr lang="cs-CZ" dirty="0"/>
          </a:p>
        </p:txBody>
      </p:sp>
      <p:pic>
        <p:nvPicPr>
          <p:cNvPr id="9" name="Picture 13" descr="_oko"/>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l="2578" t="18910"/>
          <a:stretch/>
        </p:blipFill>
        <p:spPr bwMode="auto">
          <a:xfrm>
            <a:off x="0" y="-1008"/>
            <a:ext cx="9154136" cy="17108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N_panáček"/>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89524" y="176293"/>
            <a:ext cx="1081087" cy="57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814923"/>
      </p:ext>
    </p:extLst>
  </p:cSld>
  <p:clrMap bg1="lt1" tx1="dk1" bg2="lt2" tx2="dk2" accent1="accent1" accent2="accent2" accent3="accent3" accent4="accent4" accent5="accent5" accent6="accent6" hlink="hlink" folHlink="folHlink"/>
  <p:sldLayoutIdLst>
    <p:sldLayoutId id="2147483667" r:id="rId1"/>
    <p:sldLayoutId id="2147483660" r:id="rId2"/>
    <p:sldLayoutId id="2147483664" r:id="rId3"/>
    <p:sldLayoutId id="2147483657" r:id="rId4"/>
    <p:sldLayoutId id="2147483677" r:id="rId5"/>
    <p:sldLayoutId id="2147483655" r:id="rId6"/>
    <p:sldLayoutId id="2147483652" r:id="rId7"/>
    <p:sldLayoutId id="2147483653"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492896"/>
            <a:ext cx="7772400" cy="1658615"/>
          </a:xfrm>
        </p:spPr>
        <p:txBody>
          <a:bodyPr>
            <a:noAutofit/>
          </a:bodyPr>
          <a:lstStyle/>
          <a:p>
            <a:r>
              <a:rPr lang="cs-CZ" sz="2800" dirty="0" smtClean="0"/>
              <a:t>Aktivní </a:t>
            </a:r>
            <a:r>
              <a:rPr lang="cs-CZ" sz="2800" dirty="0"/>
              <a:t>přístup k obhajobě svých práv a k získávání informací </a:t>
            </a:r>
            <a:r>
              <a:rPr lang="cs-CZ" sz="2800" dirty="0" smtClean="0"/>
              <a:t/>
            </a:r>
            <a:br>
              <a:rPr lang="cs-CZ" sz="2800" dirty="0" smtClean="0"/>
            </a:br>
            <a:r>
              <a:rPr lang="cs-CZ" sz="2800" dirty="0" smtClean="0"/>
              <a:t>o </a:t>
            </a:r>
            <a:r>
              <a:rPr lang="cs-CZ" sz="2800" dirty="0"/>
              <a:t>svých právech</a:t>
            </a:r>
          </a:p>
        </p:txBody>
      </p:sp>
      <p:sp>
        <p:nvSpPr>
          <p:cNvPr id="3" name="Podnadpis 2"/>
          <p:cNvSpPr>
            <a:spLocks noGrp="1"/>
          </p:cNvSpPr>
          <p:nvPr>
            <p:ph type="subTitle" idx="1"/>
          </p:nvPr>
        </p:nvSpPr>
        <p:spPr/>
        <p:txBody>
          <a:bodyPr/>
          <a:lstStyle/>
          <a:p>
            <a:r>
              <a:rPr lang="cs-CZ" dirty="0" smtClean="0"/>
              <a:t>Mgr. </a:t>
            </a:r>
            <a:r>
              <a:rPr lang="cs-CZ" dirty="0" smtClean="0"/>
              <a:t>Martin Vojtíšek</a:t>
            </a:r>
            <a:endParaRPr lang="cs-CZ" dirty="0"/>
          </a:p>
        </p:txBody>
      </p:sp>
      <p:sp>
        <p:nvSpPr>
          <p:cNvPr id="4" name="Zástupný symbol pro číslo snímku 3"/>
          <p:cNvSpPr>
            <a:spLocks noGrp="1"/>
          </p:cNvSpPr>
          <p:nvPr>
            <p:ph type="sldNum" sz="quarter" idx="12"/>
          </p:nvPr>
        </p:nvSpPr>
        <p:spPr/>
        <p:txBody>
          <a:bodyPr/>
          <a:lstStyle/>
          <a:p>
            <a:fld id="{81516933-F032-4704-9144-AEF6B1EC9040}" type="slidenum">
              <a:rPr lang="cs-CZ" smtClean="0"/>
              <a:pPr/>
              <a:t>1</a:t>
            </a:fld>
            <a:endParaRPr lang="cs-CZ" dirty="0"/>
          </a:p>
        </p:txBody>
      </p:sp>
    </p:spTree>
    <p:extLst>
      <p:ext uri="{BB962C8B-B14F-4D97-AF65-F5344CB8AC3E}">
        <p14:creationId xmlns:p14="http://schemas.microsoft.com/office/powerpoint/2010/main" val="2532422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Právní stát</a:t>
            </a:r>
            <a:endParaRPr lang="cs-CZ" dirty="0"/>
          </a:p>
        </p:txBody>
      </p:sp>
      <p:sp>
        <p:nvSpPr>
          <p:cNvPr id="3" name="Zástupný symbol pro obsah 2"/>
          <p:cNvSpPr>
            <a:spLocks noGrp="1"/>
          </p:cNvSpPr>
          <p:nvPr>
            <p:ph idx="1"/>
          </p:nvPr>
        </p:nvSpPr>
        <p:spPr/>
        <p:txBody>
          <a:bodyPr/>
          <a:lstStyle/>
          <a:p>
            <a:r>
              <a:rPr lang="cs-CZ" sz="2400" dirty="0" smtClean="0">
                <a:solidFill>
                  <a:schemeClr val="accent3"/>
                </a:solidFill>
              </a:rPr>
              <a:t>demokracie</a:t>
            </a:r>
            <a:r>
              <a:rPr lang="cs-CZ" sz="2400" dirty="0" smtClean="0"/>
              <a:t> </a:t>
            </a:r>
            <a:r>
              <a:rPr lang="cs-CZ" sz="2400" dirty="0"/>
              <a:t>- forma vlády, ve které je </a:t>
            </a:r>
            <a:r>
              <a:rPr lang="cs-CZ" sz="2400" dirty="0">
                <a:solidFill>
                  <a:schemeClr val="accent3"/>
                </a:solidFill>
              </a:rPr>
              <a:t>zdrojem moci lid</a:t>
            </a:r>
            <a:r>
              <a:rPr lang="cs-CZ" sz="2400" dirty="0" smtClean="0"/>
              <a:t>. Mezi </a:t>
            </a:r>
            <a:r>
              <a:rPr lang="cs-CZ" sz="2400" dirty="0"/>
              <a:t>základní typy demokracie </a:t>
            </a:r>
            <a:r>
              <a:rPr lang="cs-CZ" sz="2400" dirty="0" smtClean="0"/>
              <a:t>patří:</a:t>
            </a:r>
          </a:p>
          <a:p>
            <a:pPr marL="363538" indent="-363538" defTabSz="803275">
              <a:lnSpc>
                <a:spcPct val="90000"/>
              </a:lnSpc>
              <a:spcBef>
                <a:spcPct val="25000"/>
              </a:spcBef>
            </a:pPr>
            <a:endParaRPr lang="cs-CZ" sz="2000" dirty="0"/>
          </a:p>
          <a:p>
            <a:pPr marL="898525" lvl="1" indent="-268288" defTabSz="803275">
              <a:lnSpc>
                <a:spcPct val="90000"/>
              </a:lnSpc>
              <a:spcBef>
                <a:spcPct val="15000"/>
              </a:spcBef>
              <a:buClr>
                <a:srgbClr val="85C226"/>
              </a:buClr>
              <a:buFont typeface="Wingdings" pitchFamily="2" charset="2"/>
              <a:buChar char="§"/>
            </a:pPr>
            <a:r>
              <a:rPr lang="cs-CZ" sz="2200" dirty="0" smtClean="0">
                <a:solidFill>
                  <a:schemeClr val="accent3"/>
                </a:solidFill>
              </a:rPr>
              <a:t>přímá </a:t>
            </a:r>
            <a:r>
              <a:rPr lang="cs-CZ" sz="2200" dirty="0">
                <a:solidFill>
                  <a:schemeClr val="accent3"/>
                </a:solidFill>
              </a:rPr>
              <a:t>demokracie </a:t>
            </a:r>
            <a:r>
              <a:rPr lang="cs-CZ" sz="2200" dirty="0"/>
              <a:t>- je demokratická forma vlády, ve které lid vykonává státní moc přímo</a:t>
            </a:r>
            <a:r>
              <a:rPr lang="cs-CZ" sz="2200" dirty="0" smtClean="0"/>
              <a:t>,</a:t>
            </a:r>
          </a:p>
          <a:p>
            <a:pPr marL="898525" lvl="1" indent="-268288" defTabSz="803275">
              <a:lnSpc>
                <a:spcPct val="90000"/>
              </a:lnSpc>
              <a:spcBef>
                <a:spcPct val="15000"/>
              </a:spcBef>
              <a:buClr>
                <a:srgbClr val="85C226"/>
              </a:buClr>
              <a:buFont typeface="Wingdings" pitchFamily="2" charset="2"/>
              <a:buChar char="§"/>
            </a:pPr>
            <a:r>
              <a:rPr lang="cs-CZ" sz="2200" dirty="0">
                <a:solidFill>
                  <a:schemeClr val="accent3"/>
                </a:solidFill>
              </a:rPr>
              <a:t>zastupitelská demokracie </a:t>
            </a:r>
            <a:r>
              <a:rPr lang="cs-CZ" sz="2200" dirty="0"/>
              <a:t>- je forma vlády založená na principu volby zastupitelů lidu v přímých volbách</a:t>
            </a:r>
            <a:r>
              <a:rPr lang="cs-CZ" sz="2200" dirty="0" smtClean="0"/>
              <a:t>.</a:t>
            </a:r>
          </a:p>
          <a:p>
            <a:pPr marL="898525" lvl="1" indent="-268288" defTabSz="803275">
              <a:lnSpc>
                <a:spcPct val="90000"/>
              </a:lnSpc>
              <a:spcBef>
                <a:spcPct val="15000"/>
              </a:spcBef>
              <a:buClr>
                <a:srgbClr val="85C226"/>
              </a:buClr>
              <a:buFont typeface="Wingdings" pitchFamily="2" charset="2"/>
              <a:buChar char="§"/>
            </a:pPr>
            <a:endParaRPr lang="cs-CZ" sz="2200" dirty="0"/>
          </a:p>
          <a:p>
            <a:pPr marL="898525" lvl="1" indent="-268288" defTabSz="803275">
              <a:lnSpc>
                <a:spcPct val="90000"/>
              </a:lnSpc>
              <a:spcBef>
                <a:spcPct val="15000"/>
              </a:spcBef>
              <a:buClr>
                <a:srgbClr val="85C226"/>
              </a:buClr>
              <a:buFont typeface="Wingdings" pitchFamily="2" charset="2"/>
              <a:buChar char="§"/>
            </a:pPr>
            <a:endParaRPr lang="cs-CZ" sz="1500" dirty="0"/>
          </a:p>
          <a:p>
            <a:pPr marL="0" algn="ctr">
              <a:buNone/>
            </a:pPr>
            <a:r>
              <a:rPr lang="cs-CZ" sz="2400" b="0" i="1" dirty="0" smtClean="0">
                <a:solidFill>
                  <a:schemeClr val="accent4"/>
                </a:solidFill>
              </a:rPr>
              <a:t>Praktický </a:t>
            </a:r>
            <a:r>
              <a:rPr lang="cs-CZ" sz="2400" b="0" i="1" dirty="0">
                <a:solidFill>
                  <a:schemeClr val="accent4"/>
                </a:solidFill>
              </a:rPr>
              <a:t>příklad: Znáte nějaké případy, kdy v ČR vykonává státní moc lid přímo?</a:t>
            </a:r>
            <a:endParaRPr lang="cs-CZ" sz="2400" b="0" dirty="0">
              <a:solidFill>
                <a:schemeClr val="accent4"/>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10</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Občan před soudem</a:t>
            </a:r>
            <a:endParaRPr lang="cs-CZ" dirty="0"/>
          </a:p>
        </p:txBody>
      </p:sp>
      <p:sp>
        <p:nvSpPr>
          <p:cNvPr id="3" name="Zástupný symbol pro obsah 2"/>
          <p:cNvSpPr>
            <a:spLocks noGrp="1"/>
          </p:cNvSpPr>
          <p:nvPr>
            <p:ph idx="1"/>
          </p:nvPr>
        </p:nvSpPr>
        <p:spPr/>
        <p:txBody>
          <a:bodyPr/>
          <a:lstStyle/>
          <a:p>
            <a:pPr>
              <a:buClr>
                <a:schemeClr val="accent3"/>
              </a:buClr>
              <a:buNone/>
            </a:pPr>
            <a:r>
              <a:rPr lang="cs-CZ" sz="1900" dirty="0">
                <a:solidFill>
                  <a:schemeClr val="accent3"/>
                </a:solidFill>
              </a:rPr>
              <a:t>Základní pojmy rozhodčího řízení</a:t>
            </a:r>
            <a:r>
              <a:rPr lang="cs-CZ" sz="1900" dirty="0" smtClean="0">
                <a:solidFill>
                  <a:schemeClr val="accent3"/>
                </a:solidFill>
              </a:rPr>
              <a:t>:</a:t>
            </a:r>
            <a:endParaRPr lang="cs-CZ" sz="1900" dirty="0">
              <a:solidFill>
                <a:schemeClr val="accent3"/>
              </a:solidFill>
            </a:endParaRPr>
          </a:p>
          <a:p>
            <a:pPr>
              <a:buClr>
                <a:schemeClr val="accent3"/>
              </a:buClr>
            </a:pPr>
            <a:r>
              <a:rPr lang="cs-CZ" sz="1900" dirty="0">
                <a:solidFill>
                  <a:schemeClr val="accent1"/>
                </a:solidFill>
              </a:rPr>
              <a:t>Zásady spravedlnosti – rozhodci mohou spor rozhodnout podle ZÁSAD SPRAVEDLNOSTI</a:t>
            </a:r>
          </a:p>
          <a:p>
            <a:pPr>
              <a:buClr>
                <a:schemeClr val="accent3"/>
              </a:buClr>
            </a:pPr>
            <a:r>
              <a:rPr lang="cs-CZ" sz="1900" dirty="0">
                <a:solidFill>
                  <a:schemeClr val="accent1"/>
                </a:solidFill>
              </a:rPr>
              <a:t>Rozhodčí nález – je zpravidla výsledkem rozhodčího řízení a je exekučně vykonatelný</a:t>
            </a:r>
          </a:p>
          <a:p>
            <a:pPr algn="ctr">
              <a:buClr>
                <a:schemeClr val="accent3"/>
              </a:buClr>
              <a:buNone/>
            </a:pPr>
            <a:r>
              <a:rPr lang="cs-CZ" sz="1900" b="0" i="1" dirty="0">
                <a:solidFill>
                  <a:schemeClr val="accent4"/>
                </a:solidFill>
              </a:rPr>
              <a:t>Praktický příklad: Můžete se v rozhodčím řízení zastupovat sami nebo musíte mít advokáta</a:t>
            </a:r>
            <a:r>
              <a:rPr lang="cs-CZ" sz="1900" b="0" i="1" dirty="0" smtClean="0">
                <a:solidFill>
                  <a:schemeClr val="accent4"/>
                </a:solidFill>
              </a:rPr>
              <a:t>?</a:t>
            </a:r>
          </a:p>
          <a:p>
            <a:pPr marL="0">
              <a:buNone/>
            </a:pPr>
            <a:r>
              <a:rPr lang="cs-CZ" sz="1900" dirty="0"/>
              <a:t>Smluvní strany se mohou již při uzavírání smlouvy dohodnout, že případné </a:t>
            </a:r>
            <a:r>
              <a:rPr lang="cs-CZ" sz="1900" dirty="0">
                <a:solidFill>
                  <a:schemeClr val="accent3"/>
                </a:solidFill>
              </a:rPr>
              <a:t>spory</a:t>
            </a:r>
            <a:r>
              <a:rPr lang="cs-CZ" sz="1900" dirty="0"/>
              <a:t> mezi nimi budou vyňaty z pravomoci obecných soudů a </a:t>
            </a:r>
            <a:r>
              <a:rPr lang="cs-CZ" sz="1900" dirty="0">
                <a:solidFill>
                  <a:schemeClr val="accent3"/>
                </a:solidFill>
              </a:rPr>
              <a:t>budou řešeny </a:t>
            </a:r>
            <a:r>
              <a:rPr lang="cs-CZ" sz="1900" dirty="0"/>
              <a:t>buď v rozhodčím řízení u </a:t>
            </a:r>
            <a:r>
              <a:rPr lang="cs-CZ" sz="1900" dirty="0">
                <a:solidFill>
                  <a:schemeClr val="accent3"/>
                </a:solidFill>
              </a:rPr>
              <a:t>stálého rozhodčího soudu</a:t>
            </a:r>
            <a:r>
              <a:rPr lang="cs-CZ" sz="1900" dirty="0"/>
              <a:t> nebo </a:t>
            </a:r>
            <a:r>
              <a:rPr lang="cs-CZ" sz="1900" dirty="0">
                <a:solidFill>
                  <a:schemeClr val="accent3"/>
                </a:solidFill>
              </a:rPr>
              <a:t>rozhodčím řízením ad hoc</a:t>
            </a:r>
            <a:r>
              <a:rPr lang="cs-CZ" sz="1900" dirty="0"/>
              <a:t>. </a:t>
            </a:r>
          </a:p>
          <a:p>
            <a:pPr marL="0">
              <a:buNone/>
            </a:pPr>
            <a:r>
              <a:rPr lang="cs-CZ" sz="1900" dirty="0"/>
              <a:t>Taková dohoda se nazývá ROZHODČÍ SMLOUVA a pokud je součástí hlavní smlouvy, označuje se jako ROZHODČÍ DOLOŽKA.</a:t>
            </a:r>
            <a:endParaRPr lang="cs-CZ" sz="1900" b="0" dirty="0">
              <a:solidFill>
                <a:schemeClr val="accent1"/>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100</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Občan před soudem</a:t>
            </a:r>
            <a:endParaRPr lang="cs-CZ" dirty="0"/>
          </a:p>
        </p:txBody>
      </p:sp>
      <p:sp>
        <p:nvSpPr>
          <p:cNvPr id="3" name="Zástupný symbol pro obsah 2"/>
          <p:cNvSpPr>
            <a:spLocks noGrp="1"/>
          </p:cNvSpPr>
          <p:nvPr>
            <p:ph idx="1"/>
          </p:nvPr>
        </p:nvSpPr>
        <p:spPr/>
        <p:txBody>
          <a:bodyPr/>
          <a:lstStyle/>
          <a:p>
            <a:pPr marL="0">
              <a:buClr>
                <a:schemeClr val="accent3"/>
              </a:buClr>
              <a:buNone/>
            </a:pPr>
            <a:r>
              <a:rPr lang="cs-CZ" sz="1900" dirty="0"/>
              <a:t>Jediným stálým rozhodčím soudem s obecnou působností v České republice je </a:t>
            </a:r>
            <a:r>
              <a:rPr lang="cs-CZ" sz="1900" dirty="0">
                <a:solidFill>
                  <a:schemeClr val="accent3"/>
                </a:solidFill>
              </a:rPr>
              <a:t>Rozhodčí soud při Hospodářské komoře</a:t>
            </a:r>
            <a:r>
              <a:rPr lang="cs-CZ" sz="1900" dirty="0"/>
              <a:t> České republiky a </a:t>
            </a:r>
            <a:r>
              <a:rPr lang="cs-CZ" sz="1900" dirty="0">
                <a:solidFill>
                  <a:schemeClr val="accent3"/>
                </a:solidFill>
              </a:rPr>
              <a:t>Agrární komoře </a:t>
            </a:r>
            <a:r>
              <a:rPr lang="cs-CZ" sz="1900" dirty="0"/>
              <a:t>České republiky</a:t>
            </a:r>
            <a:r>
              <a:rPr lang="cs-CZ" sz="1900" dirty="0" smtClean="0"/>
              <a:t>.</a:t>
            </a:r>
            <a:r>
              <a:rPr lang="cs-CZ" sz="1900" b="0" dirty="0">
                <a:solidFill>
                  <a:schemeClr val="accent1"/>
                </a:solidFill>
              </a:rPr>
              <a:t> </a:t>
            </a:r>
            <a:endParaRPr lang="cs-CZ" sz="1900" b="0" dirty="0" smtClean="0">
              <a:solidFill>
                <a:schemeClr val="accent1"/>
              </a:solidFill>
            </a:endParaRPr>
          </a:p>
          <a:p>
            <a:pPr marL="0">
              <a:buClr>
                <a:schemeClr val="accent3"/>
              </a:buClr>
              <a:buNone/>
            </a:pPr>
            <a:endParaRPr lang="cs-CZ" sz="1900" b="0" dirty="0">
              <a:solidFill>
                <a:schemeClr val="accent1"/>
              </a:solidFill>
            </a:endParaRPr>
          </a:p>
          <a:p>
            <a:pPr marL="0">
              <a:buNone/>
            </a:pPr>
            <a:r>
              <a:rPr lang="cs-CZ" sz="1900" dirty="0"/>
              <a:t>Pokud jde o </a:t>
            </a:r>
            <a:r>
              <a:rPr lang="cs-CZ" sz="1900" dirty="0">
                <a:solidFill>
                  <a:schemeClr val="accent3"/>
                </a:solidFill>
              </a:rPr>
              <a:t>spotřebitelský spor</a:t>
            </a:r>
            <a:r>
              <a:rPr lang="cs-CZ" sz="1900" dirty="0"/>
              <a:t>, může být </a:t>
            </a:r>
            <a:r>
              <a:rPr lang="cs-CZ" sz="1900" dirty="0">
                <a:solidFill>
                  <a:schemeClr val="accent3"/>
                </a:solidFill>
              </a:rPr>
              <a:t>rozhodcem</a:t>
            </a:r>
            <a:r>
              <a:rPr lang="cs-CZ" sz="1900" dirty="0"/>
              <a:t> právě pouze </a:t>
            </a:r>
            <a:r>
              <a:rPr lang="cs-CZ" sz="1900" dirty="0">
                <a:solidFill>
                  <a:schemeClr val="accent3"/>
                </a:solidFill>
              </a:rPr>
              <a:t>osoba s právnickým vzděláním vedená v seznamu rozhodců</a:t>
            </a:r>
            <a:r>
              <a:rPr lang="cs-CZ" sz="1900" dirty="0"/>
              <a:t> u Ministerstva spravedlnosti.</a:t>
            </a:r>
          </a:p>
          <a:p>
            <a:pPr marL="0">
              <a:buNone/>
            </a:pPr>
            <a:r>
              <a:rPr lang="cs-CZ" sz="1900" dirty="0"/>
              <a:t>Rozhodcem ale </a:t>
            </a:r>
            <a:r>
              <a:rPr lang="cs-CZ" sz="1900" dirty="0">
                <a:solidFill>
                  <a:schemeClr val="accent3"/>
                </a:solidFill>
              </a:rPr>
              <a:t>nikdy</a:t>
            </a:r>
            <a:r>
              <a:rPr lang="cs-CZ" sz="1900" dirty="0"/>
              <a:t> nemůže být </a:t>
            </a:r>
            <a:r>
              <a:rPr lang="cs-CZ" sz="1900" dirty="0">
                <a:solidFill>
                  <a:schemeClr val="accent3"/>
                </a:solidFill>
              </a:rPr>
              <a:t>soudce</a:t>
            </a:r>
            <a:r>
              <a:rPr lang="cs-CZ" sz="1900" dirty="0"/>
              <a:t> nebo </a:t>
            </a:r>
            <a:r>
              <a:rPr lang="cs-CZ" sz="1900" dirty="0">
                <a:solidFill>
                  <a:schemeClr val="accent3"/>
                </a:solidFill>
              </a:rPr>
              <a:t>státní zástupce</a:t>
            </a:r>
            <a:r>
              <a:rPr lang="cs-CZ" sz="1900" dirty="0" smtClean="0"/>
              <a:t>.</a:t>
            </a:r>
            <a:br>
              <a:rPr lang="cs-CZ" sz="1900" dirty="0" smtClean="0"/>
            </a:br>
            <a:endParaRPr lang="cs-CZ" sz="1900" dirty="0" smtClean="0"/>
          </a:p>
          <a:p>
            <a:pPr marL="0">
              <a:buNone/>
            </a:pPr>
            <a:r>
              <a:rPr lang="cs-CZ" sz="1900" dirty="0"/>
              <a:t>Při rozhodování se </a:t>
            </a:r>
            <a:r>
              <a:rPr lang="cs-CZ" sz="1900" dirty="0">
                <a:solidFill>
                  <a:schemeClr val="accent3"/>
                </a:solidFill>
              </a:rPr>
              <a:t>rozhodci řídí hmotným právem </a:t>
            </a:r>
            <a:r>
              <a:rPr lang="cs-CZ" sz="1900" dirty="0"/>
              <a:t>pro spor rozhodným, mohou však spor rozhodnout podle ZÁSAD SPRAVEDLNOSTI, avšak </a:t>
            </a:r>
            <a:r>
              <a:rPr lang="cs-CZ" sz="1900" dirty="0">
                <a:solidFill>
                  <a:schemeClr val="accent3"/>
                </a:solidFill>
              </a:rPr>
              <a:t>jen tehdy</a:t>
            </a:r>
            <a:r>
              <a:rPr lang="cs-CZ" sz="1900" dirty="0"/>
              <a:t>, jestliže je k </a:t>
            </a:r>
            <a:r>
              <a:rPr lang="cs-CZ" sz="1900" dirty="0">
                <a:solidFill>
                  <a:schemeClr val="accent3"/>
                </a:solidFill>
              </a:rPr>
              <a:t>tomu strany výslovně pověřily</a:t>
            </a:r>
            <a:r>
              <a:rPr lang="cs-CZ" sz="1900" dirty="0"/>
              <a:t>. </a:t>
            </a:r>
          </a:p>
          <a:p>
            <a:pPr marL="0">
              <a:buNone/>
            </a:pPr>
            <a:endParaRPr lang="cs-CZ" sz="1900" dirty="0" smtClean="0"/>
          </a:p>
          <a:p>
            <a:pPr marL="0">
              <a:buNone/>
            </a:pPr>
            <a:endParaRPr lang="cs-CZ" sz="1900" dirty="0" smtClean="0"/>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101</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Občan před soudem</a:t>
            </a:r>
            <a:endParaRPr lang="cs-CZ" dirty="0"/>
          </a:p>
        </p:txBody>
      </p:sp>
      <p:sp>
        <p:nvSpPr>
          <p:cNvPr id="3" name="Zástupný symbol pro obsah 2"/>
          <p:cNvSpPr>
            <a:spLocks noGrp="1"/>
          </p:cNvSpPr>
          <p:nvPr>
            <p:ph idx="1"/>
          </p:nvPr>
        </p:nvSpPr>
        <p:spPr/>
        <p:txBody>
          <a:bodyPr/>
          <a:lstStyle/>
          <a:p>
            <a:pPr marL="0">
              <a:buClr>
                <a:schemeClr val="accent3"/>
              </a:buClr>
              <a:buNone/>
            </a:pPr>
            <a:endParaRPr lang="cs-CZ" sz="2000" dirty="0" smtClean="0">
              <a:solidFill>
                <a:schemeClr val="accent3"/>
              </a:solidFill>
            </a:endParaRPr>
          </a:p>
          <a:p>
            <a:pPr marL="0">
              <a:buClr>
                <a:schemeClr val="accent3"/>
              </a:buClr>
              <a:buNone/>
            </a:pPr>
            <a:r>
              <a:rPr lang="cs-CZ" sz="2000" dirty="0" smtClean="0">
                <a:solidFill>
                  <a:schemeClr val="accent3"/>
                </a:solidFill>
              </a:rPr>
              <a:t>Zásady </a:t>
            </a:r>
            <a:r>
              <a:rPr lang="cs-CZ" sz="2000" dirty="0">
                <a:solidFill>
                  <a:schemeClr val="accent3"/>
                </a:solidFill>
              </a:rPr>
              <a:t>spravedlnosti </a:t>
            </a:r>
            <a:r>
              <a:rPr lang="cs-CZ" sz="2000" dirty="0"/>
              <a:t>však nejsou v české legislativě nijak blíže specifikovány, z toho důvodu </a:t>
            </a:r>
            <a:r>
              <a:rPr lang="cs-CZ" sz="2000" dirty="0">
                <a:solidFill>
                  <a:schemeClr val="accent3"/>
                </a:solidFill>
              </a:rPr>
              <a:t>může být za spravedlivé rozhodnutí rozhodce vydáváno prakticky cokoli</a:t>
            </a:r>
            <a:r>
              <a:rPr lang="cs-CZ" sz="2000" dirty="0" smtClean="0">
                <a:solidFill>
                  <a:schemeClr val="accent3"/>
                </a:solidFill>
              </a:rPr>
              <a:t>.</a:t>
            </a:r>
            <a:endParaRPr lang="cs-CZ" sz="2000" dirty="0" smtClean="0"/>
          </a:p>
          <a:p>
            <a:pPr marL="0">
              <a:buClr>
                <a:schemeClr val="accent3"/>
              </a:buClr>
              <a:buNone/>
            </a:pPr>
            <a:endParaRPr lang="cs-CZ" sz="2000" dirty="0" smtClean="0"/>
          </a:p>
          <a:p>
            <a:pPr marL="0">
              <a:buClr>
                <a:schemeClr val="accent3"/>
              </a:buClr>
              <a:buNone/>
            </a:pPr>
            <a:r>
              <a:rPr lang="cs-CZ" sz="2000" dirty="0" smtClean="0">
                <a:solidFill>
                  <a:schemeClr val="accent3"/>
                </a:solidFill>
              </a:rPr>
              <a:t>Proti </a:t>
            </a:r>
            <a:r>
              <a:rPr lang="cs-CZ" sz="2000" dirty="0">
                <a:solidFill>
                  <a:schemeClr val="accent3"/>
                </a:solidFill>
              </a:rPr>
              <a:t>rozhodčímu nálezu se nelze odvolat</a:t>
            </a:r>
            <a:r>
              <a:rPr lang="cs-CZ" sz="2000" dirty="0"/>
              <a:t>, v rozhodčí smlouvě je ale možné sjednat možnost jeho přezkumu jinými rozhodci</a:t>
            </a:r>
            <a:r>
              <a:rPr lang="cs-CZ" sz="2000" dirty="0" smtClean="0"/>
              <a:t>.</a:t>
            </a:r>
          </a:p>
          <a:p>
            <a:pPr marL="0">
              <a:buClr>
                <a:schemeClr val="accent3"/>
              </a:buClr>
              <a:buNone/>
            </a:pPr>
            <a:endParaRPr lang="cs-CZ" sz="2000" b="0" dirty="0">
              <a:solidFill>
                <a:schemeClr val="accent3"/>
              </a:solidFill>
            </a:endParaRPr>
          </a:p>
          <a:p>
            <a:pPr marL="0" algn="ctr">
              <a:buClr>
                <a:schemeClr val="accent3"/>
              </a:buClr>
              <a:buNone/>
            </a:pPr>
            <a:r>
              <a:rPr lang="cs-CZ" sz="2000" b="0" i="1" dirty="0">
                <a:solidFill>
                  <a:schemeClr val="accent4"/>
                </a:solidFill>
              </a:rPr>
              <a:t>Můžete se zastupovat i sami.</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102</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fld id="{81516933-F032-4704-9144-AEF6B1EC9040}" type="slidenum">
              <a:rPr lang="cs-CZ" smtClean="0"/>
              <a:pPr/>
              <a:t>103</a:t>
            </a:fld>
            <a:endParaRPr lang="cs-CZ" dirty="0"/>
          </a:p>
        </p:txBody>
      </p:sp>
      <p:sp>
        <p:nvSpPr>
          <p:cNvPr id="4" name="Nadpis 3"/>
          <p:cNvSpPr>
            <a:spLocks noGrp="1"/>
          </p:cNvSpPr>
          <p:nvPr>
            <p:ph type="title"/>
          </p:nvPr>
        </p:nvSpPr>
        <p:spPr>
          <a:xfrm>
            <a:off x="3923928" y="692696"/>
            <a:ext cx="4968552" cy="1143000"/>
          </a:xfrm>
        </p:spPr>
        <p:txBody>
          <a:bodyPr/>
          <a:lstStyle/>
          <a:p>
            <a:r>
              <a:rPr lang="cs-CZ" dirty="0" smtClean="0"/>
              <a:t>Občan </a:t>
            </a:r>
            <a:br>
              <a:rPr lang="cs-CZ" dirty="0" smtClean="0"/>
            </a:br>
            <a:r>
              <a:rPr lang="cs-CZ" dirty="0" smtClean="0"/>
              <a:t>před úřadem</a:t>
            </a:r>
            <a:endParaRPr lang="cs-CZ" dirty="0"/>
          </a:p>
        </p:txBody>
      </p:sp>
      <p:sp>
        <p:nvSpPr>
          <p:cNvPr id="6" name="Zástupný symbol pro obsah 5"/>
          <p:cNvSpPr>
            <a:spLocks noGrp="1"/>
          </p:cNvSpPr>
          <p:nvPr>
            <p:ph idx="1"/>
          </p:nvPr>
        </p:nvSpPr>
        <p:spPr/>
        <p:txBody>
          <a:bodyPr/>
          <a:lstStyle/>
          <a:p>
            <a:r>
              <a:rPr lang="cs-CZ" dirty="0" smtClean="0"/>
              <a:t>Obecné zásady správního řízení</a:t>
            </a:r>
          </a:p>
          <a:p>
            <a:r>
              <a:rPr lang="cs-CZ" dirty="0" smtClean="0"/>
              <a:t>Občan a přestupky</a:t>
            </a:r>
          </a:p>
          <a:p>
            <a:r>
              <a:rPr lang="cs-CZ" dirty="0" smtClean="0"/>
              <a:t>Občan a daně</a:t>
            </a:r>
          </a:p>
          <a:p>
            <a:r>
              <a:rPr lang="cs-CZ" dirty="0" smtClean="0"/>
              <a:t>Občan a stavební </a:t>
            </a:r>
            <a:br>
              <a:rPr lang="cs-CZ" dirty="0" smtClean="0"/>
            </a:br>
            <a:r>
              <a:rPr lang="cs-CZ" dirty="0" smtClean="0"/>
              <a:t>řízení</a:t>
            </a:r>
          </a:p>
          <a:p>
            <a:endParaRPr lang="cs-CZ" dirty="0"/>
          </a:p>
        </p:txBody>
      </p:sp>
      <p:pic>
        <p:nvPicPr>
          <p:cNvPr id="7" name="Obrázek 6" descr="K59_0005.jpg"/>
          <p:cNvPicPr>
            <a:picLocks noChangeAspect="1"/>
          </p:cNvPicPr>
          <p:nvPr/>
        </p:nvPicPr>
        <p:blipFill>
          <a:blip r:embed="rId2" cstate="print"/>
          <a:stretch>
            <a:fillRect/>
          </a:stretch>
        </p:blipFill>
        <p:spPr>
          <a:xfrm>
            <a:off x="4644008" y="3356992"/>
            <a:ext cx="3765972" cy="2833117"/>
          </a:xfrm>
          <a:prstGeom prst="rect">
            <a:avLst/>
          </a:prstGeom>
        </p:spPr>
      </p:pic>
    </p:spTree>
    <p:extLst>
      <p:ext uri="{BB962C8B-B14F-4D97-AF65-F5344CB8AC3E}">
        <p14:creationId xmlns:p14="http://schemas.microsoft.com/office/powerpoint/2010/main" val="26482177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104</a:t>
            </a:fld>
            <a:endParaRPr lang="cs-CZ"/>
          </a:p>
        </p:txBody>
      </p:sp>
      <p:sp>
        <p:nvSpPr>
          <p:cNvPr id="3" name="Nadpis 2"/>
          <p:cNvSpPr>
            <a:spLocks noGrp="1"/>
          </p:cNvSpPr>
          <p:nvPr>
            <p:ph type="title"/>
          </p:nvPr>
        </p:nvSpPr>
        <p:spPr>
          <a:xfrm>
            <a:off x="4427984" y="476672"/>
            <a:ext cx="4464496" cy="562074"/>
          </a:xfrm>
        </p:spPr>
        <p:txBody>
          <a:bodyPr>
            <a:noAutofit/>
          </a:bodyPr>
          <a:lstStyle/>
          <a:p>
            <a:r>
              <a:rPr lang="cs-CZ" sz="2200" dirty="0" smtClean="0"/>
              <a:t>Obecné zásady správního </a:t>
            </a:r>
            <a:br>
              <a:rPr lang="cs-CZ" sz="2200" dirty="0" smtClean="0"/>
            </a:br>
            <a:r>
              <a:rPr lang="cs-CZ" sz="2200" dirty="0" smtClean="0"/>
              <a:t>řízení</a:t>
            </a:r>
            <a:endParaRPr lang="cs-CZ" sz="2200"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Co je správní řízení</a:t>
            </a:r>
            <a:endParaRPr lang="cs-CZ" sz="2400" dirty="0">
              <a:solidFill>
                <a:schemeClr val="accent3"/>
              </a:solidFill>
            </a:endParaRPr>
          </a:p>
        </p:txBody>
      </p:sp>
      <p:sp>
        <p:nvSpPr>
          <p:cNvPr id="5" name="Zástupný symbol pro obsah 4"/>
          <p:cNvSpPr>
            <a:spLocks noGrp="1"/>
          </p:cNvSpPr>
          <p:nvPr>
            <p:ph idx="1"/>
          </p:nvPr>
        </p:nvSpPr>
        <p:spPr>
          <a:xfrm>
            <a:off x="467544" y="2060848"/>
            <a:ext cx="8424936" cy="4032448"/>
          </a:xfrm>
        </p:spPr>
        <p:txBody>
          <a:bodyPr/>
          <a:lstStyle/>
          <a:p>
            <a:pPr marL="0">
              <a:buClr>
                <a:schemeClr val="accent3"/>
              </a:buClr>
              <a:buNone/>
            </a:pPr>
            <a:r>
              <a:rPr lang="cs-CZ" sz="1900" dirty="0">
                <a:solidFill>
                  <a:schemeClr val="tx1"/>
                </a:solidFill>
              </a:rPr>
              <a:t>SPRÁVNÍ ŘÍZENÍ lze charakterizovat jakožto řízení vedené správním orgánem za účelem vydání určitého rozhodnutí. </a:t>
            </a:r>
          </a:p>
          <a:p>
            <a:pPr marL="0">
              <a:buClr>
                <a:schemeClr val="accent3"/>
              </a:buClr>
              <a:buNone/>
            </a:pPr>
            <a:r>
              <a:rPr lang="cs-CZ" sz="1900" dirty="0">
                <a:solidFill>
                  <a:schemeClr val="accent3"/>
                </a:solidFill>
              </a:rPr>
              <a:t>Správní řízení je postaveno na základních pravidlech: </a:t>
            </a:r>
          </a:p>
          <a:p>
            <a:pPr>
              <a:buClr>
                <a:schemeClr val="accent3"/>
              </a:buClr>
            </a:pPr>
            <a:r>
              <a:rPr lang="cs-CZ" sz="1900" dirty="0">
                <a:solidFill>
                  <a:schemeClr val="tx1"/>
                </a:solidFill>
              </a:rPr>
              <a:t>zásada správnosti – použití nejvhodnějších prostředků, které vedou k správnému vyřízení věci</a:t>
            </a:r>
          </a:p>
          <a:p>
            <a:pPr>
              <a:buClr>
                <a:schemeClr val="accent3"/>
              </a:buClr>
            </a:pPr>
            <a:r>
              <a:rPr lang="cs-CZ" sz="1900" dirty="0">
                <a:solidFill>
                  <a:schemeClr val="tx1"/>
                </a:solidFill>
              </a:rPr>
              <a:t>zásada ochrany veřejného a jiného obecného zájmu</a:t>
            </a:r>
          </a:p>
          <a:p>
            <a:pPr>
              <a:buClr>
                <a:schemeClr val="accent3"/>
              </a:buClr>
            </a:pPr>
            <a:r>
              <a:rPr lang="cs-CZ" sz="1900" dirty="0">
                <a:solidFill>
                  <a:schemeClr val="tx1"/>
                </a:solidFill>
              </a:rPr>
              <a:t>zásada ochrany práv a zájmů adresátů veřejné správy – povinnost chránit práva fyzických i právnických osob</a:t>
            </a:r>
          </a:p>
          <a:p>
            <a:pPr>
              <a:buClr>
                <a:schemeClr val="accent3"/>
              </a:buClr>
            </a:pPr>
            <a:r>
              <a:rPr lang="cs-CZ" sz="1900" dirty="0">
                <a:solidFill>
                  <a:schemeClr val="tx1"/>
                </a:solidFill>
              </a:rPr>
              <a:t>zásada přednosti smírného řešení – pokud to připouští povaha </a:t>
            </a:r>
            <a:r>
              <a:rPr lang="cs-CZ" sz="1900" dirty="0" smtClean="0">
                <a:solidFill>
                  <a:schemeClr val="tx1"/>
                </a:solidFill>
              </a:rPr>
              <a:t>věci</a:t>
            </a:r>
          </a:p>
          <a:p>
            <a:pPr>
              <a:buClr>
                <a:schemeClr val="accent3"/>
              </a:buClr>
            </a:pPr>
            <a:r>
              <a:rPr lang="cs-CZ" sz="1900" dirty="0">
                <a:solidFill>
                  <a:schemeClr val="tx1"/>
                </a:solidFill>
              </a:rPr>
              <a:t>zásada součinnosti správních orgánů s účastníky řízení </a:t>
            </a:r>
            <a:endParaRPr lang="cs-CZ" sz="1900" dirty="0" smtClean="0">
              <a:solidFill>
                <a:schemeClr val="tx1"/>
              </a:solidFill>
            </a:endParaRPr>
          </a:p>
          <a:p>
            <a:pPr>
              <a:buClr>
                <a:schemeClr val="accent3"/>
              </a:buClr>
            </a:pPr>
            <a:r>
              <a:rPr lang="cs-CZ" sz="1900" dirty="0">
                <a:solidFill>
                  <a:schemeClr val="tx1"/>
                </a:solidFill>
              </a:rPr>
              <a:t>zásada rychlosti a hospodárnosti – zbytečné průtahy v řízení lze kvalifikovat jako nesprávný úřední postup</a:t>
            </a:r>
          </a:p>
          <a:p>
            <a:pPr>
              <a:buClr>
                <a:schemeClr val="accent3"/>
              </a:buClr>
            </a:pPr>
            <a:endParaRPr lang="cs-CZ" sz="1900" dirty="0">
              <a:solidFill>
                <a:schemeClr val="tx1"/>
              </a:solidFill>
            </a:endParaRPr>
          </a:p>
          <a:p>
            <a:pPr>
              <a:buClr>
                <a:schemeClr val="accent3"/>
              </a:buClr>
            </a:pPr>
            <a:endParaRPr lang="cs-CZ" sz="1900" b="0" dirty="0">
              <a:solidFill>
                <a:schemeClr val="tx1"/>
              </a:solidFill>
            </a:endParaRPr>
          </a:p>
        </p:txBody>
      </p:sp>
    </p:spTree>
    <p:extLst>
      <p:ext uri="{BB962C8B-B14F-4D97-AF65-F5344CB8AC3E}">
        <p14:creationId xmlns:p14="http://schemas.microsoft.com/office/powerpoint/2010/main" val="20887493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a:buClr>
                <a:schemeClr val="accent3"/>
              </a:buClr>
              <a:buNone/>
            </a:pPr>
            <a:r>
              <a:rPr lang="cs-CZ" sz="2000" dirty="0">
                <a:solidFill>
                  <a:schemeClr val="accent3"/>
                </a:solidFill>
              </a:rPr>
              <a:t>Správní řízení je postaveno na základních pravidlech: </a:t>
            </a:r>
          </a:p>
          <a:p>
            <a:pPr>
              <a:buClr>
                <a:schemeClr val="accent3"/>
              </a:buClr>
            </a:pPr>
            <a:r>
              <a:rPr lang="cs-CZ" sz="2000" dirty="0" smtClean="0">
                <a:solidFill>
                  <a:schemeClr val="tx1"/>
                </a:solidFill>
              </a:rPr>
              <a:t>zásada </a:t>
            </a:r>
            <a:r>
              <a:rPr lang="cs-CZ" sz="2000" dirty="0">
                <a:solidFill>
                  <a:schemeClr val="tx1"/>
                </a:solidFill>
              </a:rPr>
              <a:t>materiální pravdy – rozhodnutí správního orgánu vychází ze spolehlivě zjištěného stavu věci</a:t>
            </a:r>
          </a:p>
          <a:p>
            <a:pPr>
              <a:buClr>
                <a:schemeClr val="accent3"/>
              </a:buClr>
            </a:pPr>
            <a:r>
              <a:rPr lang="cs-CZ" sz="2000" dirty="0">
                <a:solidFill>
                  <a:schemeClr val="tx1"/>
                </a:solidFill>
              </a:rPr>
              <a:t>zásada přesvědčivosti rozhodnutí – </a:t>
            </a:r>
            <a:r>
              <a:rPr lang="cs-CZ" sz="2000" dirty="0" err="1">
                <a:solidFill>
                  <a:schemeClr val="tx1"/>
                </a:solidFill>
              </a:rPr>
              <a:t>rozhodnutí</a:t>
            </a:r>
            <a:r>
              <a:rPr lang="cs-CZ" sz="2000" dirty="0">
                <a:solidFill>
                  <a:schemeClr val="tx1"/>
                </a:solidFill>
              </a:rPr>
              <a:t> musí být srozumitelně a jednoznačně odůvodněno</a:t>
            </a:r>
          </a:p>
          <a:p>
            <a:pPr>
              <a:buClr>
                <a:schemeClr val="accent3"/>
              </a:buClr>
            </a:pPr>
            <a:r>
              <a:rPr lang="cs-CZ" sz="2000" dirty="0">
                <a:solidFill>
                  <a:schemeClr val="tx1"/>
                </a:solidFill>
              </a:rPr>
              <a:t>zásada rovnosti účastníků řízení </a:t>
            </a:r>
          </a:p>
          <a:p>
            <a:pPr>
              <a:buClr>
                <a:schemeClr val="accent3"/>
              </a:buClr>
            </a:pPr>
            <a:r>
              <a:rPr lang="cs-CZ" sz="2000" dirty="0">
                <a:solidFill>
                  <a:schemeClr val="tx1"/>
                </a:solidFill>
              </a:rPr>
              <a:t>Veřejná správa je službou veřejnosti. Každý, kdo plní úkoly vyplývající z působnosti správního orgánu, má povinnost se k dotčeným osobám chovat zdvořile a podle možností jim vycházet vstříc</a:t>
            </a:r>
            <a:r>
              <a:rPr lang="cs-CZ" sz="2000" dirty="0" smtClean="0">
                <a:solidFill>
                  <a:schemeClr val="tx1"/>
                </a:solidFill>
              </a:rPr>
              <a:t>.</a:t>
            </a:r>
          </a:p>
          <a:p>
            <a:pPr marL="0">
              <a:buClr>
                <a:schemeClr val="accent3"/>
              </a:buClr>
              <a:buNone/>
            </a:pPr>
            <a:r>
              <a:rPr lang="cs-CZ" sz="2000" dirty="0"/>
              <a:t>Mezi nejtypičtější správní řízení patří přestupkové řízení, stavební řízení, řízení o změně trvalého pobytu atd.</a:t>
            </a:r>
            <a:endParaRPr lang="cs-CZ" sz="2000" b="0" dirty="0">
              <a:solidFill>
                <a:schemeClr val="tx1"/>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105</a:t>
            </a:fld>
            <a:endParaRPr lang="cs-CZ" dirty="0"/>
          </a:p>
        </p:txBody>
      </p:sp>
      <p:sp>
        <p:nvSpPr>
          <p:cNvPr id="7" name="Nadpis 2"/>
          <p:cNvSpPr>
            <a:spLocks noGrp="1"/>
          </p:cNvSpPr>
          <p:nvPr>
            <p:ph type="title"/>
          </p:nvPr>
        </p:nvSpPr>
        <p:spPr>
          <a:xfrm>
            <a:off x="4427984" y="476672"/>
            <a:ext cx="4464496" cy="562074"/>
          </a:xfrm>
        </p:spPr>
        <p:txBody>
          <a:bodyPr>
            <a:noAutofit/>
          </a:bodyPr>
          <a:lstStyle/>
          <a:p>
            <a:r>
              <a:rPr lang="cs-CZ" sz="2200" dirty="0" smtClean="0"/>
              <a:t>Obecné zásady správního </a:t>
            </a:r>
            <a:br>
              <a:rPr lang="cs-CZ" sz="2200" dirty="0" smtClean="0"/>
            </a:br>
            <a:r>
              <a:rPr lang="cs-CZ" sz="2200" dirty="0" smtClean="0"/>
              <a:t>řízení</a:t>
            </a:r>
            <a:endParaRPr lang="cs-CZ" sz="2200" dirty="0"/>
          </a:p>
        </p:txBody>
      </p:sp>
    </p:spTree>
    <p:extLst>
      <p:ext uri="{BB962C8B-B14F-4D97-AF65-F5344CB8AC3E}">
        <p14:creationId xmlns:p14="http://schemas.microsoft.com/office/powerpoint/2010/main" val="24930768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106</a:t>
            </a:fld>
            <a:endParaRPr lang="cs-CZ"/>
          </a:p>
        </p:txBody>
      </p:sp>
      <p:sp>
        <p:nvSpPr>
          <p:cNvPr id="3" name="Nadpis 2"/>
          <p:cNvSpPr>
            <a:spLocks noGrp="1"/>
          </p:cNvSpPr>
          <p:nvPr>
            <p:ph type="title"/>
          </p:nvPr>
        </p:nvSpPr>
        <p:spPr>
          <a:xfrm>
            <a:off x="4427984" y="476672"/>
            <a:ext cx="4464496" cy="562074"/>
          </a:xfrm>
        </p:spPr>
        <p:txBody>
          <a:bodyPr>
            <a:noAutofit/>
          </a:bodyPr>
          <a:lstStyle/>
          <a:p>
            <a:r>
              <a:rPr lang="cs-CZ" sz="2200" dirty="0" smtClean="0"/>
              <a:t>Občan a přestupky</a:t>
            </a:r>
            <a:endParaRPr lang="cs-CZ" sz="2200"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Co je přestupek</a:t>
            </a:r>
            <a:endParaRPr lang="cs-CZ" sz="2400" dirty="0">
              <a:solidFill>
                <a:schemeClr val="accent3"/>
              </a:solidFill>
            </a:endParaRPr>
          </a:p>
        </p:txBody>
      </p:sp>
      <p:sp>
        <p:nvSpPr>
          <p:cNvPr id="5" name="Zástupný symbol pro obsah 4"/>
          <p:cNvSpPr>
            <a:spLocks noGrp="1"/>
          </p:cNvSpPr>
          <p:nvPr>
            <p:ph idx="1"/>
          </p:nvPr>
        </p:nvSpPr>
        <p:spPr>
          <a:xfrm>
            <a:off x="467544" y="2060848"/>
            <a:ext cx="8424936" cy="4032448"/>
          </a:xfrm>
        </p:spPr>
        <p:txBody>
          <a:bodyPr/>
          <a:lstStyle/>
          <a:p>
            <a:pPr marL="0">
              <a:buClr>
                <a:schemeClr val="accent3"/>
              </a:buClr>
              <a:buNone/>
            </a:pPr>
            <a:r>
              <a:rPr lang="cs-CZ" sz="2000" dirty="0">
                <a:solidFill>
                  <a:schemeClr val="accent1"/>
                </a:solidFill>
              </a:rPr>
              <a:t>PŘESTUPKEM je zaviněné jednání, které porušuje nebo ohrožuje zájem společnosti a je za přestupek výslovně označeno v tomto nebo jiném zákoně, nejde-li o jiný správní delikt postižitelný podle zvláštních právních předpisů anebo o trestný čin.</a:t>
            </a:r>
          </a:p>
          <a:p>
            <a:pPr marL="0">
              <a:buClr>
                <a:schemeClr val="accent3"/>
              </a:buClr>
              <a:buNone/>
            </a:pPr>
            <a:r>
              <a:rPr lang="cs-CZ" sz="2000" dirty="0">
                <a:solidFill>
                  <a:schemeClr val="accent1"/>
                </a:solidFill>
              </a:rPr>
              <a:t>K odpovědnosti za přestupek postačí zavinění z nedbalosti, nestanoví-li zákon výslovně, že je třeba úmyslného zavinění.</a:t>
            </a:r>
          </a:p>
          <a:p>
            <a:pPr>
              <a:buClr>
                <a:schemeClr val="accent3"/>
              </a:buClr>
              <a:buNone/>
            </a:pPr>
            <a:r>
              <a:rPr lang="cs-CZ" sz="2000" dirty="0">
                <a:solidFill>
                  <a:schemeClr val="accent3"/>
                </a:solidFill>
              </a:rPr>
              <a:t>Za přestupek lze uložit tyto sankce:</a:t>
            </a:r>
          </a:p>
          <a:p>
            <a:pPr>
              <a:buClr>
                <a:schemeClr val="accent3"/>
              </a:buClr>
            </a:pPr>
            <a:r>
              <a:rPr lang="cs-CZ" sz="2000" dirty="0">
                <a:solidFill>
                  <a:schemeClr val="accent1"/>
                </a:solidFill>
              </a:rPr>
              <a:t>napomenutí</a:t>
            </a:r>
          </a:p>
          <a:p>
            <a:pPr>
              <a:buClr>
                <a:schemeClr val="accent3"/>
              </a:buClr>
            </a:pPr>
            <a:r>
              <a:rPr lang="cs-CZ" sz="2000" dirty="0">
                <a:solidFill>
                  <a:schemeClr val="accent1"/>
                </a:solidFill>
              </a:rPr>
              <a:t>pokutu</a:t>
            </a:r>
          </a:p>
          <a:p>
            <a:pPr>
              <a:buClr>
                <a:schemeClr val="accent3"/>
              </a:buClr>
            </a:pPr>
            <a:r>
              <a:rPr lang="cs-CZ" sz="2000" dirty="0">
                <a:solidFill>
                  <a:schemeClr val="accent1"/>
                </a:solidFill>
              </a:rPr>
              <a:t>zákaz </a:t>
            </a:r>
            <a:r>
              <a:rPr lang="cs-CZ" sz="2000" dirty="0" smtClean="0">
                <a:solidFill>
                  <a:schemeClr val="accent1"/>
                </a:solidFill>
              </a:rPr>
              <a:t>činnosti</a:t>
            </a:r>
          </a:p>
          <a:p>
            <a:pPr>
              <a:buClr>
                <a:schemeClr val="accent3"/>
              </a:buClr>
            </a:pPr>
            <a:r>
              <a:rPr lang="cs-CZ" sz="2000" dirty="0">
                <a:solidFill>
                  <a:schemeClr val="accent1"/>
                </a:solidFill>
              </a:rPr>
              <a:t>propadnutí věci</a:t>
            </a:r>
          </a:p>
          <a:p>
            <a:pPr>
              <a:buClr>
                <a:schemeClr val="accent3"/>
              </a:buClr>
            </a:pPr>
            <a:endParaRPr lang="cs-CZ" sz="1900" b="0" dirty="0">
              <a:solidFill>
                <a:schemeClr val="accent1"/>
              </a:solidFill>
            </a:endParaRPr>
          </a:p>
        </p:txBody>
      </p:sp>
    </p:spTree>
    <p:extLst>
      <p:ext uri="{BB962C8B-B14F-4D97-AF65-F5344CB8AC3E}">
        <p14:creationId xmlns:p14="http://schemas.microsoft.com/office/powerpoint/2010/main" val="20887493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a:buClr>
                <a:schemeClr val="accent3"/>
              </a:buClr>
              <a:buNone/>
            </a:pPr>
            <a:r>
              <a:rPr lang="cs-CZ" sz="1800" dirty="0" smtClean="0">
                <a:solidFill>
                  <a:schemeClr val="accent3"/>
                </a:solidFill>
              </a:rPr>
              <a:t>Za </a:t>
            </a:r>
            <a:r>
              <a:rPr lang="cs-CZ" sz="1800" dirty="0">
                <a:solidFill>
                  <a:schemeClr val="accent3"/>
                </a:solidFill>
              </a:rPr>
              <a:t>přestupek není odpovědný ten:</a:t>
            </a:r>
          </a:p>
          <a:p>
            <a:pPr>
              <a:buClr>
                <a:schemeClr val="accent3"/>
              </a:buClr>
            </a:pPr>
            <a:r>
              <a:rPr lang="cs-CZ" sz="1800" dirty="0" smtClean="0">
                <a:solidFill>
                  <a:schemeClr val="accent1"/>
                </a:solidFill>
              </a:rPr>
              <a:t>kdo v době jeho spáchání </a:t>
            </a:r>
            <a:r>
              <a:rPr lang="cs-CZ" sz="1800" dirty="0" smtClean="0">
                <a:solidFill>
                  <a:schemeClr val="accent3"/>
                </a:solidFill>
              </a:rPr>
              <a:t>nedovršil patnáctý rok</a:t>
            </a:r>
            <a:r>
              <a:rPr lang="cs-CZ" sz="1800" dirty="0" smtClean="0">
                <a:solidFill>
                  <a:schemeClr val="accent1"/>
                </a:solidFill>
              </a:rPr>
              <a:t> svého </a:t>
            </a:r>
            <a:r>
              <a:rPr lang="cs-CZ" sz="1800" dirty="0">
                <a:solidFill>
                  <a:schemeClr val="accent1"/>
                </a:solidFill>
              </a:rPr>
              <a:t>věku</a:t>
            </a:r>
          </a:p>
          <a:p>
            <a:pPr>
              <a:buClr>
                <a:schemeClr val="accent3"/>
              </a:buClr>
            </a:pPr>
            <a:r>
              <a:rPr lang="cs-CZ" sz="1800" dirty="0" smtClean="0">
                <a:solidFill>
                  <a:schemeClr val="accent1"/>
                </a:solidFill>
              </a:rPr>
              <a:t>kdo </a:t>
            </a:r>
            <a:r>
              <a:rPr lang="cs-CZ" sz="1800" dirty="0" smtClean="0">
                <a:solidFill>
                  <a:schemeClr val="accent3"/>
                </a:solidFill>
              </a:rPr>
              <a:t>pro duševní poruchu </a:t>
            </a:r>
            <a:r>
              <a:rPr lang="cs-CZ" sz="1800" dirty="0" smtClean="0">
                <a:solidFill>
                  <a:schemeClr val="accent1"/>
                </a:solidFill>
              </a:rPr>
              <a:t>v době jeho spáchání nemohl rozpoznat, že jde o porušení nebo ohrožení zájmu chráněného zákonem, nebo nemohl ovládat své jednání.</a:t>
            </a:r>
          </a:p>
          <a:p>
            <a:pPr marL="0">
              <a:buClr>
                <a:schemeClr val="accent3"/>
              </a:buClr>
              <a:buNone/>
            </a:pPr>
            <a:r>
              <a:rPr lang="cs-CZ" sz="1800" dirty="0" smtClean="0">
                <a:solidFill>
                  <a:schemeClr val="accent3"/>
                </a:solidFill>
              </a:rPr>
              <a:t>Přestupek </a:t>
            </a:r>
            <a:r>
              <a:rPr lang="cs-CZ" sz="1800" dirty="0">
                <a:solidFill>
                  <a:schemeClr val="accent3"/>
                </a:solidFill>
              </a:rPr>
              <a:t>nelze projednat, uplynul-li od jeho spáchání jeden rok nebo vztahuje-li se na něj amnestie</a:t>
            </a:r>
            <a:r>
              <a:rPr lang="cs-CZ" sz="1800" dirty="0" smtClean="0">
                <a:solidFill>
                  <a:schemeClr val="accent1"/>
                </a:solidFill>
              </a:rPr>
              <a:t>.</a:t>
            </a:r>
          </a:p>
          <a:p>
            <a:pPr marL="0">
              <a:buClr>
                <a:schemeClr val="accent3"/>
              </a:buClr>
              <a:buNone/>
            </a:pPr>
            <a:endParaRPr lang="cs-CZ" sz="1800" dirty="0" smtClean="0"/>
          </a:p>
          <a:p>
            <a:pPr marL="0">
              <a:buClr>
                <a:schemeClr val="accent3"/>
              </a:buClr>
              <a:buNone/>
            </a:pPr>
            <a:r>
              <a:rPr lang="cs-CZ" sz="1800" dirty="0" smtClean="0"/>
              <a:t>Přestupkem </a:t>
            </a:r>
            <a:r>
              <a:rPr lang="cs-CZ" sz="1800" dirty="0"/>
              <a:t>není jednání, jímž někdo odvrací přiměřeným způsobem přímo hrozící nebo trvající útok na zájem chráněný zákonem nebo nebezpečí přímo hrozící zájmu chráněnému zákonem, jestliže tímto jednáním nebyl způsoben zřejmě stejně závažný následek než ten, který hrozil, a toto nebezpečí nebylo možno v dané situaci odvrátit jinak.</a:t>
            </a:r>
            <a:endParaRPr lang="cs-CZ" sz="1800" b="0" dirty="0">
              <a:solidFill>
                <a:schemeClr val="accent1"/>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107</a:t>
            </a:fld>
            <a:endParaRPr lang="cs-CZ" dirty="0"/>
          </a:p>
        </p:txBody>
      </p:sp>
      <p:sp>
        <p:nvSpPr>
          <p:cNvPr id="7" name="Nadpis 2"/>
          <p:cNvSpPr>
            <a:spLocks noGrp="1"/>
          </p:cNvSpPr>
          <p:nvPr>
            <p:ph type="title"/>
          </p:nvPr>
        </p:nvSpPr>
        <p:spPr>
          <a:xfrm>
            <a:off x="4427984" y="476672"/>
            <a:ext cx="4464496" cy="562074"/>
          </a:xfrm>
        </p:spPr>
        <p:txBody>
          <a:bodyPr>
            <a:noAutofit/>
          </a:bodyPr>
          <a:lstStyle/>
          <a:p>
            <a:r>
              <a:rPr lang="cs-CZ" sz="2200" dirty="0" smtClean="0"/>
              <a:t>Občan a přestupky</a:t>
            </a:r>
            <a:endParaRPr lang="cs-CZ" sz="2200" dirty="0"/>
          </a:p>
        </p:txBody>
      </p:sp>
    </p:spTree>
    <p:extLst>
      <p:ext uri="{BB962C8B-B14F-4D97-AF65-F5344CB8AC3E}">
        <p14:creationId xmlns:p14="http://schemas.microsoft.com/office/powerpoint/2010/main" val="24930768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108</a:t>
            </a:fld>
            <a:endParaRPr lang="cs-CZ"/>
          </a:p>
        </p:txBody>
      </p:sp>
      <p:sp>
        <p:nvSpPr>
          <p:cNvPr id="3" name="Nadpis 2"/>
          <p:cNvSpPr>
            <a:spLocks noGrp="1"/>
          </p:cNvSpPr>
          <p:nvPr>
            <p:ph type="title"/>
          </p:nvPr>
        </p:nvSpPr>
        <p:spPr>
          <a:xfrm>
            <a:off x="4427984" y="476672"/>
            <a:ext cx="4464496" cy="562074"/>
          </a:xfrm>
        </p:spPr>
        <p:txBody>
          <a:bodyPr>
            <a:noAutofit/>
          </a:bodyPr>
          <a:lstStyle/>
          <a:p>
            <a:r>
              <a:rPr lang="cs-CZ" sz="2200" dirty="0" smtClean="0"/>
              <a:t>Občan a přestupky</a:t>
            </a:r>
            <a:endParaRPr lang="cs-CZ" sz="2200"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Přestupky při provozu na pozemních komunikacích</a:t>
            </a:r>
            <a:endParaRPr lang="cs-CZ" sz="2400" dirty="0">
              <a:solidFill>
                <a:schemeClr val="accent3"/>
              </a:solidFill>
            </a:endParaRPr>
          </a:p>
        </p:txBody>
      </p:sp>
      <p:sp>
        <p:nvSpPr>
          <p:cNvPr id="5" name="Zástupný symbol pro obsah 4"/>
          <p:cNvSpPr>
            <a:spLocks noGrp="1"/>
          </p:cNvSpPr>
          <p:nvPr>
            <p:ph idx="1"/>
          </p:nvPr>
        </p:nvSpPr>
        <p:spPr>
          <a:xfrm>
            <a:off x="467544" y="2060848"/>
            <a:ext cx="8424936" cy="4032448"/>
          </a:xfrm>
        </p:spPr>
        <p:txBody>
          <a:bodyPr/>
          <a:lstStyle/>
          <a:p>
            <a:pPr marL="0">
              <a:buClr>
                <a:schemeClr val="accent3"/>
              </a:buClr>
              <a:buNone/>
            </a:pPr>
            <a:r>
              <a:rPr lang="cs-CZ" sz="2000" dirty="0">
                <a:solidFill>
                  <a:schemeClr val="accent1"/>
                </a:solidFill>
              </a:rPr>
              <a:t>Příslušný </a:t>
            </a:r>
            <a:r>
              <a:rPr lang="cs-CZ" sz="2000" dirty="0">
                <a:solidFill>
                  <a:schemeClr val="accent3"/>
                </a:solidFill>
              </a:rPr>
              <a:t>obecní úřad obce s rozšířenou působností </a:t>
            </a:r>
            <a:r>
              <a:rPr lang="cs-CZ" sz="2000" dirty="0">
                <a:solidFill>
                  <a:schemeClr val="accent1"/>
                </a:solidFill>
              </a:rPr>
              <a:t>zaznamenává řidičem dosažený počet bodů pouze do celkového počtu 12 bodů.</a:t>
            </a:r>
          </a:p>
          <a:p>
            <a:pPr marL="0">
              <a:buClr>
                <a:schemeClr val="accent3"/>
              </a:buClr>
              <a:buNone/>
            </a:pPr>
            <a:r>
              <a:rPr lang="cs-CZ" sz="2000" dirty="0">
                <a:solidFill>
                  <a:schemeClr val="accent1"/>
                </a:solidFill>
              </a:rPr>
              <a:t>Pokud řidič dosáhl celkového počtu 12 bodů, musí obecní úřad:</a:t>
            </a:r>
          </a:p>
          <a:p>
            <a:pPr>
              <a:buClr>
                <a:schemeClr val="accent3"/>
              </a:buClr>
            </a:pPr>
            <a:r>
              <a:rPr lang="cs-CZ" sz="2000" dirty="0">
                <a:solidFill>
                  <a:schemeClr val="accent1"/>
                </a:solidFill>
              </a:rPr>
              <a:t>neprodleně písemně nebo elektronickou cestou </a:t>
            </a:r>
            <a:r>
              <a:rPr lang="cs-CZ" sz="2000" dirty="0">
                <a:solidFill>
                  <a:schemeClr val="accent3"/>
                </a:solidFill>
              </a:rPr>
              <a:t>mu oznámit tuto skutečnost</a:t>
            </a:r>
          </a:p>
          <a:p>
            <a:pPr>
              <a:buClr>
                <a:schemeClr val="accent3"/>
              </a:buClr>
            </a:pPr>
            <a:r>
              <a:rPr lang="cs-CZ" sz="2000" dirty="0">
                <a:solidFill>
                  <a:schemeClr val="accent3"/>
                </a:solidFill>
              </a:rPr>
              <a:t>vyzvat jej k odevzdání řidičského průkazu </a:t>
            </a:r>
            <a:r>
              <a:rPr lang="cs-CZ" sz="2000" dirty="0">
                <a:solidFill>
                  <a:schemeClr val="accent1"/>
                </a:solidFill>
              </a:rPr>
              <a:t>nejpozději do 5 pracovních dnů ode dne doručení tohoto </a:t>
            </a:r>
            <a:r>
              <a:rPr lang="cs-CZ" sz="2000" dirty="0" smtClean="0">
                <a:solidFill>
                  <a:schemeClr val="accent1"/>
                </a:solidFill>
              </a:rPr>
              <a:t>oznámení</a:t>
            </a:r>
            <a:br>
              <a:rPr lang="cs-CZ" sz="2000" dirty="0" smtClean="0">
                <a:solidFill>
                  <a:schemeClr val="accent1"/>
                </a:solidFill>
              </a:rPr>
            </a:br>
            <a:endParaRPr lang="cs-CZ" sz="2000" dirty="0">
              <a:solidFill>
                <a:schemeClr val="accent1"/>
              </a:solidFill>
            </a:endParaRPr>
          </a:p>
          <a:p>
            <a:pPr marL="0">
              <a:buClr>
                <a:schemeClr val="accent3"/>
              </a:buClr>
              <a:buNone/>
            </a:pPr>
            <a:r>
              <a:rPr lang="cs-CZ" sz="2000" dirty="0">
                <a:solidFill>
                  <a:schemeClr val="accent1"/>
                </a:solidFill>
              </a:rPr>
              <a:t>Řidič, který pozbyl řidičské oprávnění, může požádat o jeho vrácení nejdříve po uplynutí 1 roku ode dne pozbytí.</a:t>
            </a:r>
          </a:p>
          <a:p>
            <a:pPr marL="0">
              <a:buClr>
                <a:schemeClr val="accent3"/>
              </a:buClr>
              <a:buNone/>
            </a:pPr>
            <a:r>
              <a:rPr lang="cs-CZ" sz="2000" dirty="0">
                <a:solidFill>
                  <a:schemeClr val="accent1"/>
                </a:solidFill>
              </a:rPr>
              <a:t>Při splnění definovaných podmínek dojde k odpočtu trestných bodů.</a:t>
            </a:r>
            <a:endParaRPr lang="cs-CZ" sz="1900" b="0" dirty="0">
              <a:solidFill>
                <a:schemeClr val="accent1"/>
              </a:solidFill>
            </a:endParaRPr>
          </a:p>
        </p:txBody>
      </p:sp>
    </p:spTree>
    <p:extLst>
      <p:ext uri="{BB962C8B-B14F-4D97-AF65-F5344CB8AC3E}">
        <p14:creationId xmlns:p14="http://schemas.microsoft.com/office/powerpoint/2010/main" val="20887493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a:buClr>
                <a:schemeClr val="accent3"/>
              </a:buClr>
              <a:buNone/>
            </a:pPr>
            <a:r>
              <a:rPr lang="cs-CZ" sz="2200" dirty="0">
                <a:solidFill>
                  <a:schemeClr val="accent3"/>
                </a:solidFill>
              </a:rPr>
              <a:t>Podmínkou vrácení</a:t>
            </a:r>
            <a:r>
              <a:rPr lang="cs-CZ" sz="2200" dirty="0"/>
              <a:t> řidičského oprávnění je prokázání, že se žadatel podrobil </a:t>
            </a:r>
            <a:r>
              <a:rPr lang="cs-CZ" sz="2200" dirty="0">
                <a:solidFill>
                  <a:schemeClr val="accent3"/>
                </a:solidFill>
              </a:rPr>
              <a:t>přezkoušení z odborné způsobilosti </a:t>
            </a:r>
            <a:r>
              <a:rPr lang="cs-CZ" sz="2200" dirty="0"/>
              <a:t>podle zvláštního právního předpisu a dále </a:t>
            </a:r>
            <a:r>
              <a:rPr lang="cs-CZ" sz="2200" dirty="0" smtClean="0"/>
              <a:t/>
            </a:r>
            <a:br>
              <a:rPr lang="cs-CZ" sz="2200" dirty="0" smtClean="0"/>
            </a:br>
            <a:r>
              <a:rPr lang="cs-CZ" sz="2200" dirty="0" smtClean="0">
                <a:solidFill>
                  <a:schemeClr val="accent3"/>
                </a:solidFill>
              </a:rPr>
              <a:t>předložení </a:t>
            </a:r>
            <a:r>
              <a:rPr lang="cs-CZ" sz="2200" dirty="0">
                <a:solidFill>
                  <a:schemeClr val="accent3"/>
                </a:solidFill>
              </a:rPr>
              <a:t>posudku o </a:t>
            </a:r>
            <a:r>
              <a:rPr lang="cs-CZ" sz="2200" dirty="0" smtClean="0">
                <a:solidFill>
                  <a:schemeClr val="accent3"/>
                </a:solidFill>
              </a:rPr>
              <a:t/>
            </a:r>
            <a:br>
              <a:rPr lang="cs-CZ" sz="2200" dirty="0" smtClean="0">
                <a:solidFill>
                  <a:schemeClr val="accent3"/>
                </a:solidFill>
              </a:rPr>
            </a:br>
            <a:r>
              <a:rPr lang="cs-CZ" sz="2200" dirty="0" smtClean="0">
                <a:solidFill>
                  <a:schemeClr val="accent3"/>
                </a:solidFill>
              </a:rPr>
              <a:t>zdravotní </a:t>
            </a:r>
            <a:r>
              <a:rPr lang="cs-CZ" sz="2200" dirty="0">
                <a:solidFill>
                  <a:schemeClr val="accent3"/>
                </a:solidFill>
              </a:rPr>
              <a:t>způsobilosti </a:t>
            </a:r>
            <a:r>
              <a:rPr lang="cs-CZ" sz="2200" dirty="0" smtClean="0">
                <a:solidFill>
                  <a:schemeClr val="accent3"/>
                </a:solidFill>
              </a:rPr>
              <a:t/>
            </a:r>
            <a:br>
              <a:rPr lang="cs-CZ" sz="2200" dirty="0" smtClean="0">
                <a:solidFill>
                  <a:schemeClr val="accent3"/>
                </a:solidFill>
              </a:rPr>
            </a:br>
            <a:r>
              <a:rPr lang="cs-CZ" sz="2200" dirty="0" smtClean="0"/>
              <a:t>včetně </a:t>
            </a:r>
            <a:r>
              <a:rPr lang="cs-CZ" sz="2200" dirty="0">
                <a:solidFill>
                  <a:schemeClr val="accent3"/>
                </a:solidFill>
              </a:rPr>
              <a:t>dopravně </a:t>
            </a:r>
            <a:r>
              <a:rPr lang="cs-CZ" sz="2200" dirty="0" smtClean="0">
                <a:solidFill>
                  <a:schemeClr val="accent3"/>
                </a:solidFill>
              </a:rPr>
              <a:t/>
            </a:r>
            <a:br>
              <a:rPr lang="cs-CZ" sz="2200" dirty="0" smtClean="0">
                <a:solidFill>
                  <a:schemeClr val="accent3"/>
                </a:solidFill>
              </a:rPr>
            </a:br>
            <a:r>
              <a:rPr lang="cs-CZ" sz="2200" dirty="0" smtClean="0">
                <a:solidFill>
                  <a:schemeClr val="accent3"/>
                </a:solidFill>
              </a:rPr>
              <a:t>psychologického </a:t>
            </a:r>
            <a:br>
              <a:rPr lang="cs-CZ" sz="2200" dirty="0" smtClean="0">
                <a:solidFill>
                  <a:schemeClr val="accent3"/>
                </a:solidFill>
              </a:rPr>
            </a:br>
            <a:r>
              <a:rPr lang="cs-CZ" sz="2200" dirty="0" smtClean="0">
                <a:solidFill>
                  <a:schemeClr val="accent3"/>
                </a:solidFill>
              </a:rPr>
              <a:t>vyšetření</a:t>
            </a:r>
            <a:r>
              <a:rPr lang="cs-CZ" sz="2200" dirty="0" smtClean="0"/>
              <a:t>.</a:t>
            </a:r>
          </a:p>
          <a:p>
            <a:pPr marL="0">
              <a:buClr>
                <a:schemeClr val="accent3"/>
              </a:buClr>
              <a:buNone/>
            </a:pPr>
            <a:endParaRPr lang="cs-CZ" sz="2200" b="0" dirty="0">
              <a:solidFill>
                <a:schemeClr val="accent1"/>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109</a:t>
            </a:fld>
            <a:endParaRPr lang="cs-CZ" dirty="0"/>
          </a:p>
        </p:txBody>
      </p:sp>
      <p:sp>
        <p:nvSpPr>
          <p:cNvPr id="7" name="Nadpis 2"/>
          <p:cNvSpPr>
            <a:spLocks noGrp="1"/>
          </p:cNvSpPr>
          <p:nvPr>
            <p:ph type="title"/>
          </p:nvPr>
        </p:nvSpPr>
        <p:spPr>
          <a:xfrm>
            <a:off x="4427984" y="476672"/>
            <a:ext cx="4464496" cy="562074"/>
          </a:xfrm>
        </p:spPr>
        <p:txBody>
          <a:bodyPr>
            <a:noAutofit/>
          </a:bodyPr>
          <a:lstStyle/>
          <a:p>
            <a:r>
              <a:rPr lang="cs-CZ" sz="2200" dirty="0" smtClean="0"/>
              <a:t>Občan a přestupky</a:t>
            </a:r>
            <a:endParaRPr lang="cs-CZ" sz="2200" dirty="0"/>
          </a:p>
        </p:txBody>
      </p:sp>
      <p:pic>
        <p:nvPicPr>
          <p:cNvPr id="5" name="Obrázek 4" descr="K59_0011.jpg"/>
          <p:cNvPicPr>
            <a:picLocks noChangeAspect="1"/>
          </p:cNvPicPr>
          <p:nvPr/>
        </p:nvPicPr>
        <p:blipFill>
          <a:blip r:embed="rId2" cstate="print"/>
          <a:stretch>
            <a:fillRect/>
          </a:stretch>
        </p:blipFill>
        <p:spPr>
          <a:xfrm>
            <a:off x="4355976" y="2996952"/>
            <a:ext cx="3268464" cy="3098874"/>
          </a:xfrm>
          <a:prstGeom prst="rect">
            <a:avLst/>
          </a:prstGeom>
        </p:spPr>
      </p:pic>
    </p:spTree>
    <p:extLst>
      <p:ext uri="{BB962C8B-B14F-4D97-AF65-F5344CB8AC3E}">
        <p14:creationId xmlns:p14="http://schemas.microsoft.com/office/powerpoint/2010/main" val="2493076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p:txBody>
          <a:bodyPr/>
          <a:lstStyle/>
          <a:p>
            <a:pPr>
              <a:buClr>
                <a:schemeClr val="accent3"/>
              </a:buClr>
            </a:pPr>
            <a:r>
              <a:rPr lang="cs-CZ" sz="2400" dirty="0">
                <a:solidFill>
                  <a:schemeClr val="accent3"/>
                </a:solidFill>
              </a:rPr>
              <a:t>Zákonnost</a:t>
            </a:r>
            <a:r>
              <a:rPr lang="cs-CZ" sz="2400" dirty="0">
                <a:solidFill>
                  <a:schemeClr val="tx1"/>
                </a:solidFill>
              </a:rPr>
              <a:t> - každý, včetně státu, je povinen zachovávat právo a jednat podle práva.</a:t>
            </a:r>
          </a:p>
          <a:p>
            <a:pPr>
              <a:buClr>
                <a:schemeClr val="accent3"/>
              </a:buClr>
            </a:pPr>
            <a:r>
              <a:rPr lang="cs-CZ" sz="2400" dirty="0">
                <a:solidFill>
                  <a:schemeClr val="accent3"/>
                </a:solidFill>
              </a:rPr>
              <a:t>Právní jistota </a:t>
            </a:r>
            <a:r>
              <a:rPr lang="cs-CZ" sz="2400" dirty="0">
                <a:solidFill>
                  <a:schemeClr val="tx1"/>
                </a:solidFill>
              </a:rPr>
              <a:t>- každý má jistotu, že práva jednou nabytá mu nebudou se zpětnou účinností zákona odňata.</a:t>
            </a:r>
          </a:p>
          <a:p>
            <a:pPr>
              <a:buClr>
                <a:schemeClr val="accent3"/>
              </a:buClr>
            </a:pPr>
            <a:r>
              <a:rPr lang="cs-CZ" sz="2400" dirty="0">
                <a:solidFill>
                  <a:schemeClr val="accent3"/>
                </a:solidFill>
              </a:rPr>
              <a:t>Přiměřenost práva </a:t>
            </a:r>
            <a:r>
              <a:rPr lang="cs-CZ" sz="2400" dirty="0">
                <a:solidFill>
                  <a:schemeClr val="tx1"/>
                </a:solidFill>
              </a:rPr>
              <a:t>– pro dosažení právního cíle nesmí být používáno nepřiměřených prostředků.</a:t>
            </a:r>
          </a:p>
          <a:p>
            <a:pPr marL="0">
              <a:buClr>
                <a:schemeClr val="accent3"/>
              </a:buClr>
              <a:buNone/>
            </a:pPr>
            <a:endParaRPr lang="cs-CZ" sz="2400" dirty="0">
              <a:solidFill>
                <a:schemeClr val="tx1"/>
              </a:solidFill>
            </a:endParaRPr>
          </a:p>
        </p:txBody>
      </p:sp>
      <p:sp>
        <p:nvSpPr>
          <p:cNvPr id="2" name="Zástupný symbol pro číslo snímku 1"/>
          <p:cNvSpPr>
            <a:spLocks noGrp="1"/>
          </p:cNvSpPr>
          <p:nvPr>
            <p:ph type="sldNum" sz="quarter" idx="12"/>
          </p:nvPr>
        </p:nvSpPr>
        <p:spPr/>
        <p:txBody>
          <a:bodyPr/>
          <a:lstStyle/>
          <a:p>
            <a:fld id="{81516933-F032-4704-9144-AEF6B1EC9040}" type="slidenum">
              <a:rPr lang="cs-CZ" smtClean="0"/>
              <a:pPr/>
              <a:t>11</a:t>
            </a:fld>
            <a:endParaRPr lang="cs-CZ"/>
          </a:p>
        </p:txBody>
      </p:sp>
      <p:sp>
        <p:nvSpPr>
          <p:cNvPr id="3" name="Nadpis 2"/>
          <p:cNvSpPr>
            <a:spLocks noGrp="1"/>
          </p:cNvSpPr>
          <p:nvPr>
            <p:ph type="title"/>
          </p:nvPr>
        </p:nvSpPr>
        <p:spPr/>
        <p:txBody>
          <a:bodyPr>
            <a:noAutofit/>
          </a:bodyPr>
          <a:lstStyle/>
          <a:p>
            <a:r>
              <a:rPr lang="cs-CZ" dirty="0" smtClean="0"/>
              <a:t>Právní stát</a:t>
            </a:r>
            <a:endParaRPr lang="cs-CZ" dirty="0"/>
          </a:p>
        </p:txBody>
      </p:sp>
      <p:sp>
        <p:nvSpPr>
          <p:cNvPr id="4" name="Zástupný symbol pro text 3"/>
          <p:cNvSpPr>
            <a:spLocks noGrp="1"/>
          </p:cNvSpPr>
          <p:nvPr>
            <p:ph type="body" sz="half" idx="13"/>
          </p:nvPr>
        </p:nvSpPr>
        <p:spPr/>
        <p:txBody>
          <a:bodyPr/>
          <a:lstStyle/>
          <a:p>
            <a:r>
              <a:rPr lang="cs-CZ" sz="2400" dirty="0">
                <a:solidFill>
                  <a:schemeClr val="accent3"/>
                </a:solidFill>
              </a:rPr>
              <a:t>Základními znaky právního státu </a:t>
            </a:r>
            <a:r>
              <a:rPr lang="cs-CZ" sz="2400" dirty="0" smtClean="0">
                <a:solidFill>
                  <a:schemeClr val="accent3"/>
                </a:solidFill>
              </a:rPr>
              <a:t>bývá</a:t>
            </a:r>
            <a:endParaRPr lang="cs-CZ" sz="2400" dirty="0">
              <a:solidFill>
                <a:schemeClr val="accent3"/>
              </a:solidFill>
            </a:endParaRPr>
          </a:p>
          <a:p>
            <a:endParaRPr lang="cs-CZ" sz="2400" dirty="0">
              <a:solidFill>
                <a:schemeClr val="accent3"/>
              </a:solidFill>
            </a:endParaRPr>
          </a:p>
        </p:txBody>
      </p:sp>
    </p:spTree>
    <p:extLst>
      <p:ext uri="{BB962C8B-B14F-4D97-AF65-F5344CB8AC3E}">
        <p14:creationId xmlns:p14="http://schemas.microsoft.com/office/powerpoint/2010/main" val="20887493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a:buClr>
                <a:schemeClr val="accent3"/>
              </a:buClr>
              <a:buNone/>
            </a:pPr>
            <a:r>
              <a:rPr lang="cs-CZ" sz="1800" dirty="0">
                <a:solidFill>
                  <a:schemeClr val="accent3"/>
                </a:solidFill>
              </a:rPr>
              <a:t>Řidiči, kterému nebyla ode dne uložení pokuty</a:t>
            </a:r>
            <a:r>
              <a:rPr lang="cs-CZ" sz="1800" dirty="0"/>
              <a:t> v blokovém řízení nebo nabytí právní moci rozhodnutí, na jehož základě mu byl v registru řidičů zaznamenán naposled stanovený počet bodů, </a:t>
            </a:r>
            <a:r>
              <a:rPr lang="cs-CZ" sz="1800" dirty="0">
                <a:solidFill>
                  <a:schemeClr val="accent3"/>
                </a:solidFill>
              </a:rPr>
              <a:t>pravomocně uložena sankce za přestupek nebo trest za trestný čin</a:t>
            </a:r>
            <a:r>
              <a:rPr lang="cs-CZ" sz="1800" dirty="0"/>
              <a:t>, spáchaný jednáním zařazeným do bodového hodnocení,</a:t>
            </a:r>
          </a:p>
          <a:p>
            <a:r>
              <a:rPr lang="cs-CZ" sz="1800" dirty="0"/>
              <a:t>a) po dobu 12 po sobě jdoucích kalendářních měsíců, se odečtou 4 body z celkového počtu dosažených bodů,</a:t>
            </a:r>
          </a:p>
          <a:p>
            <a:r>
              <a:rPr lang="cs-CZ" sz="1800" dirty="0"/>
              <a:t>b) po dobu 24 po sobě jdoucích kalendářních měsíců, se odečtou 4 body z celkového počtu dosažených bodů zbývajících po odečtení bodů podle písmene a),</a:t>
            </a:r>
          </a:p>
          <a:p>
            <a:r>
              <a:rPr lang="cs-CZ" sz="1800" dirty="0"/>
              <a:t>c) po dobu 36 po sobě jdoucích kalendářních měsíců, se odečtou všechny zbývající body.</a:t>
            </a:r>
            <a:endParaRPr lang="cs-CZ" sz="1800" b="0" dirty="0">
              <a:solidFill>
                <a:schemeClr val="accent1"/>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110</a:t>
            </a:fld>
            <a:endParaRPr lang="cs-CZ" dirty="0"/>
          </a:p>
        </p:txBody>
      </p:sp>
      <p:sp>
        <p:nvSpPr>
          <p:cNvPr id="7" name="Nadpis 2"/>
          <p:cNvSpPr>
            <a:spLocks noGrp="1"/>
          </p:cNvSpPr>
          <p:nvPr>
            <p:ph type="title"/>
          </p:nvPr>
        </p:nvSpPr>
        <p:spPr>
          <a:xfrm>
            <a:off x="4427984" y="476672"/>
            <a:ext cx="4464496" cy="562074"/>
          </a:xfrm>
        </p:spPr>
        <p:txBody>
          <a:bodyPr>
            <a:noAutofit/>
          </a:bodyPr>
          <a:lstStyle/>
          <a:p>
            <a:r>
              <a:rPr lang="cs-CZ" sz="2200" dirty="0" smtClean="0"/>
              <a:t>Občan a přestupky</a:t>
            </a:r>
            <a:endParaRPr lang="cs-CZ" sz="2200" dirty="0"/>
          </a:p>
        </p:txBody>
      </p:sp>
    </p:spTree>
    <p:extLst>
      <p:ext uri="{BB962C8B-B14F-4D97-AF65-F5344CB8AC3E}">
        <p14:creationId xmlns:p14="http://schemas.microsoft.com/office/powerpoint/2010/main" val="24930768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111</a:t>
            </a:fld>
            <a:endParaRPr lang="cs-CZ"/>
          </a:p>
        </p:txBody>
      </p:sp>
      <p:sp>
        <p:nvSpPr>
          <p:cNvPr id="3" name="Nadpis 2"/>
          <p:cNvSpPr>
            <a:spLocks noGrp="1"/>
          </p:cNvSpPr>
          <p:nvPr>
            <p:ph type="title"/>
          </p:nvPr>
        </p:nvSpPr>
        <p:spPr>
          <a:xfrm>
            <a:off x="4427984" y="476672"/>
            <a:ext cx="4464496" cy="562074"/>
          </a:xfrm>
        </p:spPr>
        <p:txBody>
          <a:bodyPr>
            <a:noAutofit/>
          </a:bodyPr>
          <a:lstStyle/>
          <a:p>
            <a:r>
              <a:rPr lang="cs-CZ" sz="2200" dirty="0" smtClean="0"/>
              <a:t>Občan a přestupky</a:t>
            </a:r>
            <a:endParaRPr lang="cs-CZ" sz="2200"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Přestupky vedoucí k odebrání ŘP</a:t>
            </a:r>
            <a:endParaRPr lang="cs-CZ" sz="2400" dirty="0">
              <a:solidFill>
                <a:schemeClr val="accent3"/>
              </a:solidFill>
            </a:endParaRPr>
          </a:p>
        </p:txBody>
      </p:sp>
      <p:sp>
        <p:nvSpPr>
          <p:cNvPr id="5" name="Zástupný symbol pro obsah 4"/>
          <p:cNvSpPr>
            <a:spLocks noGrp="1"/>
          </p:cNvSpPr>
          <p:nvPr>
            <p:ph idx="1"/>
          </p:nvPr>
        </p:nvSpPr>
        <p:spPr>
          <a:xfrm>
            <a:off x="467544" y="2060848"/>
            <a:ext cx="8424936" cy="4032448"/>
          </a:xfrm>
        </p:spPr>
        <p:txBody>
          <a:bodyPr/>
          <a:lstStyle/>
          <a:p>
            <a:pPr>
              <a:buClr>
                <a:schemeClr val="accent3"/>
              </a:buClr>
              <a:buNone/>
            </a:pPr>
            <a:r>
              <a:rPr lang="cs-CZ" sz="2000" dirty="0">
                <a:solidFill>
                  <a:schemeClr val="accent3"/>
                </a:solidFill>
              </a:rPr>
              <a:t>Následujících přestupky vedou k odebrání řidičského průkazu:</a:t>
            </a:r>
          </a:p>
          <a:p>
            <a:pPr>
              <a:buClr>
                <a:schemeClr val="accent3"/>
              </a:buClr>
            </a:pPr>
            <a:r>
              <a:rPr lang="cs-CZ" sz="2000" dirty="0">
                <a:solidFill>
                  <a:schemeClr val="accent3"/>
                </a:solidFill>
              </a:rPr>
              <a:t>osoba řídí </a:t>
            </a:r>
            <a:r>
              <a:rPr lang="cs-CZ" sz="2000" dirty="0">
                <a:solidFill>
                  <a:schemeClr val="tx1"/>
                </a:solidFill>
              </a:rPr>
              <a:t>vozidlo nebo jede na zvířeti </a:t>
            </a:r>
            <a:r>
              <a:rPr lang="cs-CZ" sz="2000" dirty="0">
                <a:solidFill>
                  <a:schemeClr val="accent3"/>
                </a:solidFill>
              </a:rPr>
              <a:t>ve stavu vylučujícím způsobilost</a:t>
            </a:r>
            <a:r>
              <a:rPr lang="cs-CZ" sz="2000" dirty="0">
                <a:solidFill>
                  <a:schemeClr val="tx1"/>
                </a:solidFill>
              </a:rPr>
              <a:t>, který si přivodila požitím alkoholického nápoje nebo užitím jiné návykové látky;</a:t>
            </a:r>
          </a:p>
          <a:p>
            <a:pPr>
              <a:buClr>
                <a:schemeClr val="accent3"/>
              </a:buClr>
            </a:pPr>
            <a:r>
              <a:rPr lang="cs-CZ" sz="2000" dirty="0">
                <a:solidFill>
                  <a:schemeClr val="accent3"/>
                </a:solidFill>
              </a:rPr>
              <a:t>osoba se přes výzvu odmítne podrobit vyšetření</a:t>
            </a:r>
            <a:r>
              <a:rPr lang="cs-CZ" sz="2000" dirty="0">
                <a:solidFill>
                  <a:schemeClr val="tx1"/>
                </a:solidFill>
              </a:rPr>
              <a:t>, zda při řízení vozidla nebo jízdě na zvířeti nebyla ovlivněna alkoholem nebo jinou návykovou látkou, ačkoliv takové vyšetření není spojeno s nebezpečím pro její zdraví;	</a:t>
            </a:r>
          </a:p>
          <a:p>
            <a:pPr>
              <a:buClr>
                <a:schemeClr val="accent3"/>
              </a:buClr>
            </a:pPr>
            <a:r>
              <a:rPr lang="cs-CZ" sz="2000" dirty="0">
                <a:solidFill>
                  <a:schemeClr val="accent3"/>
                </a:solidFill>
              </a:rPr>
              <a:t>osoba překročí nejvyšší dovolenou rychlost v obci o 40 km/h a více nebo mimo obec o 50 km/h a více</a:t>
            </a:r>
            <a:r>
              <a:rPr lang="cs-CZ" sz="2000" dirty="0" smtClean="0">
                <a:solidFill>
                  <a:schemeClr val="tx1"/>
                </a:solidFill>
              </a:rPr>
              <a:t>;</a:t>
            </a:r>
            <a:endParaRPr lang="cs-CZ" sz="1900" b="0" dirty="0">
              <a:solidFill>
                <a:schemeClr val="tx1"/>
              </a:solidFill>
            </a:endParaRPr>
          </a:p>
        </p:txBody>
      </p:sp>
    </p:spTree>
    <p:extLst>
      <p:ext uri="{BB962C8B-B14F-4D97-AF65-F5344CB8AC3E}">
        <p14:creationId xmlns:p14="http://schemas.microsoft.com/office/powerpoint/2010/main" val="20887493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a:buClr>
                <a:schemeClr val="accent3"/>
              </a:buClr>
              <a:buNone/>
            </a:pPr>
            <a:r>
              <a:rPr lang="cs-CZ" sz="2000" dirty="0">
                <a:solidFill>
                  <a:schemeClr val="accent3"/>
                </a:solidFill>
              </a:rPr>
              <a:t>Následujících přestupky vedou k odebrání řidičského průkazu</a:t>
            </a:r>
            <a:r>
              <a:rPr lang="cs-CZ" sz="2000" dirty="0" smtClean="0">
                <a:solidFill>
                  <a:schemeClr val="accent3"/>
                </a:solidFill>
              </a:rPr>
              <a:t>:</a:t>
            </a:r>
            <a:endParaRPr lang="cs-CZ" sz="2000" dirty="0">
              <a:solidFill>
                <a:schemeClr val="accent3"/>
              </a:solidFill>
            </a:endParaRPr>
          </a:p>
          <a:p>
            <a:pPr>
              <a:buClr>
                <a:schemeClr val="accent3"/>
              </a:buClr>
            </a:pPr>
            <a:r>
              <a:rPr lang="cs-CZ" sz="2000" dirty="0">
                <a:solidFill>
                  <a:schemeClr val="accent3"/>
                </a:solidFill>
              </a:rPr>
              <a:t>předjíždí vozidlo v případech, kdy je to </a:t>
            </a:r>
            <a:r>
              <a:rPr lang="cs-CZ" sz="2000" dirty="0">
                <a:solidFill>
                  <a:schemeClr val="tx1"/>
                </a:solidFill>
              </a:rPr>
              <a:t>obecnou, místní nebo přechodnou úpravou provozu na pozemních komunikacích </a:t>
            </a:r>
            <a:r>
              <a:rPr lang="cs-CZ" sz="2000" dirty="0">
                <a:solidFill>
                  <a:schemeClr val="accent3"/>
                </a:solidFill>
              </a:rPr>
              <a:t>zakázáno</a:t>
            </a:r>
            <a:r>
              <a:rPr lang="cs-CZ" sz="2000" dirty="0">
                <a:solidFill>
                  <a:schemeClr val="tx1"/>
                </a:solidFill>
              </a:rPr>
              <a:t>;</a:t>
            </a:r>
          </a:p>
          <a:p>
            <a:pPr>
              <a:buClr>
                <a:schemeClr val="accent3"/>
              </a:buClr>
            </a:pPr>
            <a:r>
              <a:rPr lang="cs-CZ" sz="2000" dirty="0">
                <a:solidFill>
                  <a:schemeClr val="tx1"/>
                </a:solidFill>
              </a:rPr>
              <a:t>v provozu </a:t>
            </a:r>
            <a:r>
              <a:rPr lang="cs-CZ" sz="2000" dirty="0">
                <a:solidFill>
                  <a:schemeClr val="accent3"/>
                </a:solidFill>
              </a:rPr>
              <a:t>na dálnici </a:t>
            </a:r>
            <a:r>
              <a:rPr lang="cs-CZ" sz="2000" dirty="0">
                <a:solidFill>
                  <a:schemeClr val="tx1"/>
                </a:solidFill>
              </a:rPr>
              <a:t>nebo na silnici pro motorová vozidla </a:t>
            </a:r>
            <a:r>
              <a:rPr lang="cs-CZ" sz="2000" dirty="0">
                <a:solidFill>
                  <a:schemeClr val="accent3"/>
                </a:solidFill>
              </a:rPr>
              <a:t>se otáčí</a:t>
            </a:r>
            <a:r>
              <a:rPr lang="cs-CZ" sz="2000" dirty="0">
                <a:solidFill>
                  <a:schemeClr val="tx1"/>
                </a:solidFill>
              </a:rPr>
              <a:t>, </a:t>
            </a:r>
            <a:r>
              <a:rPr lang="cs-CZ" sz="2000" dirty="0">
                <a:solidFill>
                  <a:schemeClr val="accent3"/>
                </a:solidFill>
              </a:rPr>
              <a:t>jede v protisměru nebo couvá </a:t>
            </a:r>
            <a:r>
              <a:rPr lang="cs-CZ" sz="2000" dirty="0">
                <a:solidFill>
                  <a:schemeClr val="tx1"/>
                </a:solidFill>
              </a:rPr>
              <a:t>v místě, kde to není dovoleno;</a:t>
            </a:r>
          </a:p>
          <a:p>
            <a:pPr>
              <a:buClr>
                <a:schemeClr val="accent3"/>
              </a:buClr>
            </a:pPr>
            <a:r>
              <a:rPr lang="cs-CZ" sz="2000" dirty="0">
                <a:solidFill>
                  <a:schemeClr val="accent3"/>
                </a:solidFill>
              </a:rPr>
              <a:t>způsobí dopravní nehodu, při které je jinému ublíženo na zdraví</a:t>
            </a:r>
            <a:r>
              <a:rPr lang="cs-CZ" sz="2000" dirty="0">
                <a:solidFill>
                  <a:schemeClr val="tx1"/>
                </a:solidFill>
              </a:rPr>
              <a:t>.</a:t>
            </a:r>
          </a:p>
          <a:p>
            <a:pPr>
              <a:buClr>
                <a:schemeClr val="accent3"/>
              </a:buClr>
              <a:buNone/>
            </a:pPr>
            <a:endParaRPr lang="cs-CZ" sz="2000" i="1" dirty="0" smtClean="0">
              <a:solidFill>
                <a:schemeClr val="tx1"/>
              </a:solidFill>
            </a:endParaRPr>
          </a:p>
          <a:p>
            <a:pPr algn="ctr">
              <a:buClr>
                <a:schemeClr val="accent3"/>
              </a:buClr>
              <a:buNone/>
            </a:pPr>
            <a:r>
              <a:rPr lang="cs-CZ" sz="2000" b="0" i="1" dirty="0" smtClean="0">
                <a:solidFill>
                  <a:schemeClr val="accent4"/>
                </a:solidFill>
              </a:rPr>
              <a:t>Praktický </a:t>
            </a:r>
            <a:r>
              <a:rPr lang="cs-CZ" sz="2000" b="0" i="1" dirty="0">
                <a:solidFill>
                  <a:schemeClr val="accent4"/>
                </a:solidFill>
              </a:rPr>
              <a:t>příklad: Víte jaká je hranice alkoholu v krvi, nad kterou se již osoba považuje za nezpůsobilou k řízení dopravního prostředku</a:t>
            </a:r>
            <a:r>
              <a:rPr lang="cs-CZ" sz="2000" b="0" i="1" dirty="0" smtClean="0">
                <a:solidFill>
                  <a:schemeClr val="accent4"/>
                </a:solidFill>
              </a:rPr>
              <a:t>?</a:t>
            </a:r>
          </a:p>
          <a:p>
            <a:pPr algn="ctr">
              <a:buClr>
                <a:schemeClr val="accent3"/>
              </a:buClr>
              <a:buNone/>
            </a:pPr>
            <a:endParaRPr lang="cs-CZ" sz="2000" b="0" i="1" dirty="0">
              <a:solidFill>
                <a:schemeClr val="accent4"/>
              </a:solidFill>
            </a:endParaRPr>
          </a:p>
          <a:p>
            <a:pPr algn="ctr">
              <a:buClr>
                <a:schemeClr val="accent3"/>
              </a:buClr>
              <a:buNone/>
            </a:pPr>
            <a:r>
              <a:rPr lang="cs-CZ" sz="2000" b="0" i="1" dirty="0">
                <a:solidFill>
                  <a:schemeClr val="accent4"/>
                </a:solidFill>
              </a:rPr>
              <a:t>0,24 promile.</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112</a:t>
            </a:fld>
            <a:endParaRPr lang="cs-CZ" dirty="0"/>
          </a:p>
        </p:txBody>
      </p:sp>
      <p:sp>
        <p:nvSpPr>
          <p:cNvPr id="7" name="Nadpis 2"/>
          <p:cNvSpPr>
            <a:spLocks noGrp="1"/>
          </p:cNvSpPr>
          <p:nvPr>
            <p:ph type="title"/>
          </p:nvPr>
        </p:nvSpPr>
        <p:spPr>
          <a:xfrm>
            <a:off x="4427984" y="476672"/>
            <a:ext cx="4464496" cy="562074"/>
          </a:xfrm>
        </p:spPr>
        <p:txBody>
          <a:bodyPr>
            <a:noAutofit/>
          </a:bodyPr>
          <a:lstStyle/>
          <a:p>
            <a:r>
              <a:rPr lang="cs-CZ" sz="2200" dirty="0" smtClean="0"/>
              <a:t>Občan a přestupky</a:t>
            </a:r>
            <a:endParaRPr lang="cs-CZ" sz="2200" dirty="0"/>
          </a:p>
        </p:txBody>
      </p:sp>
    </p:spTree>
    <p:extLst>
      <p:ext uri="{BB962C8B-B14F-4D97-AF65-F5344CB8AC3E}">
        <p14:creationId xmlns:p14="http://schemas.microsoft.com/office/powerpoint/2010/main" val="24930768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113</a:t>
            </a:fld>
            <a:endParaRPr lang="cs-CZ"/>
          </a:p>
        </p:txBody>
      </p:sp>
      <p:sp>
        <p:nvSpPr>
          <p:cNvPr id="3" name="Nadpis 2"/>
          <p:cNvSpPr>
            <a:spLocks noGrp="1"/>
          </p:cNvSpPr>
          <p:nvPr>
            <p:ph type="title"/>
          </p:nvPr>
        </p:nvSpPr>
        <p:spPr>
          <a:xfrm>
            <a:off x="4427984" y="476672"/>
            <a:ext cx="4464496" cy="562074"/>
          </a:xfrm>
        </p:spPr>
        <p:txBody>
          <a:bodyPr>
            <a:noAutofit/>
          </a:bodyPr>
          <a:lstStyle/>
          <a:p>
            <a:r>
              <a:rPr lang="cs-CZ" sz="2200" dirty="0" smtClean="0"/>
              <a:t>Občan a daně</a:t>
            </a:r>
            <a:endParaRPr lang="cs-CZ" sz="2200" dirty="0"/>
          </a:p>
        </p:txBody>
      </p:sp>
      <p:sp>
        <p:nvSpPr>
          <p:cNvPr id="4" name="Zástupný symbol pro text 3"/>
          <p:cNvSpPr>
            <a:spLocks noGrp="1"/>
          </p:cNvSpPr>
          <p:nvPr>
            <p:ph type="body" sz="half" idx="13"/>
          </p:nvPr>
        </p:nvSpPr>
        <p:spPr/>
        <p:txBody>
          <a:bodyPr/>
          <a:lstStyle/>
          <a:p>
            <a:r>
              <a:rPr lang="cs-CZ" sz="2200" dirty="0" smtClean="0">
                <a:solidFill>
                  <a:schemeClr val="accent3"/>
                </a:solidFill>
              </a:rPr>
              <a:t>Základní rozdělení daní</a:t>
            </a:r>
            <a:endParaRPr lang="cs-CZ" sz="2200" dirty="0">
              <a:solidFill>
                <a:schemeClr val="accent3"/>
              </a:solidFill>
            </a:endParaRPr>
          </a:p>
        </p:txBody>
      </p:sp>
      <p:sp>
        <p:nvSpPr>
          <p:cNvPr id="5" name="Zástupný symbol pro obsah 4"/>
          <p:cNvSpPr>
            <a:spLocks noGrp="1"/>
          </p:cNvSpPr>
          <p:nvPr>
            <p:ph idx="1"/>
          </p:nvPr>
        </p:nvSpPr>
        <p:spPr>
          <a:xfrm>
            <a:off x="467544" y="2060848"/>
            <a:ext cx="8424936" cy="4032448"/>
          </a:xfrm>
        </p:spPr>
        <p:txBody>
          <a:bodyPr/>
          <a:lstStyle/>
          <a:p>
            <a:pPr marL="0">
              <a:buClr>
                <a:schemeClr val="accent3"/>
              </a:buClr>
              <a:buNone/>
            </a:pPr>
            <a:r>
              <a:rPr lang="cs-CZ" sz="1800" dirty="0">
                <a:solidFill>
                  <a:schemeClr val="tx1"/>
                </a:solidFill>
              </a:rPr>
              <a:t>DAŇ je </a:t>
            </a:r>
            <a:r>
              <a:rPr lang="cs-CZ" sz="1800" dirty="0">
                <a:solidFill>
                  <a:schemeClr val="accent3"/>
                </a:solidFill>
              </a:rPr>
              <a:t>zákonem určená povinná platba do veřejného rozpočtu</a:t>
            </a:r>
            <a:r>
              <a:rPr lang="cs-CZ" sz="1800" dirty="0">
                <a:solidFill>
                  <a:schemeClr val="tx1"/>
                </a:solidFill>
              </a:rPr>
              <a:t>, která se vyznačuje neúčelovostí a neekvivalentností, </a:t>
            </a:r>
            <a:r>
              <a:rPr lang="cs-CZ" sz="1800" dirty="0" smtClean="0">
                <a:solidFill>
                  <a:schemeClr val="tx1"/>
                </a:solidFill>
              </a:rPr>
              <a:t/>
            </a:r>
            <a:br>
              <a:rPr lang="cs-CZ" sz="1800" dirty="0" smtClean="0">
                <a:solidFill>
                  <a:schemeClr val="tx1"/>
                </a:solidFill>
              </a:rPr>
            </a:br>
            <a:r>
              <a:rPr lang="cs-CZ" sz="1800" dirty="0" smtClean="0">
                <a:solidFill>
                  <a:schemeClr val="tx1"/>
                </a:solidFill>
              </a:rPr>
              <a:t>tzn</a:t>
            </a:r>
            <a:r>
              <a:rPr lang="cs-CZ" sz="1800" dirty="0">
                <a:solidFill>
                  <a:schemeClr val="tx1"/>
                </a:solidFill>
              </a:rPr>
              <a:t>. ukládá se jako jednostranná </a:t>
            </a:r>
            <a:r>
              <a:rPr lang="cs-CZ" sz="1800" dirty="0" smtClean="0">
                <a:solidFill>
                  <a:schemeClr val="tx1"/>
                </a:solidFill>
              </a:rPr>
              <a:t/>
            </a:r>
            <a:br>
              <a:rPr lang="cs-CZ" sz="1800" dirty="0" smtClean="0">
                <a:solidFill>
                  <a:schemeClr val="tx1"/>
                </a:solidFill>
              </a:rPr>
            </a:br>
            <a:r>
              <a:rPr lang="cs-CZ" sz="1800" dirty="0" smtClean="0">
                <a:solidFill>
                  <a:schemeClr val="tx1"/>
                </a:solidFill>
              </a:rPr>
              <a:t>povinnost </a:t>
            </a:r>
            <a:r>
              <a:rPr lang="cs-CZ" sz="1800" dirty="0">
                <a:solidFill>
                  <a:schemeClr val="tx1"/>
                </a:solidFill>
              </a:rPr>
              <a:t>bez nároku plátce na </a:t>
            </a:r>
            <a:r>
              <a:rPr lang="cs-CZ" sz="1800" dirty="0" smtClean="0">
                <a:solidFill>
                  <a:schemeClr val="tx1"/>
                </a:solidFill>
              </a:rPr>
              <a:t/>
            </a:r>
            <a:br>
              <a:rPr lang="cs-CZ" sz="1800" dirty="0" smtClean="0">
                <a:solidFill>
                  <a:schemeClr val="tx1"/>
                </a:solidFill>
              </a:rPr>
            </a:br>
            <a:r>
              <a:rPr lang="cs-CZ" sz="1800" dirty="0" smtClean="0">
                <a:solidFill>
                  <a:schemeClr val="tx1"/>
                </a:solidFill>
              </a:rPr>
              <a:t>plnění </a:t>
            </a:r>
            <a:r>
              <a:rPr lang="cs-CZ" sz="1800" dirty="0">
                <a:solidFill>
                  <a:schemeClr val="tx1"/>
                </a:solidFill>
              </a:rPr>
              <a:t>ze strany </a:t>
            </a:r>
            <a:r>
              <a:rPr lang="cs-CZ" sz="1800" dirty="0" smtClean="0">
                <a:solidFill>
                  <a:schemeClr val="tx1"/>
                </a:solidFill>
              </a:rPr>
              <a:t>státu. </a:t>
            </a:r>
          </a:p>
          <a:p>
            <a:pPr marL="0">
              <a:buClr>
                <a:schemeClr val="accent3"/>
              </a:buClr>
              <a:buNone/>
            </a:pPr>
            <a:r>
              <a:rPr lang="cs-CZ" sz="1800" dirty="0" smtClean="0">
                <a:solidFill>
                  <a:schemeClr val="tx1"/>
                </a:solidFill>
              </a:rPr>
              <a:t>Daně </a:t>
            </a:r>
            <a:r>
              <a:rPr lang="cs-CZ" sz="1800" dirty="0">
                <a:solidFill>
                  <a:schemeClr val="tx1"/>
                </a:solidFill>
              </a:rPr>
              <a:t>dělíme na:</a:t>
            </a:r>
          </a:p>
          <a:p>
            <a:pPr>
              <a:buClr>
                <a:schemeClr val="accent3"/>
              </a:buClr>
            </a:pPr>
            <a:r>
              <a:rPr lang="cs-CZ" sz="1800" dirty="0">
                <a:solidFill>
                  <a:schemeClr val="accent3"/>
                </a:solidFill>
              </a:rPr>
              <a:t>přímé</a:t>
            </a:r>
          </a:p>
          <a:p>
            <a:pPr>
              <a:buClr>
                <a:schemeClr val="accent3"/>
              </a:buClr>
            </a:pPr>
            <a:r>
              <a:rPr lang="cs-CZ" sz="1800" dirty="0">
                <a:solidFill>
                  <a:schemeClr val="accent3"/>
                </a:solidFill>
              </a:rPr>
              <a:t>nepřímé</a:t>
            </a:r>
          </a:p>
          <a:p>
            <a:pPr>
              <a:buClr>
                <a:schemeClr val="accent3"/>
              </a:buClr>
              <a:buNone/>
            </a:pPr>
            <a:r>
              <a:rPr lang="cs-CZ" sz="1800" dirty="0">
                <a:solidFill>
                  <a:schemeClr val="tx1"/>
                </a:solidFill>
              </a:rPr>
              <a:t>Důvodem existence daní je získat prostředky:</a:t>
            </a:r>
          </a:p>
          <a:p>
            <a:pPr>
              <a:buClr>
                <a:schemeClr val="accent3"/>
              </a:buClr>
            </a:pPr>
            <a:r>
              <a:rPr lang="cs-CZ" sz="1800" dirty="0">
                <a:solidFill>
                  <a:schemeClr val="tx1"/>
                </a:solidFill>
              </a:rPr>
              <a:t>na </a:t>
            </a:r>
            <a:r>
              <a:rPr lang="cs-CZ" sz="1800" dirty="0">
                <a:solidFill>
                  <a:schemeClr val="accent3"/>
                </a:solidFill>
              </a:rPr>
              <a:t>financování veřejného sektoru </a:t>
            </a:r>
            <a:r>
              <a:rPr lang="cs-CZ" sz="1800" dirty="0" smtClean="0">
                <a:solidFill>
                  <a:schemeClr val="accent3"/>
                </a:solidFill>
              </a:rPr>
              <a:t/>
            </a:r>
            <a:br>
              <a:rPr lang="cs-CZ" sz="1800" dirty="0" smtClean="0">
                <a:solidFill>
                  <a:schemeClr val="accent3"/>
                </a:solidFill>
              </a:rPr>
            </a:br>
            <a:r>
              <a:rPr lang="cs-CZ" sz="1800" dirty="0" smtClean="0">
                <a:solidFill>
                  <a:schemeClr val="tx1"/>
                </a:solidFill>
              </a:rPr>
              <a:t>(</a:t>
            </a:r>
            <a:r>
              <a:rPr lang="cs-CZ" sz="1800" dirty="0">
                <a:solidFill>
                  <a:schemeClr val="tx1"/>
                </a:solidFill>
              </a:rPr>
              <a:t>armáda, policie, infrastruktura apod.)</a:t>
            </a:r>
          </a:p>
          <a:p>
            <a:pPr>
              <a:buClr>
                <a:schemeClr val="accent3"/>
              </a:buClr>
            </a:pPr>
            <a:r>
              <a:rPr lang="cs-CZ" sz="1800" dirty="0">
                <a:solidFill>
                  <a:schemeClr val="tx1"/>
                </a:solidFill>
              </a:rPr>
              <a:t>k částečnému či úplnému </a:t>
            </a:r>
            <a:r>
              <a:rPr lang="cs-CZ" sz="1800" dirty="0">
                <a:solidFill>
                  <a:schemeClr val="accent3"/>
                </a:solidFill>
              </a:rPr>
              <a:t>financování některých veřejných služeb </a:t>
            </a:r>
            <a:r>
              <a:rPr lang="cs-CZ" sz="1800" dirty="0">
                <a:solidFill>
                  <a:schemeClr val="tx1"/>
                </a:solidFill>
              </a:rPr>
              <a:t>(důchody, zdravotnictví, vzdělávání, podpory aj</a:t>
            </a:r>
            <a:r>
              <a:rPr lang="cs-CZ" sz="1800" dirty="0" smtClean="0">
                <a:solidFill>
                  <a:schemeClr val="tx1"/>
                </a:solidFill>
              </a:rPr>
              <a:t>.)</a:t>
            </a:r>
            <a:br>
              <a:rPr lang="cs-CZ" sz="1800" dirty="0" smtClean="0">
                <a:solidFill>
                  <a:schemeClr val="tx1"/>
                </a:solidFill>
              </a:rPr>
            </a:br>
            <a:endParaRPr lang="cs-CZ" sz="1800" dirty="0">
              <a:solidFill>
                <a:schemeClr val="tx1"/>
              </a:solidFill>
            </a:endParaRPr>
          </a:p>
        </p:txBody>
      </p:sp>
      <p:pic>
        <p:nvPicPr>
          <p:cNvPr id="6" name="Obrázek 5" descr="dane_stin.png"/>
          <p:cNvPicPr>
            <a:picLocks noChangeAspect="1"/>
          </p:cNvPicPr>
          <p:nvPr/>
        </p:nvPicPr>
        <p:blipFill>
          <a:blip r:embed="rId2" cstate="print"/>
          <a:stretch>
            <a:fillRect/>
          </a:stretch>
        </p:blipFill>
        <p:spPr>
          <a:xfrm>
            <a:off x="4572000" y="2276872"/>
            <a:ext cx="4896036" cy="3264024"/>
          </a:xfrm>
          <a:prstGeom prst="rect">
            <a:avLst/>
          </a:prstGeom>
        </p:spPr>
      </p:pic>
    </p:spTree>
    <p:extLst>
      <p:ext uri="{BB962C8B-B14F-4D97-AF65-F5344CB8AC3E}">
        <p14:creationId xmlns:p14="http://schemas.microsoft.com/office/powerpoint/2010/main" val="20887493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algn="ctr">
              <a:buNone/>
            </a:pPr>
            <a:r>
              <a:rPr lang="cs-CZ" sz="1800" b="0" i="1" dirty="0">
                <a:solidFill>
                  <a:schemeClr val="accent4"/>
                </a:solidFill>
              </a:rPr>
              <a:t>Praktický příklad: Víte, které osoby jsou osvobozeny od placení daně darovací a daně dědické?</a:t>
            </a:r>
            <a:endParaRPr lang="cs-CZ" sz="1800" b="0" dirty="0">
              <a:solidFill>
                <a:schemeClr val="accent4"/>
              </a:solidFill>
            </a:endParaRPr>
          </a:p>
          <a:p>
            <a:pPr marL="0">
              <a:buNone/>
            </a:pPr>
            <a:endParaRPr lang="cs-CZ" sz="1800" dirty="0" smtClean="0">
              <a:solidFill>
                <a:schemeClr val="accent3"/>
              </a:solidFill>
            </a:endParaRPr>
          </a:p>
          <a:p>
            <a:pPr marL="0">
              <a:buNone/>
            </a:pPr>
            <a:r>
              <a:rPr lang="cs-CZ" sz="1800" dirty="0" smtClean="0">
                <a:solidFill>
                  <a:schemeClr val="accent3"/>
                </a:solidFill>
              </a:rPr>
              <a:t>DANĚ </a:t>
            </a:r>
            <a:r>
              <a:rPr lang="cs-CZ" sz="1800" dirty="0">
                <a:solidFill>
                  <a:schemeClr val="accent3"/>
                </a:solidFill>
              </a:rPr>
              <a:t>PŘÍMÉ </a:t>
            </a:r>
            <a:r>
              <a:rPr lang="cs-CZ" sz="1800" dirty="0"/>
              <a:t>jsou: daně z příjmů fyzických a právnických osob, daně majetkové (daň z nemovitosti, daň dědická, darovací atd.) a silniční daň.</a:t>
            </a:r>
          </a:p>
          <a:p>
            <a:pPr marL="0">
              <a:buNone/>
            </a:pPr>
            <a:r>
              <a:rPr lang="cs-CZ" sz="1800" dirty="0">
                <a:solidFill>
                  <a:schemeClr val="accent3"/>
                </a:solidFill>
              </a:rPr>
              <a:t>DANĚ NEPŘÍMÉ</a:t>
            </a:r>
            <a:r>
              <a:rPr lang="cs-CZ" sz="1800" dirty="0"/>
              <a:t> jsou: daň z přidané hodnoty, spotřební daň, ekologická </a:t>
            </a:r>
            <a:r>
              <a:rPr lang="cs-CZ" sz="1800" dirty="0" smtClean="0"/>
              <a:t>daň</a:t>
            </a:r>
          </a:p>
          <a:p>
            <a:pPr marL="0"/>
            <a:endParaRPr lang="cs-CZ" sz="1800" b="0" i="1" dirty="0">
              <a:solidFill>
                <a:schemeClr val="accent4"/>
              </a:solidFill>
            </a:endParaRPr>
          </a:p>
          <a:p>
            <a:pPr marL="0" algn="ctr">
              <a:buNone/>
            </a:pPr>
            <a:r>
              <a:rPr lang="cs-CZ" sz="1800" b="0" i="1" dirty="0">
                <a:solidFill>
                  <a:schemeClr val="accent4"/>
                </a:solidFill>
              </a:rPr>
              <a:t>Jsou to všechny osoby blízké. Tedy příbuzní v řadě přímé a manželé a příbuzní v řadě pobočné a osoby, které s nabyvatelem, dárcem nebo zůstavitelem žily nejméně po dobu jednoho roku před převodem nebo smrtí zůstavitele ve společné domácnosti a které z tohoto důvodu pečovaly o společnou domácnost nebo byly odkázány výživou na nabyvatele, dárce nebo zůstavitele</a:t>
            </a:r>
            <a:r>
              <a:rPr lang="cs-CZ" sz="1800" b="0" i="1" dirty="0" smtClean="0">
                <a:solidFill>
                  <a:schemeClr val="accent4"/>
                </a:solidFill>
              </a:rPr>
              <a:t>.</a:t>
            </a:r>
          </a:p>
          <a:p>
            <a:pPr marL="0" algn="ctr">
              <a:buNone/>
            </a:pPr>
            <a:r>
              <a:rPr lang="cs-CZ" sz="1800" b="0" i="1" dirty="0">
                <a:solidFill>
                  <a:schemeClr val="accent4"/>
                </a:solidFill>
              </a:rPr>
              <a:t>Příbuzní v řadě pobočné jsou sourozenci, synovci, neteře, strýcové a tety, manželé dětí (zeťové a snachy), děti manžela, rodiče manžela, manželé rodičů.</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114</a:t>
            </a:fld>
            <a:endParaRPr lang="cs-CZ" dirty="0"/>
          </a:p>
        </p:txBody>
      </p:sp>
      <p:sp>
        <p:nvSpPr>
          <p:cNvPr id="7" name="Nadpis 2"/>
          <p:cNvSpPr>
            <a:spLocks noGrp="1"/>
          </p:cNvSpPr>
          <p:nvPr>
            <p:ph type="title"/>
          </p:nvPr>
        </p:nvSpPr>
        <p:spPr>
          <a:xfrm>
            <a:off x="4427984" y="476672"/>
            <a:ext cx="4464496" cy="562074"/>
          </a:xfrm>
        </p:spPr>
        <p:txBody>
          <a:bodyPr>
            <a:noAutofit/>
          </a:bodyPr>
          <a:lstStyle/>
          <a:p>
            <a:r>
              <a:rPr lang="cs-CZ" sz="2200" dirty="0" smtClean="0"/>
              <a:t>Občan a daně</a:t>
            </a:r>
            <a:endParaRPr lang="cs-CZ" sz="2200" dirty="0"/>
          </a:p>
        </p:txBody>
      </p:sp>
    </p:spTree>
    <p:extLst>
      <p:ext uri="{BB962C8B-B14F-4D97-AF65-F5344CB8AC3E}">
        <p14:creationId xmlns:p14="http://schemas.microsoft.com/office/powerpoint/2010/main" val="249307684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115</a:t>
            </a:fld>
            <a:endParaRPr lang="cs-CZ"/>
          </a:p>
        </p:txBody>
      </p:sp>
      <p:sp>
        <p:nvSpPr>
          <p:cNvPr id="3" name="Nadpis 2"/>
          <p:cNvSpPr>
            <a:spLocks noGrp="1"/>
          </p:cNvSpPr>
          <p:nvPr>
            <p:ph type="title"/>
          </p:nvPr>
        </p:nvSpPr>
        <p:spPr>
          <a:xfrm>
            <a:off x="4427984" y="476672"/>
            <a:ext cx="4464496" cy="562074"/>
          </a:xfrm>
        </p:spPr>
        <p:txBody>
          <a:bodyPr>
            <a:noAutofit/>
          </a:bodyPr>
          <a:lstStyle/>
          <a:p>
            <a:r>
              <a:rPr lang="cs-CZ" sz="2200" dirty="0" smtClean="0"/>
              <a:t>Občan a stavební řízení</a:t>
            </a:r>
            <a:endParaRPr lang="cs-CZ" sz="2200" dirty="0"/>
          </a:p>
        </p:txBody>
      </p:sp>
      <p:sp>
        <p:nvSpPr>
          <p:cNvPr id="4" name="Zástupný symbol pro text 3"/>
          <p:cNvSpPr>
            <a:spLocks noGrp="1"/>
          </p:cNvSpPr>
          <p:nvPr>
            <p:ph type="body" sz="half" idx="13"/>
          </p:nvPr>
        </p:nvSpPr>
        <p:spPr/>
        <p:txBody>
          <a:bodyPr/>
          <a:lstStyle/>
          <a:p>
            <a:r>
              <a:rPr lang="cs-CZ" sz="2200" dirty="0" smtClean="0">
                <a:solidFill>
                  <a:schemeClr val="accent3"/>
                </a:solidFill>
              </a:rPr>
              <a:t>Územní rozhodnutí</a:t>
            </a:r>
            <a:endParaRPr lang="cs-CZ" sz="2200" dirty="0">
              <a:solidFill>
                <a:schemeClr val="accent3"/>
              </a:solidFill>
            </a:endParaRPr>
          </a:p>
        </p:txBody>
      </p:sp>
      <p:sp>
        <p:nvSpPr>
          <p:cNvPr id="5" name="Zástupný symbol pro obsah 4"/>
          <p:cNvSpPr>
            <a:spLocks noGrp="1"/>
          </p:cNvSpPr>
          <p:nvPr>
            <p:ph idx="1"/>
          </p:nvPr>
        </p:nvSpPr>
        <p:spPr>
          <a:xfrm>
            <a:off x="467544" y="2060848"/>
            <a:ext cx="8424936" cy="4032448"/>
          </a:xfrm>
        </p:spPr>
        <p:txBody>
          <a:bodyPr/>
          <a:lstStyle/>
          <a:p>
            <a:pPr marL="0">
              <a:buClr>
                <a:schemeClr val="accent3"/>
              </a:buClr>
              <a:buNone/>
            </a:pPr>
            <a:r>
              <a:rPr lang="cs-CZ" sz="2000" dirty="0">
                <a:solidFill>
                  <a:schemeClr val="tx1"/>
                </a:solidFill>
              </a:rPr>
              <a:t>Umisťovat stavby nebo zařízení, jejich změny, měnit jejich vliv na využití území, měnit využití území a chránit důležité zájmy v území lze jen na základě územního rozhodnutí nebo územního souhlasu</a:t>
            </a:r>
            <a:r>
              <a:rPr lang="cs-CZ" sz="2000" dirty="0" smtClean="0">
                <a:solidFill>
                  <a:schemeClr val="tx1"/>
                </a:solidFill>
              </a:rPr>
              <a:t>.</a:t>
            </a:r>
            <a:br>
              <a:rPr lang="cs-CZ" sz="2000" dirty="0" smtClean="0">
                <a:solidFill>
                  <a:schemeClr val="tx1"/>
                </a:solidFill>
              </a:rPr>
            </a:br>
            <a:endParaRPr lang="cs-CZ" sz="2000" dirty="0">
              <a:solidFill>
                <a:schemeClr val="tx1"/>
              </a:solidFill>
            </a:endParaRPr>
          </a:p>
          <a:p>
            <a:pPr marL="0">
              <a:buClr>
                <a:schemeClr val="accent3"/>
              </a:buClr>
              <a:buNone/>
            </a:pPr>
            <a:r>
              <a:rPr lang="cs-CZ" sz="2000" dirty="0">
                <a:solidFill>
                  <a:schemeClr val="accent3"/>
                </a:solidFill>
              </a:rPr>
              <a:t>ÚZEMNÍM ROZHODNUTÍM je rozhodnutí o</a:t>
            </a:r>
            <a:r>
              <a:rPr lang="cs-CZ" sz="2000" dirty="0">
                <a:solidFill>
                  <a:schemeClr val="tx1"/>
                </a:solidFill>
              </a:rPr>
              <a:t>:</a:t>
            </a:r>
          </a:p>
          <a:p>
            <a:pPr>
              <a:buClr>
                <a:schemeClr val="accent3"/>
              </a:buClr>
            </a:pPr>
            <a:r>
              <a:rPr lang="cs-CZ" sz="2000" dirty="0">
                <a:solidFill>
                  <a:schemeClr val="tx1"/>
                </a:solidFill>
              </a:rPr>
              <a:t>umístění stavby nebo zařízení</a:t>
            </a:r>
          </a:p>
          <a:p>
            <a:pPr>
              <a:buClr>
                <a:schemeClr val="accent3"/>
              </a:buClr>
            </a:pPr>
            <a:r>
              <a:rPr lang="cs-CZ" sz="2000" dirty="0">
                <a:solidFill>
                  <a:schemeClr val="tx1"/>
                </a:solidFill>
              </a:rPr>
              <a:t>změně využití území</a:t>
            </a:r>
          </a:p>
          <a:p>
            <a:pPr>
              <a:buClr>
                <a:schemeClr val="accent3"/>
              </a:buClr>
            </a:pPr>
            <a:r>
              <a:rPr lang="cs-CZ" sz="2000" dirty="0">
                <a:solidFill>
                  <a:schemeClr val="tx1"/>
                </a:solidFill>
              </a:rPr>
              <a:t>změně stavby a o změně vlivu stavby na využití území</a:t>
            </a:r>
          </a:p>
          <a:p>
            <a:pPr>
              <a:buClr>
                <a:schemeClr val="accent3"/>
              </a:buClr>
            </a:pPr>
            <a:r>
              <a:rPr lang="cs-CZ" sz="2000" dirty="0">
                <a:solidFill>
                  <a:schemeClr val="tx1"/>
                </a:solidFill>
              </a:rPr>
              <a:t>dělení nebo scelování pozemků</a:t>
            </a:r>
          </a:p>
          <a:p>
            <a:pPr>
              <a:buClr>
                <a:schemeClr val="accent3"/>
              </a:buClr>
            </a:pPr>
            <a:r>
              <a:rPr lang="cs-CZ" sz="2000" dirty="0">
                <a:solidFill>
                  <a:schemeClr val="tx1"/>
                </a:solidFill>
              </a:rPr>
              <a:t>ochranném </a:t>
            </a:r>
            <a:r>
              <a:rPr lang="cs-CZ" sz="2000" dirty="0" smtClean="0">
                <a:solidFill>
                  <a:schemeClr val="tx1"/>
                </a:solidFill>
              </a:rPr>
              <a:t>pásmu</a:t>
            </a:r>
            <a:endParaRPr lang="cs-CZ" sz="2000" b="0" dirty="0">
              <a:solidFill>
                <a:schemeClr val="tx1"/>
              </a:solidFill>
            </a:endParaRPr>
          </a:p>
        </p:txBody>
      </p:sp>
    </p:spTree>
    <p:extLst>
      <p:ext uri="{BB962C8B-B14F-4D97-AF65-F5344CB8AC3E}">
        <p14:creationId xmlns:p14="http://schemas.microsoft.com/office/powerpoint/2010/main" val="20887493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a:buClr>
                <a:schemeClr val="accent3"/>
              </a:buClr>
              <a:buNone/>
            </a:pPr>
            <a:r>
              <a:rPr lang="cs-CZ" sz="1800" dirty="0" smtClean="0">
                <a:solidFill>
                  <a:schemeClr val="accent3"/>
                </a:solidFill>
              </a:rPr>
              <a:t>Některé </a:t>
            </a:r>
            <a:r>
              <a:rPr lang="cs-CZ" sz="1800" dirty="0">
                <a:solidFill>
                  <a:schemeClr val="accent3"/>
                </a:solidFill>
              </a:rPr>
              <a:t>stavby nebo zařízení:</a:t>
            </a:r>
          </a:p>
          <a:p>
            <a:pPr>
              <a:buClr>
                <a:schemeClr val="accent3"/>
              </a:buClr>
            </a:pPr>
            <a:r>
              <a:rPr lang="cs-CZ" sz="1800" dirty="0">
                <a:solidFill>
                  <a:schemeClr val="tx1"/>
                </a:solidFill>
              </a:rPr>
              <a:t>nevyžadují rozhodnutí o umístění stavby ani územní souhlas</a:t>
            </a:r>
          </a:p>
          <a:p>
            <a:pPr>
              <a:buClr>
                <a:schemeClr val="accent3"/>
              </a:buClr>
            </a:pPr>
            <a:r>
              <a:rPr lang="cs-CZ" sz="1800" dirty="0">
                <a:solidFill>
                  <a:schemeClr val="tx1"/>
                </a:solidFill>
              </a:rPr>
              <a:t>nevyžadují stavební povolení ani ohlášení stavebnímu úřadu</a:t>
            </a:r>
          </a:p>
          <a:p>
            <a:pPr>
              <a:buClr>
                <a:schemeClr val="accent3"/>
              </a:buClr>
            </a:pPr>
            <a:r>
              <a:rPr lang="cs-CZ" sz="1800" dirty="0">
                <a:solidFill>
                  <a:schemeClr val="tx1"/>
                </a:solidFill>
              </a:rPr>
              <a:t>vyžadují ohlášení stavebnímu </a:t>
            </a:r>
            <a:r>
              <a:rPr lang="cs-CZ" sz="1800" dirty="0" smtClean="0">
                <a:solidFill>
                  <a:schemeClr val="tx1"/>
                </a:solidFill>
              </a:rPr>
              <a:t>úřadu</a:t>
            </a:r>
            <a:br>
              <a:rPr lang="cs-CZ" sz="1800" dirty="0" smtClean="0">
                <a:solidFill>
                  <a:schemeClr val="tx1"/>
                </a:solidFill>
              </a:rPr>
            </a:br>
            <a:endParaRPr lang="cs-CZ" sz="1800" dirty="0">
              <a:solidFill>
                <a:schemeClr val="tx1"/>
              </a:solidFill>
            </a:endParaRPr>
          </a:p>
          <a:p>
            <a:pPr algn="ctr">
              <a:buClr>
                <a:schemeClr val="accent3"/>
              </a:buClr>
              <a:buNone/>
            </a:pPr>
            <a:r>
              <a:rPr lang="cs-CZ" sz="1800" b="0" i="1" dirty="0">
                <a:solidFill>
                  <a:schemeClr val="accent4"/>
                </a:solidFill>
              </a:rPr>
              <a:t>Praktický příklad: Víte jaká Vám hrozí sankce za to, pokud užíváte stavbu bez kolaudace</a:t>
            </a:r>
            <a:r>
              <a:rPr lang="cs-CZ" sz="1800" b="0" i="1" dirty="0" smtClean="0">
                <a:solidFill>
                  <a:schemeClr val="accent4"/>
                </a:solidFill>
              </a:rPr>
              <a:t>?</a:t>
            </a:r>
          </a:p>
          <a:p>
            <a:pPr algn="ctr">
              <a:buClr>
                <a:schemeClr val="accent3"/>
              </a:buClr>
              <a:buNone/>
            </a:pPr>
            <a:endParaRPr lang="cs-CZ" sz="1800" b="0" i="1" dirty="0" smtClean="0">
              <a:solidFill>
                <a:schemeClr val="accent3"/>
              </a:solidFill>
            </a:endParaRPr>
          </a:p>
          <a:p>
            <a:pPr>
              <a:buNone/>
            </a:pPr>
            <a:r>
              <a:rPr lang="cs-CZ" sz="1800" dirty="0">
                <a:solidFill>
                  <a:schemeClr val="accent3"/>
                </a:solidFill>
              </a:rPr>
              <a:t>Rozhodnutí o umístění stavby ani územní souhlas nevyžadují:</a:t>
            </a:r>
          </a:p>
          <a:p>
            <a:r>
              <a:rPr lang="cs-CZ" sz="1800" dirty="0"/>
              <a:t>informační a reklamní zařízení o celkové ploše menší než 0,6 m2 umisťovaná mimo ochranná pásma pozemních komunikací,</a:t>
            </a:r>
          </a:p>
          <a:p>
            <a:r>
              <a:rPr lang="cs-CZ" sz="1800" dirty="0"/>
              <a:t>přenosné stavby, zařízení a konstrukce, jejichž doba umístění na pozemku nepřesáhne 30 dnů v roce</a:t>
            </a:r>
          </a:p>
          <a:p>
            <a:r>
              <a:rPr lang="cs-CZ" sz="1800" dirty="0"/>
              <a:t>a další.</a:t>
            </a:r>
            <a:endParaRPr lang="cs-CZ" sz="1800" b="0" i="1" dirty="0">
              <a:solidFill>
                <a:schemeClr val="accent4"/>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116</a:t>
            </a:fld>
            <a:endParaRPr lang="cs-CZ" dirty="0"/>
          </a:p>
        </p:txBody>
      </p:sp>
      <p:sp>
        <p:nvSpPr>
          <p:cNvPr id="7" name="Nadpis 2"/>
          <p:cNvSpPr>
            <a:spLocks noGrp="1"/>
          </p:cNvSpPr>
          <p:nvPr>
            <p:ph type="title"/>
          </p:nvPr>
        </p:nvSpPr>
        <p:spPr>
          <a:xfrm>
            <a:off x="4427984" y="476672"/>
            <a:ext cx="4464496" cy="562074"/>
          </a:xfrm>
        </p:spPr>
        <p:txBody>
          <a:bodyPr>
            <a:noAutofit/>
          </a:bodyPr>
          <a:lstStyle/>
          <a:p>
            <a:r>
              <a:rPr lang="cs-CZ" sz="2200" dirty="0" smtClean="0"/>
              <a:t>Občan a stavební řízení</a:t>
            </a:r>
            <a:endParaRPr lang="cs-CZ" sz="2200" dirty="0"/>
          </a:p>
        </p:txBody>
      </p:sp>
    </p:spTree>
    <p:extLst>
      <p:ext uri="{BB962C8B-B14F-4D97-AF65-F5344CB8AC3E}">
        <p14:creationId xmlns:p14="http://schemas.microsoft.com/office/powerpoint/2010/main" val="24930768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a:buNone/>
            </a:pPr>
            <a:r>
              <a:rPr lang="cs-CZ" sz="1800" dirty="0">
                <a:solidFill>
                  <a:schemeClr val="accent3"/>
                </a:solidFill>
              </a:rPr>
              <a:t>Stavební povolení ani ohlášení stavebnímu úřadu nevyžadují:</a:t>
            </a:r>
          </a:p>
          <a:p>
            <a:r>
              <a:rPr lang="cs-CZ" sz="1800" dirty="0"/>
              <a:t>budovy, a to stavby o jednom nadzemním podlaží do 25 m</a:t>
            </a:r>
            <a:r>
              <a:rPr lang="cs-CZ" sz="1800" baseline="30000" dirty="0"/>
              <a:t>2</a:t>
            </a:r>
            <a:r>
              <a:rPr lang="cs-CZ" sz="1800" dirty="0"/>
              <a:t> zastavěné plochy a do 5 m výšky, </a:t>
            </a:r>
            <a:r>
              <a:rPr lang="cs-CZ" sz="1800" dirty="0" smtClean="0"/>
              <a:t>které nejsou </a:t>
            </a:r>
            <a:r>
              <a:rPr lang="cs-CZ" sz="1800" dirty="0"/>
              <a:t>podsklepené, jestliže neobsahují pobytové místnosti, hygienická zařízení ani vytápění, neslouží k ustájení zvířat a nejde o sklady hořlavých kapalin a hořlavých plynů;</a:t>
            </a:r>
          </a:p>
          <a:p>
            <a:r>
              <a:rPr lang="cs-CZ" sz="1800" dirty="0"/>
              <a:t>bazény do 40 m2 zastavěné plochy; ploty atd</a:t>
            </a:r>
            <a:r>
              <a:rPr lang="cs-CZ" sz="1800" dirty="0" smtClean="0"/>
              <a:t>.</a:t>
            </a:r>
            <a:br>
              <a:rPr lang="cs-CZ" sz="1800" dirty="0" smtClean="0"/>
            </a:br>
            <a:endParaRPr lang="cs-CZ" sz="1800" dirty="0" smtClean="0"/>
          </a:p>
          <a:p>
            <a:pPr>
              <a:buNone/>
            </a:pPr>
            <a:r>
              <a:rPr lang="cs-CZ" sz="1800" dirty="0">
                <a:solidFill>
                  <a:schemeClr val="accent3"/>
                </a:solidFill>
              </a:rPr>
              <a:t>Ohlášení stavebnímu úřadu </a:t>
            </a:r>
            <a:r>
              <a:rPr lang="cs-CZ" sz="1800" dirty="0" smtClean="0">
                <a:solidFill>
                  <a:schemeClr val="accent3"/>
                </a:solidFill>
              </a:rPr>
              <a:t>vyžadují:</a:t>
            </a:r>
            <a:endParaRPr lang="cs-CZ" sz="1800" dirty="0">
              <a:solidFill>
                <a:schemeClr val="accent3"/>
              </a:solidFill>
            </a:endParaRPr>
          </a:p>
          <a:p>
            <a:r>
              <a:rPr lang="cs-CZ" sz="1800" dirty="0"/>
              <a:t>stavby pro bydlení a pro rekreaci do 150 m2 zastavěné plochy, s jedním podzemním podlažím do hloubky 3 m a nejvýše dvěma nadzemními podlažími a podkrovím;</a:t>
            </a:r>
          </a:p>
          <a:p>
            <a:r>
              <a:rPr lang="cs-CZ" sz="1800" dirty="0"/>
              <a:t>podzemní stavby do 300 m2 zastavěné plochy a hloubky do 3 m, pokud nejsou vodním dílem.</a:t>
            </a:r>
            <a:r>
              <a:rPr lang="cs-CZ" sz="1800" dirty="0" smtClean="0"/>
              <a:t/>
            </a:r>
            <a:br>
              <a:rPr lang="cs-CZ" sz="1800" dirty="0" smtClean="0"/>
            </a:br>
            <a:endParaRPr lang="cs-CZ" sz="1800" dirty="0" smtClean="0"/>
          </a:p>
          <a:p>
            <a:pPr>
              <a:buNone/>
            </a:pPr>
            <a:endParaRPr lang="cs-CZ" sz="1800" b="0" i="1" dirty="0">
              <a:solidFill>
                <a:schemeClr val="accent4"/>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117</a:t>
            </a:fld>
            <a:endParaRPr lang="cs-CZ" dirty="0"/>
          </a:p>
        </p:txBody>
      </p:sp>
      <p:sp>
        <p:nvSpPr>
          <p:cNvPr id="7" name="Nadpis 2"/>
          <p:cNvSpPr>
            <a:spLocks noGrp="1"/>
          </p:cNvSpPr>
          <p:nvPr>
            <p:ph type="title"/>
          </p:nvPr>
        </p:nvSpPr>
        <p:spPr>
          <a:xfrm>
            <a:off x="4427984" y="476672"/>
            <a:ext cx="4464496" cy="562074"/>
          </a:xfrm>
        </p:spPr>
        <p:txBody>
          <a:bodyPr>
            <a:noAutofit/>
          </a:bodyPr>
          <a:lstStyle/>
          <a:p>
            <a:r>
              <a:rPr lang="cs-CZ" sz="2200" dirty="0" smtClean="0"/>
              <a:t>Občan a stavební řízení</a:t>
            </a:r>
            <a:endParaRPr lang="cs-CZ" sz="2200" dirty="0"/>
          </a:p>
        </p:txBody>
      </p:sp>
    </p:spTree>
    <p:extLst>
      <p:ext uri="{BB962C8B-B14F-4D97-AF65-F5344CB8AC3E}">
        <p14:creationId xmlns:p14="http://schemas.microsoft.com/office/powerpoint/2010/main" val="24930768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algn="ctr">
              <a:buNone/>
            </a:pPr>
            <a:r>
              <a:rPr lang="cs-CZ" sz="1800" b="0" i="1" dirty="0">
                <a:solidFill>
                  <a:schemeClr val="accent4"/>
                </a:solidFill>
              </a:rPr>
              <a:t>Za užívání stavby bez kolaudačního rozhodnutí může stavební úřad uložit fyzické osobě pokutu do 1.000.000,- Kč</a:t>
            </a:r>
            <a:r>
              <a:rPr lang="cs-CZ" sz="1800" b="0" i="1" dirty="0" smtClean="0">
                <a:solidFill>
                  <a:schemeClr val="accent4"/>
                </a:solidFill>
              </a:rPr>
              <a:t>.</a:t>
            </a:r>
          </a:p>
          <a:p>
            <a:pPr marL="0" algn="ctr">
              <a:buNone/>
            </a:pPr>
            <a:endParaRPr lang="cs-CZ" sz="1800" b="0" i="1" dirty="0">
              <a:solidFill>
                <a:schemeClr val="accent4"/>
              </a:solidFill>
            </a:endParaRPr>
          </a:p>
          <a:p>
            <a:pPr marL="0" algn="ctr">
              <a:buNone/>
            </a:pPr>
            <a:endParaRPr lang="cs-CZ" sz="1800" b="0" i="1" dirty="0">
              <a:solidFill>
                <a:schemeClr val="accent4"/>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118</a:t>
            </a:fld>
            <a:endParaRPr lang="cs-CZ" dirty="0"/>
          </a:p>
        </p:txBody>
      </p:sp>
      <p:sp>
        <p:nvSpPr>
          <p:cNvPr id="7" name="Nadpis 2"/>
          <p:cNvSpPr>
            <a:spLocks noGrp="1"/>
          </p:cNvSpPr>
          <p:nvPr>
            <p:ph type="title"/>
          </p:nvPr>
        </p:nvSpPr>
        <p:spPr>
          <a:xfrm>
            <a:off x="4427984" y="476672"/>
            <a:ext cx="4464496" cy="562074"/>
          </a:xfrm>
        </p:spPr>
        <p:txBody>
          <a:bodyPr>
            <a:noAutofit/>
          </a:bodyPr>
          <a:lstStyle/>
          <a:p>
            <a:r>
              <a:rPr lang="cs-CZ" sz="2200" dirty="0" smtClean="0"/>
              <a:t>Občan a stavební řízení</a:t>
            </a:r>
            <a:endParaRPr lang="cs-CZ" sz="2200" dirty="0"/>
          </a:p>
        </p:txBody>
      </p:sp>
    </p:spTree>
    <p:extLst>
      <p:ext uri="{BB962C8B-B14F-4D97-AF65-F5344CB8AC3E}">
        <p14:creationId xmlns:p14="http://schemas.microsoft.com/office/powerpoint/2010/main" val="249307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p:txBody>
          <a:bodyPr/>
          <a:lstStyle/>
          <a:p>
            <a:pPr>
              <a:buClr>
                <a:schemeClr val="accent3"/>
              </a:buClr>
            </a:pPr>
            <a:r>
              <a:rPr lang="cs-CZ" sz="2400" dirty="0">
                <a:solidFill>
                  <a:schemeClr val="tx1"/>
                </a:solidFill>
              </a:rPr>
              <a:t>svobodné volby</a:t>
            </a:r>
          </a:p>
          <a:p>
            <a:pPr>
              <a:buClr>
                <a:schemeClr val="accent3"/>
              </a:buClr>
            </a:pPr>
            <a:r>
              <a:rPr lang="cs-CZ" sz="2400" dirty="0">
                <a:solidFill>
                  <a:schemeClr val="tx1"/>
                </a:solidFill>
              </a:rPr>
              <a:t>povinnost odevzdat moc nejpozději po uplynutí volebního období</a:t>
            </a:r>
          </a:p>
          <a:p>
            <a:pPr>
              <a:buClr>
                <a:schemeClr val="accent3"/>
              </a:buClr>
            </a:pPr>
            <a:r>
              <a:rPr lang="cs-CZ" sz="2400" dirty="0">
                <a:solidFill>
                  <a:schemeClr val="tx1"/>
                </a:solidFill>
              </a:rPr>
              <a:t>nezměnitelnost maximální délky období </a:t>
            </a:r>
          </a:p>
          <a:p>
            <a:pPr>
              <a:buClr>
                <a:schemeClr val="accent3"/>
              </a:buClr>
            </a:pPr>
            <a:r>
              <a:rPr lang="cs-CZ" sz="2400" dirty="0">
                <a:solidFill>
                  <a:schemeClr val="tx1"/>
                </a:solidFill>
              </a:rPr>
              <a:t>ochrana politických menšin i jednotlivců</a:t>
            </a:r>
          </a:p>
          <a:p>
            <a:pPr>
              <a:buClr>
                <a:schemeClr val="accent3"/>
              </a:buClr>
            </a:pPr>
            <a:endParaRPr lang="cs-CZ" sz="2400" dirty="0">
              <a:solidFill>
                <a:schemeClr val="tx1"/>
              </a:solidFill>
            </a:endParaRPr>
          </a:p>
          <a:p>
            <a:pPr algn="ctr">
              <a:buClr>
                <a:schemeClr val="accent3"/>
              </a:buClr>
              <a:buNone/>
            </a:pPr>
            <a:r>
              <a:rPr lang="cs-CZ" sz="2400" b="0" i="1" dirty="0">
                <a:solidFill>
                  <a:schemeClr val="accent4"/>
                </a:solidFill>
              </a:rPr>
              <a:t>Jsou to například „referenda“.</a:t>
            </a:r>
          </a:p>
          <a:p>
            <a:pPr marL="0">
              <a:buClr>
                <a:schemeClr val="accent3"/>
              </a:buClr>
              <a:buNone/>
            </a:pPr>
            <a:endParaRPr lang="cs-CZ" sz="2400" dirty="0">
              <a:solidFill>
                <a:schemeClr val="tx1"/>
              </a:solidFill>
            </a:endParaRPr>
          </a:p>
        </p:txBody>
      </p:sp>
      <p:sp>
        <p:nvSpPr>
          <p:cNvPr id="2" name="Zástupný symbol pro číslo snímku 1"/>
          <p:cNvSpPr>
            <a:spLocks noGrp="1"/>
          </p:cNvSpPr>
          <p:nvPr>
            <p:ph type="sldNum" sz="quarter" idx="12"/>
          </p:nvPr>
        </p:nvSpPr>
        <p:spPr/>
        <p:txBody>
          <a:bodyPr/>
          <a:lstStyle/>
          <a:p>
            <a:fld id="{81516933-F032-4704-9144-AEF6B1EC9040}" type="slidenum">
              <a:rPr lang="cs-CZ" smtClean="0"/>
              <a:pPr/>
              <a:t>12</a:t>
            </a:fld>
            <a:endParaRPr lang="cs-CZ"/>
          </a:p>
        </p:txBody>
      </p:sp>
      <p:sp>
        <p:nvSpPr>
          <p:cNvPr id="3" name="Nadpis 2"/>
          <p:cNvSpPr>
            <a:spLocks noGrp="1"/>
          </p:cNvSpPr>
          <p:nvPr>
            <p:ph type="title"/>
          </p:nvPr>
        </p:nvSpPr>
        <p:spPr/>
        <p:txBody>
          <a:bodyPr>
            <a:noAutofit/>
          </a:bodyPr>
          <a:lstStyle/>
          <a:p>
            <a:r>
              <a:rPr lang="cs-CZ" dirty="0" smtClean="0"/>
              <a:t>Právní stát</a:t>
            </a:r>
            <a:endParaRPr lang="cs-CZ" dirty="0"/>
          </a:p>
        </p:txBody>
      </p:sp>
      <p:sp>
        <p:nvSpPr>
          <p:cNvPr id="4" name="Zástupný symbol pro text 3"/>
          <p:cNvSpPr>
            <a:spLocks noGrp="1"/>
          </p:cNvSpPr>
          <p:nvPr>
            <p:ph type="body" sz="half" idx="13"/>
          </p:nvPr>
        </p:nvSpPr>
        <p:spPr/>
        <p:txBody>
          <a:bodyPr/>
          <a:lstStyle/>
          <a:p>
            <a:r>
              <a:rPr lang="cs-CZ" sz="2400" dirty="0">
                <a:solidFill>
                  <a:schemeClr val="accent3"/>
                </a:solidFill>
              </a:rPr>
              <a:t>Dalšími demokratickými principy </a:t>
            </a:r>
            <a:r>
              <a:rPr lang="cs-CZ" sz="2400" dirty="0" smtClean="0">
                <a:solidFill>
                  <a:schemeClr val="accent3"/>
                </a:solidFill>
              </a:rPr>
              <a:t>jsou</a:t>
            </a:r>
            <a:endParaRPr lang="cs-CZ" sz="2400" dirty="0">
              <a:solidFill>
                <a:schemeClr val="accent3"/>
              </a:solidFill>
            </a:endParaRPr>
          </a:p>
          <a:p>
            <a:endParaRPr lang="cs-CZ" sz="2200" dirty="0">
              <a:solidFill>
                <a:schemeClr val="accent3"/>
              </a:solidFill>
            </a:endParaRPr>
          </a:p>
        </p:txBody>
      </p:sp>
    </p:spTree>
    <p:extLst>
      <p:ext uri="{BB962C8B-B14F-4D97-AF65-F5344CB8AC3E}">
        <p14:creationId xmlns:p14="http://schemas.microsoft.com/office/powerpoint/2010/main" val="2088749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p:txBody>
          <a:bodyPr/>
          <a:lstStyle/>
          <a:p>
            <a:pPr>
              <a:buClr>
                <a:schemeClr val="accent3"/>
              </a:buClr>
            </a:pPr>
            <a:r>
              <a:rPr lang="cs-CZ" sz="2000" i="1" dirty="0" smtClean="0">
                <a:solidFill>
                  <a:schemeClr val="accent3"/>
                </a:solidFill>
              </a:rPr>
              <a:t>Absolutismus</a:t>
            </a:r>
            <a:r>
              <a:rPr lang="cs-CZ" sz="2000" dirty="0" smtClean="0">
                <a:solidFill>
                  <a:schemeClr val="tx1"/>
                </a:solidFill>
              </a:rPr>
              <a:t> </a:t>
            </a:r>
            <a:r>
              <a:rPr lang="cs-CZ" sz="2000" dirty="0">
                <a:solidFill>
                  <a:schemeClr val="tx1"/>
                </a:solidFill>
              </a:rPr>
              <a:t>- je historiografický termín označující formu vlády charakterizovanou ústředním postavením panovníka, hospodářským a politickým centralismem, důležitostí armády a správního aparátu, existencí dvora a státní církve. Časově je pojem absolutismus používán pro období od poloviny 17. století do Francouzské revoluce. </a:t>
            </a:r>
          </a:p>
          <a:p>
            <a:pPr>
              <a:buClr>
                <a:schemeClr val="accent3"/>
              </a:buClr>
            </a:pPr>
            <a:r>
              <a:rPr lang="cs-CZ" sz="2000" i="1" dirty="0">
                <a:solidFill>
                  <a:schemeClr val="accent3"/>
                </a:solidFill>
              </a:rPr>
              <a:t>Despocie</a:t>
            </a:r>
            <a:r>
              <a:rPr lang="cs-CZ" sz="2000" dirty="0">
                <a:solidFill>
                  <a:schemeClr val="accent3"/>
                </a:solidFill>
              </a:rPr>
              <a:t> </a:t>
            </a:r>
            <a:r>
              <a:rPr lang="cs-CZ" sz="2000" dirty="0">
                <a:solidFill>
                  <a:schemeClr val="tx1"/>
                </a:solidFill>
              </a:rPr>
              <a:t>- či despotismus je neomezená vláda nad bezprávnými poddanými. Podle </a:t>
            </a:r>
            <a:r>
              <a:rPr lang="cs-CZ" sz="2000" dirty="0" err="1">
                <a:solidFill>
                  <a:schemeClr val="tx1"/>
                </a:solidFill>
              </a:rPr>
              <a:t>Montesquieua</a:t>
            </a:r>
            <a:r>
              <a:rPr lang="cs-CZ" sz="2000" dirty="0">
                <a:solidFill>
                  <a:schemeClr val="tx1"/>
                </a:solidFill>
              </a:rPr>
              <a:t> rozdíl mezi absolutní monarchií a despotismem je, že v případě monarchie panovník vládne s absolutní mocí založenou na zákonech, kdežto despota vládne jen podle své vůle a rozmaru.</a:t>
            </a:r>
          </a:p>
        </p:txBody>
      </p:sp>
      <p:sp>
        <p:nvSpPr>
          <p:cNvPr id="2" name="Zástupný symbol pro číslo snímku 1"/>
          <p:cNvSpPr>
            <a:spLocks noGrp="1"/>
          </p:cNvSpPr>
          <p:nvPr>
            <p:ph type="sldNum" sz="quarter" idx="12"/>
          </p:nvPr>
        </p:nvSpPr>
        <p:spPr/>
        <p:txBody>
          <a:bodyPr/>
          <a:lstStyle/>
          <a:p>
            <a:fld id="{81516933-F032-4704-9144-AEF6B1EC9040}" type="slidenum">
              <a:rPr lang="cs-CZ" smtClean="0"/>
              <a:pPr/>
              <a:t>13</a:t>
            </a:fld>
            <a:endParaRPr lang="cs-CZ"/>
          </a:p>
        </p:txBody>
      </p:sp>
      <p:sp>
        <p:nvSpPr>
          <p:cNvPr id="3" name="Nadpis 2"/>
          <p:cNvSpPr>
            <a:spLocks noGrp="1"/>
          </p:cNvSpPr>
          <p:nvPr>
            <p:ph type="title"/>
          </p:nvPr>
        </p:nvSpPr>
        <p:spPr/>
        <p:txBody>
          <a:bodyPr>
            <a:noAutofit/>
          </a:bodyPr>
          <a:lstStyle/>
          <a:p>
            <a:r>
              <a:rPr lang="cs-CZ" dirty="0" smtClean="0"/>
              <a:t>Právní stát</a:t>
            </a:r>
            <a:endParaRPr lang="cs-CZ" dirty="0"/>
          </a:p>
        </p:txBody>
      </p:sp>
      <p:sp>
        <p:nvSpPr>
          <p:cNvPr id="4" name="Zástupný symbol pro text 3"/>
          <p:cNvSpPr>
            <a:spLocks noGrp="1"/>
          </p:cNvSpPr>
          <p:nvPr>
            <p:ph type="body" sz="half" idx="13"/>
          </p:nvPr>
        </p:nvSpPr>
        <p:spPr/>
        <p:txBody>
          <a:bodyPr/>
          <a:lstStyle/>
          <a:p>
            <a:r>
              <a:rPr lang="cs-CZ" sz="2000" dirty="0">
                <a:solidFill>
                  <a:schemeClr val="accent3"/>
                </a:solidFill>
              </a:rPr>
              <a:t>Konkrétní typy autokratických systémů:</a:t>
            </a:r>
          </a:p>
          <a:p>
            <a:endParaRPr lang="cs-CZ" sz="2000" dirty="0">
              <a:solidFill>
                <a:schemeClr val="accent3"/>
              </a:solidFill>
            </a:endParaRPr>
          </a:p>
        </p:txBody>
      </p:sp>
    </p:spTree>
    <p:extLst>
      <p:ext uri="{BB962C8B-B14F-4D97-AF65-F5344CB8AC3E}">
        <p14:creationId xmlns:p14="http://schemas.microsoft.com/office/powerpoint/2010/main" val="2088749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Právní stát</a:t>
            </a:r>
            <a:endParaRPr lang="cs-CZ" dirty="0"/>
          </a:p>
        </p:txBody>
      </p:sp>
      <p:sp>
        <p:nvSpPr>
          <p:cNvPr id="3" name="Zástupný symbol pro obsah 2"/>
          <p:cNvSpPr>
            <a:spLocks noGrp="1"/>
          </p:cNvSpPr>
          <p:nvPr>
            <p:ph idx="1"/>
          </p:nvPr>
        </p:nvSpPr>
        <p:spPr/>
        <p:txBody>
          <a:bodyPr/>
          <a:lstStyle/>
          <a:p>
            <a:r>
              <a:rPr lang="cs-CZ" sz="2000" i="1" dirty="0" smtClean="0">
                <a:solidFill>
                  <a:schemeClr val="accent3"/>
                </a:solidFill>
              </a:rPr>
              <a:t>Diktatura</a:t>
            </a:r>
            <a:r>
              <a:rPr lang="cs-CZ" sz="2000" dirty="0" smtClean="0">
                <a:solidFill>
                  <a:schemeClr val="accent3"/>
                </a:solidFill>
              </a:rPr>
              <a:t> </a:t>
            </a:r>
            <a:r>
              <a:rPr lang="cs-CZ" sz="2000" dirty="0"/>
              <a:t>- je autoritativní (nedemokratická) forma vlády. Politická moc je neomezeně držena diktátorem nebo politickou skupinou. Diktatura se od absolutní monarchie odlišuje zejména tím, že pozice diktátora není formálně dědičná, přesto v některých diktaturách (například Severní Korea, Sýrie) přebírají moc potomci. </a:t>
            </a:r>
            <a:endParaRPr lang="cs-CZ" sz="2000" dirty="0" smtClean="0"/>
          </a:p>
          <a:p>
            <a:endParaRPr lang="cs-CZ" sz="2000" dirty="0" smtClean="0">
              <a:solidFill>
                <a:schemeClr val="accent3"/>
              </a:solidFill>
            </a:endParaRPr>
          </a:p>
          <a:p>
            <a:pPr marL="0" algn="ctr">
              <a:buNone/>
            </a:pPr>
            <a:r>
              <a:rPr lang="cs-CZ" sz="2000" dirty="0">
                <a:solidFill>
                  <a:schemeClr val="accent3"/>
                </a:solidFill>
              </a:rPr>
              <a:t>Za posledního diktátora v Evropě bývá označován </a:t>
            </a:r>
            <a:r>
              <a:rPr lang="cs-CZ" sz="2000" dirty="0" smtClean="0">
                <a:solidFill>
                  <a:schemeClr val="accent3"/>
                </a:solidFill>
              </a:rPr>
              <a:t>současný běloruský </a:t>
            </a:r>
            <a:r>
              <a:rPr lang="cs-CZ" sz="2000" dirty="0">
                <a:solidFill>
                  <a:schemeClr val="accent3"/>
                </a:solidFill>
              </a:rPr>
              <a:t>prezident Alexandr </a:t>
            </a:r>
            <a:r>
              <a:rPr lang="cs-CZ" sz="2000" dirty="0" err="1">
                <a:solidFill>
                  <a:schemeClr val="accent3"/>
                </a:solidFill>
              </a:rPr>
              <a:t>Lukašenko</a:t>
            </a:r>
            <a:r>
              <a:rPr lang="cs-CZ" sz="2000" dirty="0">
                <a:solidFill>
                  <a:schemeClr val="accent3"/>
                </a:solidFill>
              </a:rPr>
              <a:t>, mimo Evropu je pak známý např. bývalý kubánský vůdce </a:t>
            </a:r>
            <a:r>
              <a:rPr lang="cs-CZ" sz="2000" dirty="0" err="1">
                <a:solidFill>
                  <a:schemeClr val="accent3"/>
                </a:solidFill>
              </a:rPr>
              <a:t>Fidel</a:t>
            </a:r>
            <a:r>
              <a:rPr lang="cs-CZ" sz="2000" dirty="0">
                <a:solidFill>
                  <a:schemeClr val="accent3"/>
                </a:solidFill>
              </a:rPr>
              <a:t> </a:t>
            </a:r>
            <a:r>
              <a:rPr lang="cs-CZ" sz="2000" dirty="0" err="1">
                <a:solidFill>
                  <a:schemeClr val="accent3"/>
                </a:solidFill>
              </a:rPr>
              <a:t>Castro</a:t>
            </a:r>
            <a:r>
              <a:rPr lang="cs-CZ" sz="2000" dirty="0">
                <a:solidFill>
                  <a:schemeClr val="accent3"/>
                </a:solidFill>
              </a:rPr>
              <a:t>.</a:t>
            </a:r>
          </a:p>
          <a:p>
            <a:endParaRPr lang="cs-CZ" sz="2000" dirty="0"/>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14</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p:txBody>
          <a:bodyPr/>
          <a:lstStyle/>
          <a:p>
            <a:pPr algn="ctr">
              <a:buClr>
                <a:schemeClr val="accent3"/>
              </a:buClr>
              <a:buNone/>
            </a:pPr>
            <a:r>
              <a:rPr lang="cs-CZ" sz="2000" dirty="0">
                <a:solidFill>
                  <a:schemeClr val="accent1"/>
                </a:solidFill>
              </a:rPr>
              <a:t>(Od druhé světové války počet republik převyšuje počet monarchií.)</a:t>
            </a:r>
            <a:br>
              <a:rPr lang="cs-CZ" sz="2000" dirty="0">
                <a:solidFill>
                  <a:schemeClr val="accent1"/>
                </a:solidFill>
              </a:rPr>
            </a:br>
            <a:endParaRPr lang="cs-CZ" sz="2000" dirty="0">
              <a:solidFill>
                <a:schemeClr val="accent1"/>
              </a:solidFill>
            </a:endParaRPr>
          </a:p>
          <a:p>
            <a:pPr>
              <a:buClr>
                <a:schemeClr val="accent3"/>
              </a:buClr>
            </a:pPr>
            <a:r>
              <a:rPr lang="cs-CZ" sz="2000" dirty="0">
                <a:solidFill>
                  <a:schemeClr val="accent3"/>
                </a:solidFill>
              </a:rPr>
              <a:t>MONARCHIE </a:t>
            </a:r>
            <a:r>
              <a:rPr lang="cs-CZ" sz="2000" dirty="0">
                <a:solidFill>
                  <a:schemeClr val="accent1"/>
                </a:solidFill>
              </a:rPr>
              <a:t>- je forma vlády, ve které je politická moc v držení panovníka (monarchy), obvykle doživotně s možností abdikace. Pravomoci panovníka se mohou lišit podle typu monarchie. </a:t>
            </a:r>
            <a:r>
              <a:rPr lang="cs-CZ" sz="2000" dirty="0" smtClean="0">
                <a:solidFill>
                  <a:schemeClr val="accent1"/>
                </a:solidFill>
              </a:rPr>
              <a:t/>
            </a:r>
            <a:br>
              <a:rPr lang="cs-CZ" sz="2000" dirty="0" smtClean="0">
                <a:solidFill>
                  <a:schemeClr val="accent1"/>
                </a:solidFill>
              </a:rPr>
            </a:br>
            <a:endParaRPr lang="cs-CZ" sz="2000" dirty="0">
              <a:solidFill>
                <a:schemeClr val="accent1"/>
              </a:solidFill>
            </a:endParaRPr>
          </a:p>
          <a:p>
            <a:pPr>
              <a:buClr>
                <a:schemeClr val="accent3"/>
              </a:buClr>
            </a:pPr>
            <a:r>
              <a:rPr lang="cs-CZ" sz="2000" dirty="0">
                <a:solidFill>
                  <a:schemeClr val="accent3"/>
                </a:solidFill>
              </a:rPr>
              <a:t>REPUBLIKA </a:t>
            </a:r>
            <a:r>
              <a:rPr lang="cs-CZ" sz="2000" dirty="0">
                <a:solidFill>
                  <a:schemeClr val="accent1"/>
                </a:solidFill>
              </a:rPr>
              <a:t>- je stát, v němž je hlava státu (obvykle prezident) volena, a to buď přímo (Slovensko, od r. 2013 i Česká republika), nebo nepřímo parlamentem na určité volební období. </a:t>
            </a:r>
          </a:p>
          <a:p>
            <a:pPr marL="0">
              <a:buClr>
                <a:schemeClr val="accent3"/>
              </a:buClr>
              <a:buNone/>
            </a:pPr>
            <a:endParaRPr lang="cs-CZ" sz="2000" dirty="0">
              <a:solidFill>
                <a:schemeClr val="accent1"/>
              </a:solidFill>
            </a:endParaRPr>
          </a:p>
        </p:txBody>
      </p:sp>
      <p:sp>
        <p:nvSpPr>
          <p:cNvPr id="2" name="Zástupný symbol pro číslo snímku 1"/>
          <p:cNvSpPr>
            <a:spLocks noGrp="1"/>
          </p:cNvSpPr>
          <p:nvPr>
            <p:ph type="sldNum" sz="quarter" idx="12"/>
          </p:nvPr>
        </p:nvSpPr>
        <p:spPr/>
        <p:txBody>
          <a:bodyPr/>
          <a:lstStyle/>
          <a:p>
            <a:fld id="{81516933-F032-4704-9144-AEF6B1EC9040}" type="slidenum">
              <a:rPr lang="cs-CZ" smtClean="0"/>
              <a:pPr/>
              <a:t>15</a:t>
            </a:fld>
            <a:endParaRPr lang="cs-CZ"/>
          </a:p>
        </p:txBody>
      </p:sp>
      <p:sp>
        <p:nvSpPr>
          <p:cNvPr id="3" name="Nadpis 2"/>
          <p:cNvSpPr>
            <a:spLocks noGrp="1"/>
          </p:cNvSpPr>
          <p:nvPr>
            <p:ph type="title"/>
          </p:nvPr>
        </p:nvSpPr>
        <p:spPr/>
        <p:txBody>
          <a:bodyPr>
            <a:noAutofit/>
          </a:bodyPr>
          <a:lstStyle/>
          <a:p>
            <a:r>
              <a:rPr lang="cs-CZ" dirty="0" smtClean="0"/>
              <a:t>Právní stát</a:t>
            </a:r>
            <a:endParaRPr lang="cs-CZ" dirty="0"/>
          </a:p>
        </p:txBody>
      </p:sp>
      <p:sp>
        <p:nvSpPr>
          <p:cNvPr id="4" name="Zástupný symbol pro text 3"/>
          <p:cNvSpPr>
            <a:spLocks noGrp="1"/>
          </p:cNvSpPr>
          <p:nvPr>
            <p:ph type="body" sz="half" idx="13"/>
          </p:nvPr>
        </p:nvSpPr>
        <p:spPr/>
        <p:txBody>
          <a:bodyPr/>
          <a:lstStyle/>
          <a:p>
            <a:r>
              <a:rPr lang="cs-CZ" sz="2000" dirty="0">
                <a:solidFill>
                  <a:schemeClr val="accent3"/>
                </a:solidFill>
              </a:rPr>
              <a:t>Typy států podle hlavy státu</a:t>
            </a:r>
          </a:p>
        </p:txBody>
      </p:sp>
    </p:spTree>
    <p:extLst>
      <p:ext uri="{BB962C8B-B14F-4D97-AF65-F5344CB8AC3E}">
        <p14:creationId xmlns:p14="http://schemas.microsoft.com/office/powerpoint/2010/main" val="2088749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Právní stát</a:t>
            </a:r>
            <a:endParaRPr lang="cs-CZ" dirty="0"/>
          </a:p>
        </p:txBody>
      </p:sp>
      <p:sp>
        <p:nvSpPr>
          <p:cNvPr id="3" name="Zástupný symbol pro obsah 2"/>
          <p:cNvSpPr>
            <a:spLocks noGrp="1"/>
          </p:cNvSpPr>
          <p:nvPr>
            <p:ph idx="1"/>
          </p:nvPr>
        </p:nvSpPr>
        <p:spPr/>
        <p:txBody>
          <a:bodyPr/>
          <a:lstStyle/>
          <a:p>
            <a:r>
              <a:rPr lang="cs-CZ" sz="2200" dirty="0"/>
              <a:t>Republiky lze podle způsobu vlády (dělby moci) </a:t>
            </a:r>
            <a:r>
              <a:rPr lang="cs-CZ" sz="2200" dirty="0" smtClean="0"/>
              <a:t/>
            </a:r>
            <a:br>
              <a:rPr lang="cs-CZ" sz="2200" dirty="0" smtClean="0"/>
            </a:br>
            <a:r>
              <a:rPr lang="cs-CZ" sz="2200" dirty="0" smtClean="0"/>
              <a:t>rozlišit </a:t>
            </a:r>
            <a:r>
              <a:rPr lang="cs-CZ" sz="2200" dirty="0"/>
              <a:t>na:</a:t>
            </a:r>
          </a:p>
          <a:p>
            <a:pPr marL="898525" lvl="1" indent="-268288" defTabSz="803275">
              <a:lnSpc>
                <a:spcPct val="90000"/>
              </a:lnSpc>
              <a:spcBef>
                <a:spcPct val="15000"/>
              </a:spcBef>
              <a:buClr>
                <a:srgbClr val="85C226"/>
              </a:buClr>
              <a:buFont typeface="Wingdings" pitchFamily="2" charset="2"/>
              <a:buChar char="§"/>
            </a:pPr>
            <a:r>
              <a:rPr lang="cs-CZ" sz="2200" dirty="0">
                <a:solidFill>
                  <a:schemeClr val="accent3"/>
                </a:solidFill>
              </a:rPr>
              <a:t>prezidentskou republika </a:t>
            </a:r>
            <a:r>
              <a:rPr lang="cs-CZ" sz="2200" dirty="0"/>
              <a:t>(USA)</a:t>
            </a:r>
          </a:p>
          <a:p>
            <a:pPr marL="898525" lvl="1" indent="-268288" defTabSz="803275">
              <a:lnSpc>
                <a:spcPct val="90000"/>
              </a:lnSpc>
              <a:spcBef>
                <a:spcPct val="15000"/>
              </a:spcBef>
              <a:buClr>
                <a:srgbClr val="85C226"/>
              </a:buClr>
              <a:buFont typeface="Wingdings" pitchFamily="2" charset="2"/>
              <a:buChar char="§"/>
            </a:pPr>
            <a:r>
              <a:rPr lang="cs-CZ" sz="2200" dirty="0" err="1">
                <a:solidFill>
                  <a:schemeClr val="accent3"/>
                </a:solidFill>
              </a:rPr>
              <a:t>poloprezidentskou</a:t>
            </a:r>
            <a:r>
              <a:rPr lang="cs-CZ" sz="2200" dirty="0">
                <a:solidFill>
                  <a:schemeClr val="accent3"/>
                </a:solidFill>
              </a:rPr>
              <a:t> republiku </a:t>
            </a:r>
            <a:r>
              <a:rPr lang="cs-CZ" sz="2200" dirty="0"/>
              <a:t>(Francie)</a:t>
            </a:r>
          </a:p>
          <a:p>
            <a:pPr marL="898525" lvl="1" indent="-268288" defTabSz="803275">
              <a:lnSpc>
                <a:spcPct val="90000"/>
              </a:lnSpc>
              <a:spcBef>
                <a:spcPct val="15000"/>
              </a:spcBef>
              <a:buClr>
                <a:srgbClr val="85C226"/>
              </a:buClr>
              <a:buFont typeface="Wingdings" pitchFamily="2" charset="2"/>
              <a:buChar char="§"/>
            </a:pPr>
            <a:r>
              <a:rPr lang="cs-CZ" sz="2200" dirty="0">
                <a:solidFill>
                  <a:schemeClr val="accent3"/>
                </a:solidFill>
              </a:rPr>
              <a:t>parlamentní republiku </a:t>
            </a:r>
            <a:r>
              <a:rPr lang="cs-CZ" sz="2200" dirty="0"/>
              <a:t>(ČR</a:t>
            </a:r>
            <a:r>
              <a:rPr lang="cs-CZ" sz="2200" dirty="0" smtClean="0"/>
              <a:t>)</a:t>
            </a:r>
            <a:br>
              <a:rPr lang="cs-CZ" sz="2200" dirty="0" smtClean="0"/>
            </a:br>
            <a:endParaRPr lang="cs-CZ" sz="2200" dirty="0" smtClean="0"/>
          </a:p>
          <a:p>
            <a:r>
              <a:rPr lang="cs-CZ" sz="2200" dirty="0" smtClean="0"/>
              <a:t>V </a:t>
            </a:r>
            <a:r>
              <a:rPr lang="cs-CZ" sz="2200" dirty="0">
                <a:solidFill>
                  <a:schemeClr val="accent3"/>
                </a:solidFill>
              </a:rPr>
              <a:t>absolutní monarchii </a:t>
            </a:r>
            <a:r>
              <a:rPr lang="cs-CZ" sz="2200" dirty="0"/>
              <a:t>přísluší panovníkovi veškerá politická moc, zatímco v </a:t>
            </a:r>
            <a:r>
              <a:rPr lang="cs-CZ" sz="2200" dirty="0">
                <a:solidFill>
                  <a:schemeClr val="accent3"/>
                </a:solidFill>
              </a:rPr>
              <a:t>konstituční monarchii </a:t>
            </a:r>
            <a:r>
              <a:rPr lang="cs-CZ" sz="2200" dirty="0"/>
              <a:t>je moc panovníka omezena ústavou. V </a:t>
            </a:r>
            <a:r>
              <a:rPr lang="cs-CZ" sz="2200" dirty="0">
                <a:solidFill>
                  <a:schemeClr val="accent3"/>
                </a:solidFill>
              </a:rPr>
              <a:t>parlamentní monarchii </a:t>
            </a:r>
            <a:r>
              <a:rPr lang="cs-CZ" sz="2200" dirty="0"/>
              <a:t>je role panovníka omezena parlamentem.</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16</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p:txBody>
          <a:bodyPr/>
          <a:lstStyle/>
          <a:p>
            <a:pPr>
              <a:buClr>
                <a:schemeClr val="accent3"/>
              </a:buClr>
              <a:buNone/>
            </a:pPr>
            <a:r>
              <a:rPr lang="cs-CZ" sz="1800" dirty="0">
                <a:solidFill>
                  <a:schemeClr val="accent1"/>
                </a:solidFill>
              </a:rPr>
              <a:t>Mezi základní prameny práva lze zařadit:</a:t>
            </a:r>
          </a:p>
          <a:p>
            <a:pPr>
              <a:buClr>
                <a:schemeClr val="accent3"/>
              </a:buClr>
            </a:pPr>
            <a:r>
              <a:rPr lang="cs-CZ" sz="1800" dirty="0">
                <a:solidFill>
                  <a:schemeClr val="accent3"/>
                </a:solidFill>
              </a:rPr>
              <a:t>právní normy </a:t>
            </a:r>
            <a:r>
              <a:rPr lang="cs-CZ" sz="1800" dirty="0">
                <a:solidFill>
                  <a:schemeClr val="accent1"/>
                </a:solidFill>
              </a:rPr>
              <a:t>– dále se dělí na ústavní, zákonné a podzákonné</a:t>
            </a:r>
          </a:p>
          <a:p>
            <a:pPr>
              <a:buClr>
                <a:schemeClr val="accent3"/>
              </a:buClr>
            </a:pPr>
            <a:r>
              <a:rPr lang="cs-CZ" sz="1800" dirty="0">
                <a:solidFill>
                  <a:schemeClr val="accent3"/>
                </a:solidFill>
              </a:rPr>
              <a:t>soudní precedenty</a:t>
            </a:r>
          </a:p>
          <a:p>
            <a:pPr>
              <a:buClr>
                <a:schemeClr val="accent3"/>
              </a:buClr>
            </a:pPr>
            <a:r>
              <a:rPr lang="cs-CZ" sz="1800" dirty="0">
                <a:solidFill>
                  <a:schemeClr val="accent3"/>
                </a:solidFill>
              </a:rPr>
              <a:t>právní obyčeje</a:t>
            </a:r>
          </a:p>
          <a:p>
            <a:pPr marL="0">
              <a:buClr>
                <a:schemeClr val="accent3"/>
              </a:buClr>
              <a:buNone/>
            </a:pPr>
            <a:r>
              <a:rPr lang="cs-CZ" sz="1800" dirty="0">
                <a:solidFill>
                  <a:schemeClr val="accent1"/>
                </a:solidFill>
              </a:rPr>
              <a:t>Závaznost a důležitost uvedených pramenů práva je odvislá od právního systému toho kterého státu.</a:t>
            </a:r>
          </a:p>
          <a:p>
            <a:pPr marL="0">
              <a:buClr>
                <a:schemeClr val="accent3"/>
              </a:buClr>
              <a:buNone/>
            </a:pPr>
            <a:r>
              <a:rPr lang="cs-CZ" sz="1800" dirty="0">
                <a:solidFill>
                  <a:schemeClr val="accent3"/>
                </a:solidFill>
              </a:rPr>
              <a:t>Česká republika </a:t>
            </a:r>
            <a:r>
              <a:rPr lang="cs-CZ" sz="1800" dirty="0">
                <a:solidFill>
                  <a:schemeClr val="accent1"/>
                </a:solidFill>
              </a:rPr>
              <a:t>patří do kontinentální právní kultury, kdy základním pramenem práva je </a:t>
            </a:r>
            <a:r>
              <a:rPr lang="cs-CZ" sz="1800" dirty="0">
                <a:solidFill>
                  <a:schemeClr val="accent3"/>
                </a:solidFill>
              </a:rPr>
              <a:t>zákon</a:t>
            </a:r>
            <a:r>
              <a:rPr lang="cs-CZ" sz="1800" dirty="0">
                <a:solidFill>
                  <a:schemeClr val="accent1"/>
                </a:solidFill>
              </a:rPr>
              <a:t>. </a:t>
            </a:r>
          </a:p>
          <a:p>
            <a:pPr marL="0">
              <a:buClr>
                <a:schemeClr val="accent3"/>
              </a:buClr>
              <a:buNone/>
            </a:pPr>
            <a:r>
              <a:rPr lang="cs-CZ" sz="1800" dirty="0">
                <a:solidFill>
                  <a:schemeClr val="accent3"/>
                </a:solidFill>
              </a:rPr>
              <a:t>Velká Británie </a:t>
            </a:r>
            <a:r>
              <a:rPr lang="cs-CZ" sz="1800" dirty="0">
                <a:solidFill>
                  <a:schemeClr val="accent1"/>
                </a:solidFill>
              </a:rPr>
              <a:t>patří do tzv. angloamerické právní kultury, kdy pro tuto je základním pramenem práva </a:t>
            </a:r>
            <a:r>
              <a:rPr lang="cs-CZ" sz="1800" dirty="0">
                <a:solidFill>
                  <a:schemeClr val="accent3"/>
                </a:solidFill>
              </a:rPr>
              <a:t>soudní precedent</a:t>
            </a:r>
            <a:r>
              <a:rPr lang="cs-CZ" sz="1800" dirty="0">
                <a:solidFill>
                  <a:schemeClr val="accent1"/>
                </a:solidFill>
              </a:rPr>
              <a:t>.</a:t>
            </a:r>
            <a:r>
              <a:rPr lang="cs-CZ" sz="1800" dirty="0"/>
              <a:t/>
            </a:r>
            <a:br>
              <a:rPr lang="cs-CZ" sz="1800" dirty="0"/>
            </a:br>
            <a:endParaRPr lang="cs-CZ" sz="1800" dirty="0"/>
          </a:p>
          <a:p>
            <a:pPr marL="0" algn="ctr">
              <a:buNone/>
            </a:pPr>
            <a:r>
              <a:rPr lang="cs-CZ" sz="1800" b="0" i="1" dirty="0">
                <a:solidFill>
                  <a:schemeClr val="accent4"/>
                </a:solidFill>
              </a:rPr>
              <a:t>Praktický příklad: Víte, pro jaké důvody je možno odvolat prezidenta České republiky?</a:t>
            </a:r>
            <a:endParaRPr lang="cs-CZ" sz="1800" b="0" dirty="0">
              <a:solidFill>
                <a:schemeClr val="accent4"/>
              </a:solidFill>
            </a:endParaRPr>
          </a:p>
          <a:p>
            <a:pPr marL="0">
              <a:buClr>
                <a:schemeClr val="accent3"/>
              </a:buClr>
              <a:buNone/>
            </a:pPr>
            <a:endParaRPr lang="cs-CZ" sz="1800" dirty="0">
              <a:solidFill>
                <a:schemeClr val="accent1"/>
              </a:solidFill>
            </a:endParaRPr>
          </a:p>
        </p:txBody>
      </p:sp>
      <p:sp>
        <p:nvSpPr>
          <p:cNvPr id="2" name="Zástupný symbol pro číslo snímku 1"/>
          <p:cNvSpPr>
            <a:spLocks noGrp="1"/>
          </p:cNvSpPr>
          <p:nvPr>
            <p:ph type="sldNum" sz="quarter" idx="12"/>
          </p:nvPr>
        </p:nvSpPr>
        <p:spPr/>
        <p:txBody>
          <a:bodyPr/>
          <a:lstStyle/>
          <a:p>
            <a:fld id="{81516933-F032-4704-9144-AEF6B1EC9040}" type="slidenum">
              <a:rPr lang="cs-CZ" smtClean="0"/>
              <a:pPr/>
              <a:t>17</a:t>
            </a:fld>
            <a:endParaRPr lang="cs-CZ"/>
          </a:p>
        </p:txBody>
      </p:sp>
      <p:sp>
        <p:nvSpPr>
          <p:cNvPr id="3" name="Nadpis 2"/>
          <p:cNvSpPr>
            <a:spLocks noGrp="1"/>
          </p:cNvSpPr>
          <p:nvPr>
            <p:ph type="title"/>
          </p:nvPr>
        </p:nvSpPr>
        <p:spPr/>
        <p:txBody>
          <a:bodyPr>
            <a:noAutofit/>
          </a:bodyPr>
          <a:lstStyle/>
          <a:p>
            <a:r>
              <a:rPr lang="cs-CZ" dirty="0" smtClean="0"/>
              <a:t>Prameny práva</a:t>
            </a:r>
            <a:endParaRPr lang="cs-CZ" dirty="0"/>
          </a:p>
        </p:txBody>
      </p:sp>
      <p:sp>
        <p:nvSpPr>
          <p:cNvPr id="4" name="Zástupný symbol pro text 3"/>
          <p:cNvSpPr>
            <a:spLocks noGrp="1"/>
          </p:cNvSpPr>
          <p:nvPr>
            <p:ph type="body" sz="half" idx="13"/>
          </p:nvPr>
        </p:nvSpPr>
        <p:spPr/>
        <p:txBody>
          <a:bodyPr/>
          <a:lstStyle/>
          <a:p>
            <a:r>
              <a:rPr lang="cs-CZ" sz="2000" dirty="0" smtClean="0">
                <a:solidFill>
                  <a:schemeClr val="accent3"/>
                </a:solidFill>
              </a:rPr>
              <a:t>Zákon a soudní precedent</a:t>
            </a:r>
            <a:endParaRPr lang="cs-CZ" sz="2000" dirty="0">
              <a:solidFill>
                <a:schemeClr val="accent3"/>
              </a:solidFill>
            </a:endParaRPr>
          </a:p>
        </p:txBody>
      </p:sp>
    </p:spTree>
    <p:extLst>
      <p:ext uri="{BB962C8B-B14F-4D97-AF65-F5344CB8AC3E}">
        <p14:creationId xmlns:p14="http://schemas.microsoft.com/office/powerpoint/2010/main" val="2088749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ustava.jpg"/>
          <p:cNvPicPr>
            <a:picLocks noChangeAspect="1"/>
          </p:cNvPicPr>
          <p:nvPr/>
        </p:nvPicPr>
        <p:blipFill>
          <a:blip r:embed="rId2" cstate="print"/>
          <a:stretch>
            <a:fillRect/>
          </a:stretch>
        </p:blipFill>
        <p:spPr>
          <a:xfrm>
            <a:off x="5580112" y="2636912"/>
            <a:ext cx="3263150" cy="2333842"/>
          </a:xfrm>
          <a:prstGeom prst="rect">
            <a:avLst/>
          </a:prstGeom>
        </p:spPr>
      </p:pic>
      <p:sp>
        <p:nvSpPr>
          <p:cNvPr id="2" name="Zástupný symbol pro číslo snímku 1"/>
          <p:cNvSpPr>
            <a:spLocks noGrp="1"/>
          </p:cNvSpPr>
          <p:nvPr>
            <p:ph type="sldNum" sz="quarter" idx="12"/>
          </p:nvPr>
        </p:nvSpPr>
        <p:spPr/>
        <p:txBody>
          <a:bodyPr/>
          <a:lstStyle/>
          <a:p>
            <a:fld id="{81516933-F032-4704-9144-AEF6B1EC9040}" type="slidenum">
              <a:rPr lang="cs-CZ" smtClean="0"/>
              <a:pPr/>
              <a:t>18</a:t>
            </a:fld>
            <a:endParaRPr lang="cs-CZ"/>
          </a:p>
        </p:txBody>
      </p:sp>
      <p:sp>
        <p:nvSpPr>
          <p:cNvPr id="3" name="Nadpis 2"/>
          <p:cNvSpPr>
            <a:spLocks noGrp="1"/>
          </p:cNvSpPr>
          <p:nvPr>
            <p:ph type="title"/>
          </p:nvPr>
        </p:nvSpPr>
        <p:spPr/>
        <p:txBody>
          <a:bodyPr>
            <a:noAutofit/>
          </a:bodyPr>
          <a:lstStyle/>
          <a:p>
            <a:r>
              <a:rPr lang="cs-CZ" dirty="0" smtClean="0"/>
              <a:t>Prameny práva</a:t>
            </a:r>
            <a:endParaRPr lang="cs-CZ" dirty="0"/>
          </a:p>
        </p:txBody>
      </p:sp>
      <p:sp>
        <p:nvSpPr>
          <p:cNvPr id="4" name="Zástupný symbol pro text 3"/>
          <p:cNvSpPr>
            <a:spLocks noGrp="1"/>
          </p:cNvSpPr>
          <p:nvPr>
            <p:ph type="body" sz="half" idx="13"/>
          </p:nvPr>
        </p:nvSpPr>
        <p:spPr/>
        <p:txBody>
          <a:bodyPr/>
          <a:lstStyle/>
          <a:p>
            <a:r>
              <a:rPr lang="cs-CZ" sz="2000" dirty="0" smtClean="0">
                <a:solidFill>
                  <a:schemeClr val="accent3"/>
                </a:solidFill>
              </a:rPr>
              <a:t>Právní normy</a:t>
            </a:r>
            <a:endParaRPr lang="cs-CZ" sz="2000" dirty="0">
              <a:solidFill>
                <a:schemeClr val="accent3"/>
              </a:solidFill>
            </a:endParaRPr>
          </a:p>
        </p:txBody>
      </p:sp>
      <p:sp>
        <p:nvSpPr>
          <p:cNvPr id="5" name="Zástupný symbol pro obsah 4"/>
          <p:cNvSpPr>
            <a:spLocks noGrp="1"/>
          </p:cNvSpPr>
          <p:nvPr>
            <p:ph idx="1"/>
          </p:nvPr>
        </p:nvSpPr>
        <p:spPr/>
        <p:txBody>
          <a:bodyPr/>
          <a:lstStyle/>
          <a:p>
            <a:pPr marL="0">
              <a:buClr>
                <a:schemeClr val="accent3"/>
              </a:buClr>
              <a:buNone/>
            </a:pPr>
            <a:r>
              <a:rPr lang="cs-CZ" sz="1800" dirty="0">
                <a:solidFill>
                  <a:schemeClr val="accent1"/>
                </a:solidFill>
              </a:rPr>
              <a:t>PRÁVNÍ NORMA je obecně závazné pravidlo lidského chování, stanovené nebo uznané státem. Její porušení stát sankcionuje.</a:t>
            </a:r>
          </a:p>
          <a:p>
            <a:pPr>
              <a:buClr>
                <a:schemeClr val="accent3"/>
              </a:buClr>
              <a:buNone/>
            </a:pPr>
            <a:r>
              <a:rPr lang="cs-CZ" sz="1800" dirty="0">
                <a:solidFill>
                  <a:schemeClr val="accent3"/>
                </a:solidFill>
              </a:rPr>
              <a:t>Ústavní normy ČR jsou: </a:t>
            </a:r>
          </a:p>
          <a:p>
            <a:pPr>
              <a:buClr>
                <a:schemeClr val="accent3"/>
              </a:buClr>
            </a:pPr>
            <a:r>
              <a:rPr lang="cs-CZ" sz="1800" dirty="0">
                <a:solidFill>
                  <a:schemeClr val="accent1"/>
                </a:solidFill>
              </a:rPr>
              <a:t>Ústava České republiky</a:t>
            </a:r>
          </a:p>
          <a:p>
            <a:pPr>
              <a:buClr>
                <a:schemeClr val="accent3"/>
              </a:buClr>
            </a:pPr>
            <a:r>
              <a:rPr lang="cs-CZ" sz="1800" dirty="0">
                <a:solidFill>
                  <a:schemeClr val="accent1"/>
                </a:solidFill>
              </a:rPr>
              <a:t>Listina základních práv a svobod</a:t>
            </a:r>
          </a:p>
          <a:p>
            <a:pPr marL="0">
              <a:buClr>
                <a:schemeClr val="accent3"/>
              </a:buClr>
              <a:buNone/>
            </a:pPr>
            <a:r>
              <a:rPr lang="cs-CZ" sz="1800" dirty="0">
                <a:solidFill>
                  <a:schemeClr val="accent3"/>
                </a:solidFill>
              </a:rPr>
              <a:t>Zákonné normy </a:t>
            </a:r>
            <a:r>
              <a:rPr lang="cs-CZ" sz="1800" dirty="0">
                <a:solidFill>
                  <a:schemeClr val="accent1"/>
                </a:solidFill>
              </a:rPr>
              <a:t>– tímto pojmem rozumíme </a:t>
            </a:r>
            <a:br>
              <a:rPr lang="cs-CZ" sz="1800" dirty="0">
                <a:solidFill>
                  <a:schemeClr val="accent1"/>
                </a:solidFill>
              </a:rPr>
            </a:br>
            <a:r>
              <a:rPr lang="cs-CZ" sz="1800" dirty="0">
                <a:solidFill>
                  <a:schemeClr val="accent1"/>
                </a:solidFill>
              </a:rPr>
              <a:t>právní normy (tedy zákony) zveřejněné ve Sbírce </a:t>
            </a:r>
            <a:br>
              <a:rPr lang="cs-CZ" sz="1800" dirty="0">
                <a:solidFill>
                  <a:schemeClr val="accent1"/>
                </a:solidFill>
              </a:rPr>
            </a:br>
            <a:r>
              <a:rPr lang="cs-CZ" sz="1800" dirty="0">
                <a:solidFill>
                  <a:schemeClr val="accent1"/>
                </a:solidFill>
              </a:rPr>
              <a:t>zákonů České republiky.</a:t>
            </a:r>
          </a:p>
          <a:p>
            <a:pPr marL="0">
              <a:buClr>
                <a:schemeClr val="accent3"/>
              </a:buClr>
              <a:buNone/>
            </a:pPr>
            <a:r>
              <a:rPr lang="cs-CZ" sz="1800" dirty="0">
                <a:solidFill>
                  <a:schemeClr val="accent3"/>
                </a:solidFill>
              </a:rPr>
              <a:t>Podzákonné normy </a:t>
            </a:r>
            <a:r>
              <a:rPr lang="cs-CZ" sz="1800" dirty="0">
                <a:solidFill>
                  <a:schemeClr val="accent1"/>
                </a:solidFill>
              </a:rPr>
              <a:t>– do této množiny se řadí zejména </a:t>
            </a:r>
            <a:endParaRPr lang="cs-CZ" sz="1800" dirty="0" smtClean="0">
              <a:solidFill>
                <a:schemeClr val="accent1"/>
              </a:solidFill>
            </a:endParaRPr>
          </a:p>
          <a:p>
            <a:pPr marL="0">
              <a:buClr>
                <a:schemeClr val="accent3"/>
              </a:buClr>
              <a:buNone/>
            </a:pPr>
            <a:r>
              <a:rPr lang="cs-CZ" sz="1800" dirty="0" smtClean="0">
                <a:solidFill>
                  <a:schemeClr val="accent1"/>
                </a:solidFill>
              </a:rPr>
              <a:t>nařízení </a:t>
            </a:r>
            <a:r>
              <a:rPr lang="cs-CZ" sz="1800" dirty="0">
                <a:solidFill>
                  <a:schemeClr val="accent1"/>
                </a:solidFill>
              </a:rPr>
              <a:t>vlády nebo vyhlášky ministerstev.</a:t>
            </a:r>
          </a:p>
          <a:p>
            <a:pPr marL="0">
              <a:buClr>
                <a:schemeClr val="accent3"/>
              </a:buClr>
              <a:buNone/>
            </a:pPr>
            <a:r>
              <a:rPr lang="cs-CZ" sz="1800" dirty="0">
                <a:solidFill>
                  <a:schemeClr val="accent1"/>
                </a:solidFill>
              </a:rPr>
              <a:t>Norma nižší právní síly musí být vždy v souladu s normou vyšší právní síly. Tj. nařízení vlády musí být vždy v souladu se zákonem a zákon musí být vždy v souladu s ústavou.</a:t>
            </a:r>
          </a:p>
        </p:txBody>
      </p:sp>
    </p:spTree>
    <p:extLst>
      <p:ext uri="{BB962C8B-B14F-4D97-AF65-F5344CB8AC3E}">
        <p14:creationId xmlns:p14="http://schemas.microsoft.com/office/powerpoint/2010/main" val="2088749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19</a:t>
            </a:fld>
            <a:endParaRPr lang="cs-CZ"/>
          </a:p>
        </p:txBody>
      </p:sp>
      <p:sp>
        <p:nvSpPr>
          <p:cNvPr id="3" name="Nadpis 2"/>
          <p:cNvSpPr>
            <a:spLocks noGrp="1"/>
          </p:cNvSpPr>
          <p:nvPr>
            <p:ph type="title"/>
          </p:nvPr>
        </p:nvSpPr>
        <p:spPr/>
        <p:txBody>
          <a:bodyPr>
            <a:noAutofit/>
          </a:bodyPr>
          <a:lstStyle/>
          <a:p>
            <a:r>
              <a:rPr lang="cs-CZ" dirty="0" smtClean="0"/>
              <a:t>Prameny práva</a:t>
            </a:r>
            <a:endParaRPr lang="cs-CZ" dirty="0"/>
          </a:p>
        </p:txBody>
      </p:sp>
      <p:sp>
        <p:nvSpPr>
          <p:cNvPr id="4" name="Zástupný symbol pro text 3"/>
          <p:cNvSpPr>
            <a:spLocks noGrp="1"/>
          </p:cNvSpPr>
          <p:nvPr>
            <p:ph type="body" sz="half" idx="13"/>
          </p:nvPr>
        </p:nvSpPr>
        <p:spPr/>
        <p:txBody>
          <a:bodyPr/>
          <a:lstStyle/>
          <a:p>
            <a:r>
              <a:rPr lang="cs-CZ" sz="2000" dirty="0" smtClean="0">
                <a:solidFill>
                  <a:schemeClr val="accent3"/>
                </a:solidFill>
              </a:rPr>
              <a:t>Soudní precedenty a právní obyčeje</a:t>
            </a:r>
            <a:endParaRPr lang="cs-CZ" sz="2000" dirty="0">
              <a:solidFill>
                <a:schemeClr val="accent3"/>
              </a:solidFill>
            </a:endParaRPr>
          </a:p>
        </p:txBody>
      </p:sp>
      <p:sp>
        <p:nvSpPr>
          <p:cNvPr id="5" name="Zástupný symbol pro obsah 4"/>
          <p:cNvSpPr>
            <a:spLocks noGrp="1"/>
          </p:cNvSpPr>
          <p:nvPr>
            <p:ph idx="1"/>
          </p:nvPr>
        </p:nvSpPr>
        <p:spPr>
          <a:xfrm>
            <a:off x="467544" y="2132856"/>
            <a:ext cx="8280920" cy="3960440"/>
          </a:xfrm>
        </p:spPr>
        <p:txBody>
          <a:bodyPr/>
          <a:lstStyle/>
          <a:p>
            <a:pPr>
              <a:buClr>
                <a:schemeClr val="accent3"/>
              </a:buClr>
            </a:pPr>
            <a:r>
              <a:rPr lang="cs-CZ" sz="1800" dirty="0">
                <a:solidFill>
                  <a:schemeClr val="accent3"/>
                </a:solidFill>
              </a:rPr>
              <a:t>SOUDNÍ PRECEDENT </a:t>
            </a:r>
            <a:r>
              <a:rPr lang="cs-CZ" sz="1800" dirty="0">
                <a:solidFill>
                  <a:schemeClr val="tx1"/>
                </a:solidFill>
              </a:rPr>
              <a:t>je druh judikátu, tj. soudního rozhodnutí, které je prvním řešením daného případu, dosud právem neupraveného, závazným pro obdobné případy v budoucnosti. Soudní precedenty jsou základním pramenem práva v anglosaských právních systémech.</a:t>
            </a:r>
          </a:p>
          <a:p>
            <a:pPr>
              <a:buClr>
                <a:schemeClr val="accent3"/>
              </a:buClr>
            </a:pPr>
            <a:r>
              <a:rPr lang="cs-CZ" sz="1800" dirty="0">
                <a:solidFill>
                  <a:schemeClr val="accent3"/>
                </a:solidFill>
              </a:rPr>
              <a:t>PRÁVNÍ OBYČEJE </a:t>
            </a:r>
            <a:r>
              <a:rPr lang="cs-CZ" sz="1800" dirty="0">
                <a:solidFill>
                  <a:schemeClr val="tx1"/>
                </a:solidFill>
              </a:rPr>
              <a:t>jsou nejstarším pramenem práva, kdy však v současnosti mají jen omezený význam. Pravidla obyčejového práva vznikají spontánně na základě dlouhodobé tradice a obecné akceptace veřejností a státem, netvoří se cílevědomě. Jedná se o nepsané právo. Obyčejové právo je typické např. pro islámský typ právní kultury.</a:t>
            </a:r>
          </a:p>
          <a:p>
            <a:endParaRPr lang="cs-CZ" sz="1800" dirty="0"/>
          </a:p>
          <a:p>
            <a:pPr algn="ctr">
              <a:buNone/>
            </a:pPr>
            <a:r>
              <a:rPr lang="cs-CZ" sz="1800" b="0" i="1" dirty="0">
                <a:solidFill>
                  <a:schemeClr val="accent4"/>
                </a:solidFill>
              </a:rPr>
              <a:t>Prezident republiky může být odvolán jen a pouze pro „velezradu“.</a:t>
            </a:r>
          </a:p>
          <a:p>
            <a:pPr marL="0">
              <a:buClr>
                <a:schemeClr val="accent3"/>
              </a:buClr>
              <a:buNone/>
            </a:pPr>
            <a:endParaRPr lang="cs-CZ" sz="1800" dirty="0">
              <a:solidFill>
                <a:schemeClr val="accent1"/>
              </a:solidFill>
            </a:endParaRPr>
          </a:p>
        </p:txBody>
      </p:sp>
    </p:spTree>
    <p:extLst>
      <p:ext uri="{BB962C8B-B14F-4D97-AF65-F5344CB8AC3E}">
        <p14:creationId xmlns:p14="http://schemas.microsoft.com/office/powerpoint/2010/main" val="208874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fld id="{81516933-F032-4704-9144-AEF6B1EC9040}" type="slidenum">
              <a:rPr lang="cs-CZ" smtClean="0"/>
              <a:pPr/>
              <a:t>2</a:t>
            </a:fld>
            <a:endParaRPr lang="cs-CZ" dirty="0"/>
          </a:p>
        </p:txBody>
      </p:sp>
      <p:sp>
        <p:nvSpPr>
          <p:cNvPr id="4" name="Nadpis 3"/>
          <p:cNvSpPr>
            <a:spLocks noGrp="1"/>
          </p:cNvSpPr>
          <p:nvPr>
            <p:ph type="title"/>
          </p:nvPr>
        </p:nvSpPr>
        <p:spPr/>
        <p:txBody>
          <a:bodyPr/>
          <a:lstStyle/>
          <a:p>
            <a:r>
              <a:rPr lang="cs-CZ" dirty="0" smtClean="0"/>
              <a:t>Právo ve společnosti</a:t>
            </a:r>
            <a:endParaRPr lang="cs-CZ" dirty="0"/>
          </a:p>
        </p:txBody>
      </p:sp>
      <p:sp>
        <p:nvSpPr>
          <p:cNvPr id="6" name="Zástupný symbol pro obsah 5"/>
          <p:cNvSpPr>
            <a:spLocks noGrp="1"/>
          </p:cNvSpPr>
          <p:nvPr>
            <p:ph idx="1"/>
          </p:nvPr>
        </p:nvSpPr>
        <p:spPr/>
        <p:txBody>
          <a:bodyPr/>
          <a:lstStyle/>
          <a:p>
            <a:r>
              <a:rPr lang="cs-CZ" dirty="0" smtClean="0"/>
              <a:t>Právo, morálka</a:t>
            </a:r>
            <a:r>
              <a:rPr lang="cs-CZ" dirty="0"/>
              <a:t> </a:t>
            </a:r>
            <a:r>
              <a:rPr lang="cs-CZ" dirty="0" smtClean="0"/>
              <a:t>a spravedlnost</a:t>
            </a:r>
          </a:p>
          <a:p>
            <a:r>
              <a:rPr lang="cs-CZ" dirty="0" smtClean="0"/>
              <a:t>Právní stát</a:t>
            </a:r>
          </a:p>
          <a:p>
            <a:r>
              <a:rPr lang="cs-CZ" dirty="0" smtClean="0"/>
              <a:t>Prameny práva</a:t>
            </a:r>
          </a:p>
          <a:p>
            <a:r>
              <a:rPr lang="cs-CZ" dirty="0" smtClean="0"/>
              <a:t>Typy práva</a:t>
            </a:r>
          </a:p>
          <a:p>
            <a:endParaRPr lang="cs-CZ" dirty="0"/>
          </a:p>
        </p:txBody>
      </p:sp>
      <p:pic>
        <p:nvPicPr>
          <p:cNvPr id="8" name="Obrázek 7" descr="K59_0001.jpg"/>
          <p:cNvPicPr>
            <a:picLocks noChangeAspect="1"/>
          </p:cNvPicPr>
          <p:nvPr/>
        </p:nvPicPr>
        <p:blipFill>
          <a:blip r:embed="rId2" cstate="print"/>
          <a:stretch>
            <a:fillRect/>
          </a:stretch>
        </p:blipFill>
        <p:spPr>
          <a:xfrm>
            <a:off x="3851920" y="3068960"/>
            <a:ext cx="4175189" cy="3140968"/>
          </a:xfrm>
          <a:prstGeom prst="rect">
            <a:avLst/>
          </a:prstGeom>
        </p:spPr>
      </p:pic>
    </p:spTree>
    <p:extLst>
      <p:ext uri="{BB962C8B-B14F-4D97-AF65-F5344CB8AC3E}">
        <p14:creationId xmlns:p14="http://schemas.microsoft.com/office/powerpoint/2010/main" val="2648217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20</a:t>
            </a:fld>
            <a:endParaRPr lang="cs-CZ"/>
          </a:p>
        </p:txBody>
      </p:sp>
      <p:sp>
        <p:nvSpPr>
          <p:cNvPr id="3" name="Nadpis 2"/>
          <p:cNvSpPr>
            <a:spLocks noGrp="1"/>
          </p:cNvSpPr>
          <p:nvPr>
            <p:ph type="title"/>
          </p:nvPr>
        </p:nvSpPr>
        <p:spPr/>
        <p:txBody>
          <a:bodyPr>
            <a:noAutofit/>
          </a:bodyPr>
          <a:lstStyle/>
          <a:p>
            <a:r>
              <a:rPr lang="cs-CZ" dirty="0" smtClean="0"/>
              <a:t>Typy práva</a:t>
            </a:r>
            <a:endParaRPr lang="cs-CZ" dirty="0"/>
          </a:p>
        </p:txBody>
      </p:sp>
      <p:sp>
        <p:nvSpPr>
          <p:cNvPr id="4" name="Zástupný symbol pro text 3"/>
          <p:cNvSpPr>
            <a:spLocks noGrp="1"/>
          </p:cNvSpPr>
          <p:nvPr>
            <p:ph type="body" sz="half" idx="13"/>
          </p:nvPr>
        </p:nvSpPr>
        <p:spPr/>
        <p:txBody>
          <a:bodyPr/>
          <a:lstStyle/>
          <a:p>
            <a:r>
              <a:rPr lang="cs-CZ" sz="2000" dirty="0" smtClean="0">
                <a:solidFill>
                  <a:schemeClr val="accent3"/>
                </a:solidFill>
              </a:rPr>
              <a:t>Základní členění</a:t>
            </a:r>
            <a:endParaRPr lang="cs-CZ" sz="2000" dirty="0">
              <a:solidFill>
                <a:schemeClr val="accent3"/>
              </a:solidFill>
            </a:endParaRPr>
          </a:p>
        </p:txBody>
      </p:sp>
      <p:sp>
        <p:nvSpPr>
          <p:cNvPr id="5" name="Zástupný symbol pro obsah 4"/>
          <p:cNvSpPr>
            <a:spLocks noGrp="1"/>
          </p:cNvSpPr>
          <p:nvPr>
            <p:ph idx="1"/>
          </p:nvPr>
        </p:nvSpPr>
        <p:spPr>
          <a:xfrm>
            <a:off x="467544" y="2132856"/>
            <a:ext cx="8280920" cy="3960440"/>
          </a:xfrm>
        </p:spPr>
        <p:txBody>
          <a:bodyPr/>
          <a:lstStyle/>
          <a:p>
            <a:pPr>
              <a:buClr>
                <a:schemeClr val="accent3"/>
              </a:buClr>
              <a:buNone/>
            </a:pPr>
            <a:r>
              <a:rPr lang="cs-CZ" sz="2000" dirty="0">
                <a:solidFill>
                  <a:schemeClr val="accent3"/>
                </a:solidFill>
              </a:rPr>
              <a:t>Právo vnitrostátní a právo mezinárodní</a:t>
            </a:r>
          </a:p>
          <a:p>
            <a:pPr>
              <a:buClr>
                <a:schemeClr val="accent3"/>
              </a:buClr>
            </a:pPr>
            <a:r>
              <a:rPr lang="cs-CZ" sz="2000" dirty="0">
                <a:solidFill>
                  <a:schemeClr val="tx1"/>
                </a:solidFill>
              </a:rPr>
              <a:t>vnitrostátní právo upravuje vnitřní zřízení konkrétních států</a:t>
            </a:r>
          </a:p>
          <a:p>
            <a:pPr>
              <a:buClr>
                <a:schemeClr val="accent3"/>
              </a:buClr>
            </a:pPr>
            <a:r>
              <a:rPr lang="cs-CZ" sz="2000" dirty="0">
                <a:solidFill>
                  <a:schemeClr val="tx1"/>
                </a:solidFill>
              </a:rPr>
              <a:t>mezinárodní právo upravuje vztahy mezi suverénními státy a jimi vytvářenými mezinárodními organizacemi</a:t>
            </a:r>
          </a:p>
          <a:p>
            <a:pPr>
              <a:buClr>
                <a:schemeClr val="accent3"/>
              </a:buClr>
              <a:buNone/>
            </a:pPr>
            <a:endParaRPr lang="cs-CZ" sz="2000" dirty="0">
              <a:solidFill>
                <a:schemeClr val="tx1"/>
              </a:solidFill>
            </a:endParaRPr>
          </a:p>
          <a:p>
            <a:pPr>
              <a:buClr>
                <a:schemeClr val="accent3"/>
              </a:buClr>
              <a:buNone/>
            </a:pPr>
            <a:r>
              <a:rPr lang="cs-CZ" sz="2000" dirty="0">
                <a:solidFill>
                  <a:schemeClr val="accent3"/>
                </a:solidFill>
              </a:rPr>
              <a:t>Právo veřejné a právo soukromé</a:t>
            </a:r>
          </a:p>
          <a:p>
            <a:pPr>
              <a:buClr>
                <a:schemeClr val="accent3"/>
              </a:buClr>
            </a:pPr>
            <a:r>
              <a:rPr lang="cs-CZ" sz="2000" dirty="0">
                <a:solidFill>
                  <a:schemeClr val="tx1"/>
                </a:solidFill>
              </a:rPr>
              <a:t>v rámci veřejného práva si subjekty rovny nejsou (např. trestní právo, správní právo)</a:t>
            </a:r>
          </a:p>
          <a:p>
            <a:pPr>
              <a:buClr>
                <a:schemeClr val="accent3"/>
              </a:buClr>
            </a:pPr>
            <a:r>
              <a:rPr lang="cs-CZ" sz="2000" dirty="0">
                <a:solidFill>
                  <a:schemeClr val="tx1"/>
                </a:solidFill>
              </a:rPr>
              <a:t>soukromým právem se rozumí právní odvětví, v němž si jsou subjekty rovny (např. občanské právo a obchodní právo)</a:t>
            </a:r>
          </a:p>
          <a:p>
            <a:pPr marL="0">
              <a:buClr>
                <a:schemeClr val="accent3"/>
              </a:buClr>
              <a:buNone/>
            </a:pPr>
            <a:endParaRPr lang="cs-CZ" sz="2000" dirty="0">
              <a:solidFill>
                <a:schemeClr val="tx1"/>
              </a:solidFill>
            </a:endParaRPr>
          </a:p>
        </p:txBody>
      </p:sp>
    </p:spTree>
    <p:extLst>
      <p:ext uri="{BB962C8B-B14F-4D97-AF65-F5344CB8AC3E}">
        <p14:creationId xmlns:p14="http://schemas.microsoft.com/office/powerpoint/2010/main" val="2088749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21</a:t>
            </a:fld>
            <a:endParaRPr lang="cs-CZ"/>
          </a:p>
        </p:txBody>
      </p:sp>
      <p:sp>
        <p:nvSpPr>
          <p:cNvPr id="3" name="Nadpis 2"/>
          <p:cNvSpPr>
            <a:spLocks noGrp="1"/>
          </p:cNvSpPr>
          <p:nvPr>
            <p:ph type="title"/>
          </p:nvPr>
        </p:nvSpPr>
        <p:spPr/>
        <p:txBody>
          <a:bodyPr>
            <a:noAutofit/>
          </a:bodyPr>
          <a:lstStyle/>
          <a:p>
            <a:r>
              <a:rPr lang="cs-CZ" dirty="0" smtClean="0"/>
              <a:t>Typy práva</a:t>
            </a:r>
            <a:endParaRPr lang="cs-CZ" dirty="0"/>
          </a:p>
        </p:txBody>
      </p:sp>
      <p:sp>
        <p:nvSpPr>
          <p:cNvPr id="4" name="Zástupný symbol pro text 3"/>
          <p:cNvSpPr>
            <a:spLocks noGrp="1"/>
          </p:cNvSpPr>
          <p:nvPr>
            <p:ph type="body" sz="half" idx="13"/>
          </p:nvPr>
        </p:nvSpPr>
        <p:spPr/>
        <p:txBody>
          <a:bodyPr/>
          <a:lstStyle/>
          <a:p>
            <a:r>
              <a:rPr lang="cs-CZ" sz="2000" dirty="0" smtClean="0">
                <a:solidFill>
                  <a:schemeClr val="accent3"/>
                </a:solidFill>
              </a:rPr>
              <a:t>Právo hmotné a právo procesní</a:t>
            </a:r>
            <a:endParaRPr lang="cs-CZ" sz="2000" dirty="0">
              <a:solidFill>
                <a:schemeClr val="accent3"/>
              </a:solidFill>
            </a:endParaRPr>
          </a:p>
        </p:txBody>
      </p:sp>
      <p:sp>
        <p:nvSpPr>
          <p:cNvPr id="5" name="Zástupný symbol pro obsah 4"/>
          <p:cNvSpPr>
            <a:spLocks noGrp="1"/>
          </p:cNvSpPr>
          <p:nvPr>
            <p:ph idx="1"/>
          </p:nvPr>
        </p:nvSpPr>
        <p:spPr>
          <a:xfrm>
            <a:off x="467544" y="2132856"/>
            <a:ext cx="8280920" cy="3960440"/>
          </a:xfrm>
        </p:spPr>
        <p:txBody>
          <a:bodyPr/>
          <a:lstStyle/>
          <a:p>
            <a:pPr>
              <a:buClr>
                <a:schemeClr val="accent3"/>
              </a:buClr>
            </a:pPr>
            <a:r>
              <a:rPr lang="cs-CZ" sz="2000" dirty="0">
                <a:solidFill>
                  <a:schemeClr val="accent3"/>
                </a:solidFill>
              </a:rPr>
              <a:t>Hmotným právem </a:t>
            </a:r>
            <a:r>
              <a:rPr lang="cs-CZ" sz="2000" dirty="0">
                <a:solidFill>
                  <a:schemeClr val="tx1"/>
                </a:solidFill>
              </a:rPr>
              <a:t>se myslí soubor právních norem, které ve spojení s právní skutečností zakládají subjektu subjektivní právo (např. právo na minimální mzdu, právo pronajímatele na nájemné v určité výši). </a:t>
            </a:r>
            <a:r>
              <a:rPr lang="cs-CZ" sz="2000" dirty="0" smtClean="0">
                <a:solidFill>
                  <a:schemeClr val="tx1"/>
                </a:solidFill>
              </a:rPr>
              <a:t/>
            </a:r>
            <a:br>
              <a:rPr lang="cs-CZ" sz="2000" dirty="0" smtClean="0">
                <a:solidFill>
                  <a:schemeClr val="tx1"/>
                </a:solidFill>
              </a:rPr>
            </a:br>
            <a:endParaRPr lang="cs-CZ" sz="2000" dirty="0">
              <a:solidFill>
                <a:schemeClr val="tx1"/>
              </a:solidFill>
            </a:endParaRPr>
          </a:p>
          <a:p>
            <a:pPr>
              <a:buClr>
                <a:schemeClr val="accent3"/>
              </a:buClr>
            </a:pPr>
            <a:r>
              <a:rPr lang="cs-CZ" sz="2000" dirty="0">
                <a:solidFill>
                  <a:schemeClr val="tx1"/>
                </a:solidFill>
              </a:rPr>
              <a:t>Pokud je dané subjektivní právo založené hmotným právem porušeno, slouží oprávněnému subjektu </a:t>
            </a:r>
            <a:r>
              <a:rPr lang="cs-CZ" sz="2000" dirty="0">
                <a:solidFill>
                  <a:schemeClr val="accent3"/>
                </a:solidFill>
              </a:rPr>
              <a:t>právo procesní, </a:t>
            </a:r>
            <a:r>
              <a:rPr lang="cs-CZ" sz="2000" dirty="0">
                <a:solidFill>
                  <a:schemeClr val="tx1"/>
                </a:solidFill>
              </a:rPr>
              <a:t>aby si své subjektivní právo cestou práva (tzn. u soudu, později ve formě exekuce) vynutil. </a:t>
            </a:r>
          </a:p>
          <a:p>
            <a:pPr marL="0">
              <a:buClr>
                <a:schemeClr val="accent3"/>
              </a:buClr>
              <a:buNone/>
            </a:pPr>
            <a:endParaRPr lang="cs-CZ" sz="2000" dirty="0">
              <a:solidFill>
                <a:schemeClr val="tx1"/>
              </a:solidFill>
            </a:endParaRPr>
          </a:p>
        </p:txBody>
      </p:sp>
    </p:spTree>
    <p:extLst>
      <p:ext uri="{BB962C8B-B14F-4D97-AF65-F5344CB8AC3E}">
        <p14:creationId xmlns:p14="http://schemas.microsoft.com/office/powerpoint/2010/main" val="2088749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22</a:t>
            </a:fld>
            <a:endParaRPr lang="cs-CZ"/>
          </a:p>
        </p:txBody>
      </p:sp>
      <p:sp>
        <p:nvSpPr>
          <p:cNvPr id="3" name="Nadpis 2"/>
          <p:cNvSpPr>
            <a:spLocks noGrp="1"/>
          </p:cNvSpPr>
          <p:nvPr>
            <p:ph type="title"/>
          </p:nvPr>
        </p:nvSpPr>
        <p:spPr/>
        <p:txBody>
          <a:bodyPr>
            <a:noAutofit/>
          </a:bodyPr>
          <a:lstStyle/>
          <a:p>
            <a:r>
              <a:rPr lang="cs-CZ" dirty="0" smtClean="0"/>
              <a:t>Typy práva</a:t>
            </a:r>
            <a:endParaRPr lang="cs-CZ" dirty="0"/>
          </a:p>
        </p:txBody>
      </p:sp>
      <p:sp>
        <p:nvSpPr>
          <p:cNvPr id="4" name="Zástupný symbol pro text 3"/>
          <p:cNvSpPr>
            <a:spLocks noGrp="1"/>
          </p:cNvSpPr>
          <p:nvPr>
            <p:ph type="body" sz="half" idx="13"/>
          </p:nvPr>
        </p:nvSpPr>
        <p:spPr/>
        <p:txBody>
          <a:bodyPr/>
          <a:lstStyle/>
          <a:p>
            <a:r>
              <a:rPr lang="cs-CZ" sz="2000" dirty="0" smtClean="0">
                <a:solidFill>
                  <a:schemeClr val="accent3"/>
                </a:solidFill>
              </a:rPr>
              <a:t>Zákonodárný proces</a:t>
            </a:r>
            <a:endParaRPr lang="cs-CZ" sz="2000" dirty="0">
              <a:solidFill>
                <a:schemeClr val="accent3"/>
              </a:solidFill>
            </a:endParaRPr>
          </a:p>
        </p:txBody>
      </p:sp>
      <p:sp>
        <p:nvSpPr>
          <p:cNvPr id="5" name="Zástupný symbol pro obsah 4"/>
          <p:cNvSpPr>
            <a:spLocks noGrp="1"/>
          </p:cNvSpPr>
          <p:nvPr>
            <p:ph idx="1"/>
          </p:nvPr>
        </p:nvSpPr>
        <p:spPr>
          <a:xfrm>
            <a:off x="467544" y="2132856"/>
            <a:ext cx="8280920" cy="3960440"/>
          </a:xfrm>
        </p:spPr>
        <p:txBody>
          <a:bodyPr/>
          <a:lstStyle/>
          <a:p>
            <a:pPr marL="0">
              <a:buClr>
                <a:schemeClr val="accent3"/>
              </a:buClr>
              <a:buNone/>
            </a:pPr>
            <a:r>
              <a:rPr lang="cs-CZ" sz="2000" dirty="0">
                <a:solidFill>
                  <a:schemeClr val="tx1"/>
                </a:solidFill>
              </a:rPr>
              <a:t>Proces vzniku právní normy je nazýván jako ZÁKONODÁRNÝ PROCES</a:t>
            </a:r>
            <a:r>
              <a:rPr lang="cs-CZ" sz="2000" dirty="0" smtClean="0">
                <a:solidFill>
                  <a:schemeClr val="tx1"/>
                </a:solidFill>
              </a:rPr>
              <a:t>.</a:t>
            </a:r>
            <a:endParaRPr lang="cs-CZ" sz="2000" dirty="0">
              <a:solidFill>
                <a:schemeClr val="tx1"/>
              </a:solidFill>
            </a:endParaRPr>
          </a:p>
          <a:p>
            <a:pPr marL="0">
              <a:buClr>
                <a:schemeClr val="accent3"/>
              </a:buClr>
              <a:buNone/>
            </a:pPr>
            <a:r>
              <a:rPr lang="cs-CZ" sz="2000" dirty="0">
                <a:solidFill>
                  <a:schemeClr val="accent3"/>
                </a:solidFill>
              </a:rPr>
              <a:t>Zákonodárný proces v Česku je proces:</a:t>
            </a:r>
          </a:p>
          <a:p>
            <a:pPr marL="0">
              <a:buClr>
                <a:schemeClr val="accent3"/>
              </a:buClr>
              <a:buNone/>
            </a:pPr>
            <a:endParaRPr lang="cs-CZ" sz="2000" dirty="0">
              <a:solidFill>
                <a:schemeClr val="tx1"/>
              </a:solidFill>
            </a:endParaRPr>
          </a:p>
        </p:txBody>
      </p:sp>
      <p:sp>
        <p:nvSpPr>
          <p:cNvPr id="7" name="Oval 10"/>
          <p:cNvSpPr>
            <a:spLocks noChangeArrowheads="1"/>
          </p:cNvSpPr>
          <p:nvPr/>
        </p:nvSpPr>
        <p:spPr bwMode="auto">
          <a:xfrm>
            <a:off x="899592" y="3356992"/>
            <a:ext cx="1872208" cy="432048"/>
          </a:xfrm>
          <a:prstGeom prst="ellipse">
            <a:avLst/>
          </a:prstGeom>
          <a:solidFill>
            <a:srgbClr val="29166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solidFill>
                <a:srgbClr val="85C226"/>
              </a:solidFill>
            </a:endParaRPr>
          </a:p>
        </p:txBody>
      </p:sp>
      <p:sp>
        <p:nvSpPr>
          <p:cNvPr id="8" name="TextovéPole 7"/>
          <p:cNvSpPr txBox="1">
            <a:spLocks noChangeArrowheads="1"/>
          </p:cNvSpPr>
          <p:nvPr/>
        </p:nvSpPr>
        <p:spPr bwMode="auto">
          <a:xfrm>
            <a:off x="683568" y="3356992"/>
            <a:ext cx="228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2000" dirty="0" smtClean="0">
                <a:solidFill>
                  <a:schemeClr val="bg1"/>
                </a:solidFill>
              </a:rPr>
              <a:t>přípravy</a:t>
            </a:r>
            <a:endParaRPr lang="cs-CZ" sz="2000" dirty="0">
              <a:solidFill>
                <a:schemeClr val="bg1"/>
              </a:solidFill>
            </a:endParaRPr>
          </a:p>
        </p:txBody>
      </p:sp>
      <p:sp>
        <p:nvSpPr>
          <p:cNvPr id="9" name="Oval 19"/>
          <p:cNvSpPr>
            <a:spLocks noChangeArrowheads="1"/>
          </p:cNvSpPr>
          <p:nvPr/>
        </p:nvSpPr>
        <p:spPr bwMode="auto">
          <a:xfrm>
            <a:off x="4860032" y="3356992"/>
            <a:ext cx="2232248" cy="576064"/>
          </a:xfrm>
          <a:prstGeom prst="ellipse">
            <a:avLst/>
          </a:prstGeom>
          <a:solidFill>
            <a:srgbClr val="FF8029"/>
          </a:solidFill>
          <a:ln>
            <a:noFill/>
          </a:ln>
          <a:effectLst/>
          <a:extLst>
            <a:ext uri="{91240B29-F687-4F45-9708-019B960494DF}">
              <a14:hiddenLine xmlns:a14="http://schemas.microsoft.com/office/drawing/2010/main" w="57150">
                <a:solidFill>
                  <a:srgbClr val="FF802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lgn="ctr"/>
            <a:endParaRPr lang="cs-CZ" b="1">
              <a:solidFill>
                <a:srgbClr val="85C226"/>
              </a:solidFill>
            </a:endParaRPr>
          </a:p>
        </p:txBody>
      </p:sp>
      <p:grpSp>
        <p:nvGrpSpPr>
          <p:cNvPr id="10" name="Group 6"/>
          <p:cNvGrpSpPr>
            <a:grpSpLocks/>
          </p:cNvGrpSpPr>
          <p:nvPr/>
        </p:nvGrpSpPr>
        <p:grpSpPr bwMode="auto">
          <a:xfrm>
            <a:off x="2771800" y="3861048"/>
            <a:ext cx="1728192" cy="432494"/>
            <a:chOff x="295" y="2614"/>
            <a:chExt cx="1440" cy="363"/>
          </a:xfrm>
        </p:grpSpPr>
        <p:sp>
          <p:nvSpPr>
            <p:cNvPr id="11" name="Oval 7"/>
            <p:cNvSpPr>
              <a:spLocks noChangeArrowheads="1"/>
            </p:cNvSpPr>
            <p:nvPr/>
          </p:nvSpPr>
          <p:spPr bwMode="auto">
            <a:xfrm>
              <a:off x="295" y="2614"/>
              <a:ext cx="1406" cy="363"/>
            </a:xfrm>
            <a:prstGeom prst="ellipse">
              <a:avLst/>
            </a:prstGeom>
            <a:solidFill>
              <a:srgbClr val="85C22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solidFill>
                  <a:srgbClr val="85C226"/>
                </a:solidFill>
              </a:endParaRPr>
            </a:p>
          </p:txBody>
        </p:sp>
        <p:sp>
          <p:nvSpPr>
            <p:cNvPr id="12" name="TextovéPole 7"/>
            <p:cNvSpPr txBox="1">
              <a:spLocks noChangeArrowheads="1"/>
            </p:cNvSpPr>
            <p:nvPr/>
          </p:nvSpPr>
          <p:spPr bwMode="auto">
            <a:xfrm>
              <a:off x="295" y="2614"/>
              <a:ext cx="144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2000" dirty="0" smtClean="0">
                  <a:solidFill>
                    <a:schemeClr val="bg1"/>
                  </a:solidFill>
                </a:rPr>
                <a:t>tvorby</a:t>
              </a:r>
              <a:endParaRPr lang="cs-CZ" sz="2000" dirty="0">
                <a:solidFill>
                  <a:schemeClr val="bg1"/>
                </a:solidFill>
              </a:endParaRPr>
            </a:p>
          </p:txBody>
        </p:sp>
      </p:grpSp>
      <p:sp>
        <p:nvSpPr>
          <p:cNvPr id="13" name="TextovéPole 12"/>
          <p:cNvSpPr txBox="1">
            <a:spLocks noChangeArrowheads="1"/>
          </p:cNvSpPr>
          <p:nvPr/>
        </p:nvSpPr>
        <p:spPr bwMode="auto">
          <a:xfrm>
            <a:off x="4860032" y="3429000"/>
            <a:ext cx="228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2000" dirty="0" smtClean="0">
                <a:solidFill>
                  <a:schemeClr val="bg1"/>
                </a:solidFill>
              </a:rPr>
              <a:t>projednávání</a:t>
            </a:r>
            <a:endParaRPr lang="cs-CZ" sz="2000" dirty="0">
              <a:solidFill>
                <a:schemeClr val="bg1"/>
              </a:solidFill>
            </a:endParaRPr>
          </a:p>
        </p:txBody>
      </p:sp>
      <p:grpSp>
        <p:nvGrpSpPr>
          <p:cNvPr id="14" name="Group 6"/>
          <p:cNvGrpSpPr>
            <a:grpSpLocks/>
          </p:cNvGrpSpPr>
          <p:nvPr/>
        </p:nvGrpSpPr>
        <p:grpSpPr bwMode="auto">
          <a:xfrm>
            <a:off x="539552" y="4436543"/>
            <a:ext cx="7833307" cy="720650"/>
            <a:chOff x="567" y="2515"/>
            <a:chExt cx="1524" cy="363"/>
          </a:xfrm>
        </p:grpSpPr>
        <p:sp>
          <p:nvSpPr>
            <p:cNvPr id="15" name="Oval 7"/>
            <p:cNvSpPr>
              <a:spLocks noChangeArrowheads="1"/>
            </p:cNvSpPr>
            <p:nvPr/>
          </p:nvSpPr>
          <p:spPr bwMode="auto">
            <a:xfrm>
              <a:off x="567" y="2515"/>
              <a:ext cx="1406" cy="36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solidFill>
                  <a:srgbClr val="85C226"/>
                </a:solidFill>
              </a:endParaRPr>
            </a:p>
          </p:txBody>
        </p:sp>
        <p:sp>
          <p:nvSpPr>
            <p:cNvPr id="16" name="TextovéPole 7"/>
            <p:cNvSpPr txBox="1">
              <a:spLocks noChangeArrowheads="1"/>
            </p:cNvSpPr>
            <p:nvPr/>
          </p:nvSpPr>
          <p:spPr bwMode="auto">
            <a:xfrm>
              <a:off x="651" y="2581"/>
              <a:ext cx="144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chemeClr val="accent3"/>
                </a:buClr>
              </a:pPr>
              <a:r>
                <a:rPr lang="cs-CZ" sz="2000" dirty="0" smtClean="0">
                  <a:solidFill>
                    <a:schemeClr val="bg1"/>
                  </a:solidFill>
                </a:rPr>
                <a:t>schvalování - ze strany vlády, Parlamentu a prezidenta </a:t>
              </a:r>
              <a:endParaRPr lang="cs-CZ" sz="2000" dirty="0">
                <a:solidFill>
                  <a:schemeClr val="bg1"/>
                </a:solidFill>
              </a:endParaRPr>
            </a:p>
          </p:txBody>
        </p:sp>
      </p:grpSp>
      <p:sp>
        <p:nvSpPr>
          <p:cNvPr id="17" name="Oval 7"/>
          <p:cNvSpPr>
            <a:spLocks noChangeArrowheads="1"/>
          </p:cNvSpPr>
          <p:nvPr/>
        </p:nvSpPr>
        <p:spPr bwMode="auto">
          <a:xfrm>
            <a:off x="1979712" y="5373216"/>
            <a:ext cx="6749550" cy="720278"/>
          </a:xfrm>
          <a:prstGeom prst="ellipse">
            <a:avLst/>
          </a:prstGeom>
          <a:solidFill>
            <a:schemeClr val="accent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chemeClr val="accent3"/>
              </a:buClr>
            </a:pPr>
            <a:r>
              <a:rPr lang="cs-CZ" sz="2000" dirty="0" smtClean="0">
                <a:solidFill>
                  <a:schemeClr val="bg1"/>
                </a:solidFill>
                <a:latin typeface="Arial" pitchFamily="34" charset="0"/>
                <a:cs typeface="Arial" pitchFamily="34" charset="0"/>
              </a:rPr>
              <a:t>vyhlášení přijatých zákonů ve Sbírce zákonů</a:t>
            </a:r>
            <a:endParaRPr lang="cs-CZ"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088749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Typy práva</a:t>
            </a:r>
            <a:endParaRPr lang="cs-CZ" dirty="0"/>
          </a:p>
        </p:txBody>
      </p:sp>
      <p:sp>
        <p:nvSpPr>
          <p:cNvPr id="3" name="Zástupný symbol pro obsah 2"/>
          <p:cNvSpPr>
            <a:spLocks noGrp="1"/>
          </p:cNvSpPr>
          <p:nvPr>
            <p:ph idx="1"/>
          </p:nvPr>
        </p:nvSpPr>
        <p:spPr/>
        <p:txBody>
          <a:bodyPr/>
          <a:lstStyle/>
          <a:p>
            <a:pPr marL="0">
              <a:buNone/>
            </a:pPr>
            <a:r>
              <a:rPr lang="cs-CZ" sz="2000" dirty="0" smtClean="0"/>
              <a:t>Zákonodárnou </a:t>
            </a:r>
            <a:r>
              <a:rPr lang="cs-CZ" sz="2000" dirty="0"/>
              <a:t>iniciativou (rozuměj právo předkládat návrhy zákonů) v České republice disponuje poslanec, skupina poslanců, Senát, vláda a zastupitelstvo vyššího územního samosprávného celku (hl. m. Prahy nebo kraje).</a:t>
            </a:r>
          </a:p>
          <a:p>
            <a:pPr>
              <a:buNone/>
            </a:pPr>
            <a:endParaRPr lang="cs-CZ" sz="2000" i="1" dirty="0" smtClean="0"/>
          </a:p>
          <a:p>
            <a:pPr marL="0" algn="ctr">
              <a:buNone/>
            </a:pPr>
            <a:r>
              <a:rPr lang="cs-CZ" sz="2000" b="0" i="1" dirty="0" smtClean="0">
                <a:solidFill>
                  <a:schemeClr val="accent4"/>
                </a:solidFill>
              </a:rPr>
              <a:t>Praktický </a:t>
            </a:r>
            <a:r>
              <a:rPr lang="cs-CZ" sz="2000" b="0" i="1" dirty="0">
                <a:solidFill>
                  <a:schemeClr val="accent4"/>
                </a:solidFill>
              </a:rPr>
              <a:t>příklad: Víte, jak se postupuje v případě, že Senát návrh zákona neschválí, popř. když prezident republiky odmítne zákon podepsat</a:t>
            </a:r>
            <a:r>
              <a:rPr lang="cs-CZ" sz="2000" b="0" i="1" dirty="0" smtClean="0">
                <a:solidFill>
                  <a:schemeClr val="accent4"/>
                </a:solidFill>
              </a:rPr>
              <a:t>?</a:t>
            </a:r>
          </a:p>
          <a:p>
            <a:pPr marL="0">
              <a:buNone/>
            </a:pPr>
            <a:endParaRPr lang="cs-CZ" sz="2000" b="0" i="1" dirty="0" smtClean="0"/>
          </a:p>
          <a:p>
            <a:pPr marL="0" algn="ctr">
              <a:buNone/>
            </a:pPr>
            <a:r>
              <a:rPr lang="cs-CZ" sz="2000" b="0" i="1" dirty="0">
                <a:solidFill>
                  <a:schemeClr val="accent4"/>
                </a:solidFill>
              </a:rPr>
              <a:t>O návrhu zákona, který Senát neschválí, popř. prezident republiky odmítne podepsat, hlasuje Poslanecká sněmovna ještě jednou a pokud jej schválí, tak je zákon platný. Poslanecká sněmovna tedy může přehlasovat jak Senát, tak prezidenta republiky.</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23</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fld id="{81516933-F032-4704-9144-AEF6B1EC9040}" type="slidenum">
              <a:rPr lang="cs-CZ" smtClean="0"/>
              <a:pPr/>
              <a:t>24</a:t>
            </a:fld>
            <a:endParaRPr lang="cs-CZ" dirty="0"/>
          </a:p>
        </p:txBody>
      </p:sp>
      <p:sp>
        <p:nvSpPr>
          <p:cNvPr id="4" name="Nadpis 3"/>
          <p:cNvSpPr>
            <a:spLocks noGrp="1"/>
          </p:cNvSpPr>
          <p:nvPr>
            <p:ph type="title"/>
          </p:nvPr>
        </p:nvSpPr>
        <p:spPr>
          <a:xfrm>
            <a:off x="4211960" y="1268760"/>
            <a:ext cx="4680520" cy="566936"/>
          </a:xfrm>
        </p:spPr>
        <p:txBody>
          <a:bodyPr/>
          <a:lstStyle/>
          <a:p>
            <a:r>
              <a:rPr lang="cs-CZ" dirty="0" smtClean="0"/>
              <a:t>Občan a právo</a:t>
            </a:r>
            <a:endParaRPr lang="cs-CZ" dirty="0"/>
          </a:p>
        </p:txBody>
      </p:sp>
      <p:sp>
        <p:nvSpPr>
          <p:cNvPr id="6" name="Zástupný symbol pro obsah 5"/>
          <p:cNvSpPr>
            <a:spLocks noGrp="1"/>
          </p:cNvSpPr>
          <p:nvPr>
            <p:ph idx="1"/>
          </p:nvPr>
        </p:nvSpPr>
        <p:spPr/>
        <p:txBody>
          <a:bodyPr/>
          <a:lstStyle/>
          <a:p>
            <a:r>
              <a:rPr lang="cs-CZ" dirty="0" smtClean="0"/>
              <a:t>Právní subjektivita</a:t>
            </a:r>
          </a:p>
          <a:p>
            <a:r>
              <a:rPr lang="cs-CZ" dirty="0" smtClean="0"/>
              <a:t>Právní úkon a předmět právních vztahů</a:t>
            </a:r>
          </a:p>
          <a:p>
            <a:r>
              <a:rPr lang="cs-CZ" dirty="0" smtClean="0"/>
              <a:t>Právo vlastnit </a:t>
            </a:r>
            <a:br>
              <a:rPr lang="cs-CZ" dirty="0" smtClean="0"/>
            </a:br>
            <a:r>
              <a:rPr lang="cs-CZ" dirty="0" smtClean="0"/>
              <a:t>majetek</a:t>
            </a:r>
          </a:p>
          <a:p>
            <a:endParaRPr lang="cs-CZ" dirty="0"/>
          </a:p>
        </p:txBody>
      </p:sp>
      <p:pic>
        <p:nvPicPr>
          <p:cNvPr id="8" name="Obrázek 7" descr="K59_0002.jpg"/>
          <p:cNvPicPr>
            <a:picLocks noChangeAspect="1"/>
          </p:cNvPicPr>
          <p:nvPr/>
        </p:nvPicPr>
        <p:blipFill>
          <a:blip r:embed="rId2" cstate="print"/>
          <a:stretch>
            <a:fillRect/>
          </a:stretch>
        </p:blipFill>
        <p:spPr>
          <a:xfrm>
            <a:off x="4355976" y="3429000"/>
            <a:ext cx="3693965" cy="2778946"/>
          </a:xfrm>
          <a:prstGeom prst="rect">
            <a:avLst/>
          </a:prstGeom>
        </p:spPr>
      </p:pic>
    </p:spTree>
    <p:extLst>
      <p:ext uri="{BB962C8B-B14F-4D97-AF65-F5344CB8AC3E}">
        <p14:creationId xmlns:p14="http://schemas.microsoft.com/office/powerpoint/2010/main" val="2648217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25</a:t>
            </a:fld>
            <a:endParaRPr lang="cs-CZ"/>
          </a:p>
        </p:txBody>
      </p:sp>
      <p:sp>
        <p:nvSpPr>
          <p:cNvPr id="3" name="Nadpis 2"/>
          <p:cNvSpPr>
            <a:spLocks noGrp="1"/>
          </p:cNvSpPr>
          <p:nvPr>
            <p:ph type="title"/>
          </p:nvPr>
        </p:nvSpPr>
        <p:spPr/>
        <p:txBody>
          <a:bodyPr>
            <a:noAutofit/>
          </a:bodyPr>
          <a:lstStyle/>
          <a:p>
            <a:r>
              <a:rPr lang="cs-CZ" sz="2400" dirty="0" smtClean="0"/>
              <a:t>Právní subjektivita</a:t>
            </a:r>
            <a:endParaRPr lang="cs-CZ" sz="2400" dirty="0"/>
          </a:p>
        </p:txBody>
      </p:sp>
      <p:sp>
        <p:nvSpPr>
          <p:cNvPr id="4" name="Zástupný symbol pro text 3"/>
          <p:cNvSpPr>
            <a:spLocks noGrp="1"/>
          </p:cNvSpPr>
          <p:nvPr>
            <p:ph type="body" sz="half" idx="13"/>
          </p:nvPr>
        </p:nvSpPr>
        <p:spPr/>
        <p:txBody>
          <a:bodyPr/>
          <a:lstStyle/>
          <a:p>
            <a:r>
              <a:rPr lang="cs-CZ" sz="2000" dirty="0" smtClean="0">
                <a:solidFill>
                  <a:schemeClr val="accent3"/>
                </a:solidFill>
              </a:rPr>
              <a:t>Právnické a fyzické osoby</a:t>
            </a:r>
            <a:endParaRPr lang="cs-CZ" sz="2000" dirty="0">
              <a:solidFill>
                <a:schemeClr val="accent3"/>
              </a:solidFill>
            </a:endParaRPr>
          </a:p>
        </p:txBody>
      </p:sp>
      <p:sp>
        <p:nvSpPr>
          <p:cNvPr id="5" name="Zástupný symbol pro obsah 4"/>
          <p:cNvSpPr>
            <a:spLocks noGrp="1"/>
          </p:cNvSpPr>
          <p:nvPr>
            <p:ph idx="1"/>
          </p:nvPr>
        </p:nvSpPr>
        <p:spPr/>
        <p:txBody>
          <a:bodyPr/>
          <a:lstStyle/>
          <a:p>
            <a:pPr>
              <a:buClr>
                <a:schemeClr val="accent3"/>
              </a:buClr>
              <a:buNone/>
            </a:pPr>
            <a:r>
              <a:rPr lang="cs-CZ" sz="1900" dirty="0">
                <a:solidFill>
                  <a:schemeClr val="accent3"/>
                </a:solidFill>
              </a:rPr>
              <a:t>PRÁVNICKÝMI OSOBAMI </a:t>
            </a:r>
            <a:r>
              <a:rPr lang="cs-CZ" sz="1900" dirty="0">
                <a:solidFill>
                  <a:schemeClr val="tx1"/>
                </a:solidFill>
              </a:rPr>
              <a:t>jsou:</a:t>
            </a:r>
          </a:p>
          <a:p>
            <a:pPr>
              <a:buClr>
                <a:schemeClr val="accent3"/>
              </a:buClr>
            </a:pPr>
            <a:r>
              <a:rPr lang="cs-CZ" sz="1900" dirty="0">
                <a:solidFill>
                  <a:schemeClr val="tx1"/>
                </a:solidFill>
              </a:rPr>
              <a:t>sdružení fyzických nebo právnických osob (spol. s r.o., a.s. atd.)</a:t>
            </a:r>
          </a:p>
          <a:p>
            <a:pPr>
              <a:buClr>
                <a:schemeClr val="accent3"/>
              </a:buClr>
            </a:pPr>
            <a:r>
              <a:rPr lang="cs-CZ" sz="1900" dirty="0">
                <a:solidFill>
                  <a:schemeClr val="tx1"/>
                </a:solidFill>
              </a:rPr>
              <a:t>účelová sdružení majetku </a:t>
            </a:r>
            <a:r>
              <a:rPr lang="cs-CZ" sz="1900" dirty="0" smtClean="0">
                <a:solidFill>
                  <a:schemeClr val="tx1"/>
                </a:solidFill>
              </a:rPr>
              <a:t/>
            </a:r>
            <a:br>
              <a:rPr lang="cs-CZ" sz="1900" dirty="0" smtClean="0">
                <a:solidFill>
                  <a:schemeClr val="tx1"/>
                </a:solidFill>
              </a:rPr>
            </a:br>
            <a:r>
              <a:rPr lang="cs-CZ" sz="1900" dirty="0" smtClean="0">
                <a:solidFill>
                  <a:schemeClr val="tx1"/>
                </a:solidFill>
              </a:rPr>
              <a:t>– např</a:t>
            </a:r>
            <a:r>
              <a:rPr lang="cs-CZ" sz="1900" dirty="0">
                <a:solidFill>
                  <a:schemeClr val="tx1"/>
                </a:solidFill>
              </a:rPr>
              <a:t>. nadace</a:t>
            </a:r>
          </a:p>
          <a:p>
            <a:pPr>
              <a:buClr>
                <a:schemeClr val="accent3"/>
              </a:buClr>
            </a:pPr>
            <a:r>
              <a:rPr lang="cs-CZ" sz="1900" dirty="0">
                <a:solidFill>
                  <a:schemeClr val="tx1"/>
                </a:solidFill>
              </a:rPr>
              <a:t>jednotky územní samosprávy </a:t>
            </a:r>
            <a:r>
              <a:rPr lang="cs-CZ" sz="1900" dirty="0" smtClean="0">
                <a:solidFill>
                  <a:schemeClr val="tx1"/>
                </a:solidFill>
              </a:rPr>
              <a:t/>
            </a:r>
            <a:br>
              <a:rPr lang="cs-CZ" sz="1900" dirty="0" smtClean="0">
                <a:solidFill>
                  <a:schemeClr val="tx1"/>
                </a:solidFill>
              </a:rPr>
            </a:br>
            <a:r>
              <a:rPr lang="cs-CZ" sz="1900" dirty="0" smtClean="0">
                <a:solidFill>
                  <a:schemeClr val="tx1"/>
                </a:solidFill>
              </a:rPr>
              <a:t>– tedy </a:t>
            </a:r>
            <a:r>
              <a:rPr lang="cs-CZ" sz="1900" dirty="0">
                <a:solidFill>
                  <a:schemeClr val="tx1"/>
                </a:solidFill>
              </a:rPr>
              <a:t>obce a kraje</a:t>
            </a:r>
          </a:p>
          <a:p>
            <a:pPr>
              <a:buClr>
                <a:schemeClr val="accent3"/>
              </a:buClr>
            </a:pPr>
            <a:r>
              <a:rPr lang="cs-CZ" sz="1900" dirty="0">
                <a:solidFill>
                  <a:schemeClr val="tx1"/>
                </a:solidFill>
              </a:rPr>
              <a:t>jiné subjekty, o kterých to </a:t>
            </a:r>
            <a:r>
              <a:rPr lang="cs-CZ" sz="1900" dirty="0" smtClean="0">
                <a:solidFill>
                  <a:schemeClr val="tx1"/>
                </a:solidFill>
              </a:rPr>
              <a:t/>
            </a:r>
            <a:br>
              <a:rPr lang="cs-CZ" sz="1900" dirty="0" smtClean="0">
                <a:solidFill>
                  <a:schemeClr val="tx1"/>
                </a:solidFill>
              </a:rPr>
            </a:br>
            <a:r>
              <a:rPr lang="cs-CZ" sz="1900" dirty="0" smtClean="0">
                <a:solidFill>
                  <a:schemeClr val="tx1"/>
                </a:solidFill>
              </a:rPr>
              <a:t>stanoví </a:t>
            </a:r>
            <a:r>
              <a:rPr lang="cs-CZ" sz="1900" dirty="0">
                <a:solidFill>
                  <a:schemeClr val="tx1"/>
                </a:solidFill>
              </a:rPr>
              <a:t>zákon </a:t>
            </a:r>
            <a:r>
              <a:rPr lang="cs-CZ" sz="1900" dirty="0" smtClean="0">
                <a:solidFill>
                  <a:schemeClr val="tx1"/>
                </a:solidFill>
              </a:rPr>
              <a:t/>
            </a:r>
            <a:br>
              <a:rPr lang="cs-CZ" sz="1900" dirty="0" smtClean="0">
                <a:solidFill>
                  <a:schemeClr val="tx1"/>
                </a:solidFill>
              </a:rPr>
            </a:br>
            <a:r>
              <a:rPr lang="cs-CZ" sz="1900" dirty="0" smtClean="0">
                <a:solidFill>
                  <a:schemeClr val="tx1"/>
                </a:solidFill>
              </a:rPr>
              <a:t>– např</a:t>
            </a:r>
            <a:r>
              <a:rPr lang="cs-CZ" sz="1900" dirty="0">
                <a:solidFill>
                  <a:schemeClr val="tx1"/>
                </a:solidFill>
              </a:rPr>
              <a:t>. vysoká škola</a:t>
            </a:r>
            <a:br>
              <a:rPr lang="cs-CZ" sz="1900" dirty="0">
                <a:solidFill>
                  <a:schemeClr val="tx1"/>
                </a:solidFill>
              </a:rPr>
            </a:br>
            <a:endParaRPr lang="cs-CZ" sz="1900" dirty="0">
              <a:solidFill>
                <a:schemeClr val="tx1"/>
              </a:solidFill>
            </a:endParaRPr>
          </a:p>
        </p:txBody>
      </p:sp>
      <p:pic>
        <p:nvPicPr>
          <p:cNvPr id="6" name="Obrázek 5" descr="fp_osoba.png"/>
          <p:cNvPicPr>
            <a:picLocks noChangeAspect="1"/>
          </p:cNvPicPr>
          <p:nvPr/>
        </p:nvPicPr>
        <p:blipFill>
          <a:blip r:embed="rId2" cstate="print"/>
          <a:stretch>
            <a:fillRect/>
          </a:stretch>
        </p:blipFill>
        <p:spPr>
          <a:xfrm>
            <a:off x="3203848" y="2564904"/>
            <a:ext cx="5508104" cy="3672069"/>
          </a:xfrm>
          <a:prstGeom prst="rect">
            <a:avLst/>
          </a:prstGeom>
        </p:spPr>
      </p:pic>
    </p:spTree>
    <p:extLst>
      <p:ext uri="{BB962C8B-B14F-4D97-AF65-F5344CB8AC3E}">
        <p14:creationId xmlns:p14="http://schemas.microsoft.com/office/powerpoint/2010/main" val="2088749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Právní subjektivita</a:t>
            </a:r>
            <a:endParaRPr lang="cs-CZ" dirty="0"/>
          </a:p>
        </p:txBody>
      </p:sp>
      <p:sp>
        <p:nvSpPr>
          <p:cNvPr id="3" name="Zástupný symbol pro obsah 2"/>
          <p:cNvSpPr>
            <a:spLocks noGrp="1"/>
          </p:cNvSpPr>
          <p:nvPr>
            <p:ph idx="1"/>
          </p:nvPr>
        </p:nvSpPr>
        <p:spPr/>
        <p:txBody>
          <a:bodyPr/>
          <a:lstStyle/>
          <a:p>
            <a:pPr marL="0">
              <a:buClr>
                <a:schemeClr val="accent3"/>
              </a:buClr>
              <a:buNone/>
            </a:pPr>
            <a:r>
              <a:rPr lang="cs-CZ" sz="1900" dirty="0">
                <a:solidFill>
                  <a:schemeClr val="accent3"/>
                </a:solidFill>
              </a:rPr>
              <a:t>FYZICKÝMI OSOBAMI </a:t>
            </a:r>
            <a:r>
              <a:rPr lang="cs-CZ" sz="1900" dirty="0">
                <a:solidFill>
                  <a:schemeClr val="tx1"/>
                </a:solidFill>
              </a:rPr>
              <a:t>pak jsou všichni ostatní, jež nejsou právnickými osobami. Typickým příkladem fyzické osoby tak je člověk. Mezi základní práva každé fyzické osoby patří:</a:t>
            </a:r>
          </a:p>
          <a:p>
            <a:pPr>
              <a:buClr>
                <a:schemeClr val="accent3"/>
              </a:buClr>
            </a:pPr>
            <a:r>
              <a:rPr lang="cs-CZ" sz="1900" dirty="0">
                <a:solidFill>
                  <a:schemeClr val="tx1"/>
                </a:solidFill>
              </a:rPr>
              <a:t>způsobilost k právům a povinnostem (tzv. právní subjektivita)</a:t>
            </a:r>
          </a:p>
          <a:p>
            <a:pPr>
              <a:buClr>
                <a:schemeClr val="accent3"/>
              </a:buClr>
            </a:pPr>
            <a:r>
              <a:rPr lang="cs-CZ" sz="1900" dirty="0">
                <a:solidFill>
                  <a:schemeClr val="tx1"/>
                </a:solidFill>
              </a:rPr>
              <a:t>způsobilost k právním úkonům (tzv. svéprávnost)</a:t>
            </a:r>
          </a:p>
          <a:p>
            <a:pPr marL="0" algn="ctr">
              <a:buNone/>
            </a:pPr>
            <a:endParaRPr lang="cs-CZ" sz="1900" b="0" i="1" dirty="0" smtClean="0">
              <a:solidFill>
                <a:schemeClr val="accent4"/>
              </a:solidFill>
            </a:endParaRPr>
          </a:p>
          <a:p>
            <a:pPr marL="0" algn="ctr">
              <a:buNone/>
            </a:pPr>
            <a:r>
              <a:rPr lang="cs-CZ" sz="1900" b="0" i="1" dirty="0" smtClean="0">
                <a:solidFill>
                  <a:schemeClr val="accent4"/>
                </a:solidFill>
              </a:rPr>
              <a:t>Praktický </a:t>
            </a:r>
            <a:r>
              <a:rPr lang="cs-CZ" sz="1900" b="0" i="1" dirty="0">
                <a:solidFill>
                  <a:schemeClr val="accent4"/>
                </a:solidFill>
              </a:rPr>
              <a:t>příklad: Jaké právní úkony můžeme činit ještě před tím, než se staneme zletilí</a:t>
            </a:r>
            <a:r>
              <a:rPr lang="cs-CZ" sz="1900" b="0" i="1" dirty="0" smtClean="0">
                <a:solidFill>
                  <a:schemeClr val="accent4"/>
                </a:solidFill>
              </a:rPr>
              <a:t>?</a:t>
            </a:r>
          </a:p>
          <a:p>
            <a:pPr marL="0" algn="ctr">
              <a:buNone/>
            </a:pPr>
            <a:endParaRPr lang="cs-CZ" sz="1900" dirty="0" smtClean="0"/>
          </a:p>
          <a:p>
            <a:pPr marL="0">
              <a:buNone/>
            </a:pPr>
            <a:r>
              <a:rPr lang="cs-CZ" sz="1900" dirty="0" smtClean="0"/>
              <a:t>Způsobilost </a:t>
            </a:r>
            <a:r>
              <a:rPr lang="cs-CZ" sz="1900" dirty="0"/>
              <a:t>k právům a povinnostem má každý člověk od početí až do smrti</a:t>
            </a:r>
            <a:r>
              <a:rPr lang="cs-CZ" sz="1900" dirty="0" smtClean="0"/>
              <a:t>.</a:t>
            </a:r>
            <a:endParaRPr lang="cs-CZ" sz="1900" dirty="0"/>
          </a:p>
          <a:p>
            <a:pPr marL="0">
              <a:buNone/>
            </a:pPr>
            <a:r>
              <a:rPr lang="cs-CZ" sz="1900" dirty="0"/>
              <a:t>V době mezi početím a narozením hovoří právo o tzv. nascituru. Právní subjektivita nascitura je však podmíněna tím, že se plod narodí živý. </a:t>
            </a:r>
          </a:p>
          <a:p>
            <a:pPr marL="0">
              <a:buNone/>
            </a:pPr>
            <a:endParaRPr lang="cs-CZ" sz="1900" dirty="0" smtClean="0"/>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26</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Právní subjektivita</a:t>
            </a:r>
            <a:endParaRPr lang="cs-CZ" dirty="0"/>
          </a:p>
        </p:txBody>
      </p:sp>
      <p:sp>
        <p:nvSpPr>
          <p:cNvPr id="3" name="Zástupný symbol pro obsah 2"/>
          <p:cNvSpPr>
            <a:spLocks noGrp="1"/>
          </p:cNvSpPr>
          <p:nvPr>
            <p:ph idx="1"/>
          </p:nvPr>
        </p:nvSpPr>
        <p:spPr/>
        <p:txBody>
          <a:bodyPr/>
          <a:lstStyle/>
          <a:p>
            <a:pPr marL="0">
              <a:buNone/>
            </a:pPr>
            <a:r>
              <a:rPr lang="cs-CZ" sz="1900" dirty="0"/>
              <a:t>Pokud je fyzická osoba dlouhodobě nezvěstná, ale nelze dokázat stanoveným způsobem, že již nežije, může ji soud prohlásit za mrtvou. Tím končí její způsobilost k právům a povinnostem</a:t>
            </a:r>
            <a:r>
              <a:rPr lang="cs-CZ" sz="1900" dirty="0" smtClean="0"/>
              <a:t>.</a:t>
            </a:r>
          </a:p>
          <a:p>
            <a:pPr marL="0">
              <a:buNone/>
            </a:pPr>
            <a:endParaRPr lang="cs-CZ" sz="1900" dirty="0"/>
          </a:p>
          <a:p>
            <a:pPr marL="0">
              <a:buNone/>
            </a:pPr>
            <a:r>
              <a:rPr lang="cs-CZ" sz="1900" dirty="0" smtClean="0"/>
              <a:t>Rozumí </a:t>
            </a:r>
            <a:r>
              <a:rPr lang="cs-CZ" sz="1900" dirty="0"/>
              <a:t>se plná způsobilost nabývat </a:t>
            </a:r>
            <a:r>
              <a:rPr lang="cs-CZ" sz="1900" dirty="0" smtClean="0"/>
              <a:t>vlastními právními </a:t>
            </a:r>
            <a:r>
              <a:rPr lang="cs-CZ" sz="1900" dirty="0"/>
              <a:t>úkony práv a brát na </a:t>
            </a:r>
            <a:r>
              <a:rPr lang="cs-CZ" sz="1900" dirty="0" smtClean="0"/>
              <a:t>sebe povinnosti</a:t>
            </a:r>
            <a:r>
              <a:rPr lang="cs-CZ" sz="1900" dirty="0"/>
              <a:t>. </a:t>
            </a:r>
          </a:p>
          <a:p>
            <a:pPr marL="0">
              <a:buNone/>
            </a:pPr>
            <a:r>
              <a:rPr lang="cs-CZ" sz="1900" dirty="0"/>
              <a:t>Nabývá se zletilostí, tzn. dovršením 18 let věku.</a:t>
            </a:r>
          </a:p>
          <a:p>
            <a:pPr marL="0">
              <a:buNone/>
            </a:pPr>
            <a:r>
              <a:rPr lang="cs-CZ" sz="1900" dirty="0"/>
              <a:t>Způsobilost k právním úkonům však může být soudem omezena, popř. člověk může být způsobilosti k právním úkonům soudem zcela zbaven. </a:t>
            </a:r>
            <a:endParaRPr lang="cs-CZ" sz="1900" dirty="0" smtClean="0"/>
          </a:p>
          <a:p>
            <a:pPr marL="0">
              <a:buNone/>
            </a:pPr>
            <a:endParaRPr lang="cs-CZ" sz="1900" dirty="0"/>
          </a:p>
          <a:p>
            <a:pPr marL="0" algn="ctr">
              <a:buNone/>
            </a:pPr>
            <a:r>
              <a:rPr lang="cs-CZ" sz="1900" b="0" i="1" dirty="0">
                <a:solidFill>
                  <a:schemeClr val="accent4"/>
                </a:solidFill>
              </a:rPr>
              <a:t>Nezletilí mají způsobilost jen k takovým právním úkonům, které jsou svou povahou přiměřené rozumové a volní vyspělosti odpovídající jejich věku.</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27</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28</a:t>
            </a:fld>
            <a:endParaRPr lang="cs-CZ"/>
          </a:p>
        </p:txBody>
      </p:sp>
      <p:sp>
        <p:nvSpPr>
          <p:cNvPr id="3" name="Nadpis 2"/>
          <p:cNvSpPr>
            <a:spLocks noGrp="1"/>
          </p:cNvSpPr>
          <p:nvPr>
            <p:ph type="title"/>
          </p:nvPr>
        </p:nvSpPr>
        <p:spPr/>
        <p:txBody>
          <a:bodyPr>
            <a:noAutofit/>
          </a:bodyPr>
          <a:lstStyle/>
          <a:p>
            <a:r>
              <a:rPr lang="cs-CZ" sz="2400" dirty="0" smtClean="0"/>
              <a:t>Právní subjektivita</a:t>
            </a:r>
            <a:endParaRPr lang="cs-CZ" sz="2400" dirty="0"/>
          </a:p>
        </p:txBody>
      </p:sp>
      <p:sp>
        <p:nvSpPr>
          <p:cNvPr id="4" name="Zástupný symbol pro text 3"/>
          <p:cNvSpPr>
            <a:spLocks noGrp="1"/>
          </p:cNvSpPr>
          <p:nvPr>
            <p:ph type="body" sz="half" idx="13"/>
          </p:nvPr>
        </p:nvSpPr>
        <p:spPr/>
        <p:txBody>
          <a:bodyPr/>
          <a:lstStyle/>
          <a:p>
            <a:r>
              <a:rPr lang="cs-CZ" sz="2000" dirty="0">
                <a:solidFill>
                  <a:schemeClr val="accent3"/>
                </a:solidFill>
              </a:rPr>
              <a:t>Jednání přímé nebo v zastoupení</a:t>
            </a:r>
          </a:p>
        </p:txBody>
      </p:sp>
      <p:sp>
        <p:nvSpPr>
          <p:cNvPr id="5" name="Zástupný symbol pro obsah 4"/>
          <p:cNvSpPr>
            <a:spLocks noGrp="1"/>
          </p:cNvSpPr>
          <p:nvPr>
            <p:ph idx="1"/>
          </p:nvPr>
        </p:nvSpPr>
        <p:spPr/>
        <p:txBody>
          <a:bodyPr/>
          <a:lstStyle/>
          <a:p>
            <a:pPr marL="0">
              <a:buClr>
                <a:schemeClr val="accent3"/>
              </a:buClr>
              <a:buNone/>
            </a:pPr>
            <a:r>
              <a:rPr lang="cs-CZ" sz="1900" dirty="0">
                <a:solidFill>
                  <a:schemeClr val="tx1"/>
                </a:solidFill>
              </a:rPr>
              <a:t>Fyzické osoby jednají navenek buď přímo nebo v tzv. zastoupení. </a:t>
            </a:r>
            <a:r>
              <a:rPr lang="cs-CZ" sz="1900" dirty="0" smtClean="0">
                <a:solidFill>
                  <a:schemeClr val="tx1"/>
                </a:solidFill>
              </a:rPr>
              <a:t/>
            </a:r>
            <a:br>
              <a:rPr lang="cs-CZ" sz="1900" dirty="0" smtClean="0">
                <a:solidFill>
                  <a:schemeClr val="tx1"/>
                </a:solidFill>
              </a:rPr>
            </a:br>
            <a:endParaRPr lang="cs-CZ" sz="1900" dirty="0" smtClean="0">
              <a:solidFill>
                <a:schemeClr val="tx1"/>
              </a:solidFill>
            </a:endParaRPr>
          </a:p>
          <a:p>
            <a:pPr marL="0">
              <a:buClr>
                <a:schemeClr val="accent3"/>
              </a:buClr>
              <a:buNone/>
            </a:pPr>
            <a:r>
              <a:rPr lang="cs-CZ" sz="1900" dirty="0" smtClean="0">
                <a:solidFill>
                  <a:schemeClr val="accent3"/>
                </a:solidFill>
              </a:rPr>
              <a:t>Rozlišujeme </a:t>
            </a:r>
            <a:r>
              <a:rPr lang="cs-CZ" sz="1900" dirty="0">
                <a:solidFill>
                  <a:schemeClr val="accent3"/>
                </a:solidFill>
              </a:rPr>
              <a:t>dva druhy zastoupení:</a:t>
            </a:r>
          </a:p>
          <a:p>
            <a:pPr>
              <a:buClr>
                <a:schemeClr val="accent3"/>
              </a:buClr>
            </a:pPr>
            <a:r>
              <a:rPr lang="cs-CZ" sz="1900" dirty="0">
                <a:solidFill>
                  <a:schemeClr val="accent3"/>
                </a:solidFill>
              </a:rPr>
              <a:t>ZÁKONNÉ ZASTOUPENÍ - </a:t>
            </a:r>
            <a:r>
              <a:rPr lang="cs-CZ" sz="1900" dirty="0">
                <a:solidFill>
                  <a:schemeClr val="tx1"/>
                </a:solidFill>
              </a:rPr>
              <a:t>v případech, kdy fyzické osoby nejsou způsobilé k právním úkonům. Zákonnými zástupci nezletilých jsou zejména jejich rodiče, popř. opatrovníci.</a:t>
            </a:r>
          </a:p>
          <a:p>
            <a:pPr>
              <a:buClr>
                <a:schemeClr val="accent3"/>
              </a:buClr>
            </a:pPr>
            <a:r>
              <a:rPr lang="cs-CZ" sz="1900" dirty="0">
                <a:solidFill>
                  <a:schemeClr val="accent3"/>
                </a:solidFill>
              </a:rPr>
              <a:t>ZASTOUPENÍ NA ZÁKLADĚ PLNÉ MOCI </a:t>
            </a:r>
            <a:r>
              <a:rPr lang="cs-CZ" sz="1900" dirty="0">
                <a:solidFill>
                  <a:schemeClr val="tx1"/>
                </a:solidFill>
              </a:rPr>
              <a:t>- fyzická nebo právnická osoba se nechá při nějakém právním úkonu zastoupit třetí osobou na základě plné moci.</a:t>
            </a:r>
          </a:p>
          <a:p>
            <a:pPr>
              <a:buClr>
                <a:schemeClr val="accent3"/>
              </a:buClr>
            </a:pPr>
            <a:endParaRPr lang="cs-CZ" sz="1900" dirty="0">
              <a:solidFill>
                <a:schemeClr val="tx1"/>
              </a:solidFill>
            </a:endParaRPr>
          </a:p>
          <a:p>
            <a:pPr marL="0">
              <a:buClr>
                <a:schemeClr val="accent3"/>
              </a:buClr>
              <a:buNone/>
            </a:pPr>
            <a:r>
              <a:rPr lang="cs-CZ" sz="1900" dirty="0">
                <a:solidFill>
                  <a:schemeClr val="tx1"/>
                </a:solidFill>
              </a:rPr>
              <a:t>Plná moc může být udělena i ústně. Je-li však třeba, aby právní úkon byl učiněn v písemné formě, musí být i plná moc udělena písemně.</a:t>
            </a:r>
          </a:p>
        </p:txBody>
      </p:sp>
    </p:spTree>
    <p:extLst>
      <p:ext uri="{BB962C8B-B14F-4D97-AF65-F5344CB8AC3E}">
        <p14:creationId xmlns:p14="http://schemas.microsoft.com/office/powerpoint/2010/main" val="2088749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29</a:t>
            </a:fld>
            <a:endParaRPr lang="cs-CZ"/>
          </a:p>
        </p:txBody>
      </p:sp>
      <p:sp>
        <p:nvSpPr>
          <p:cNvPr id="3" name="Nadpis 2"/>
          <p:cNvSpPr>
            <a:spLocks noGrp="1"/>
          </p:cNvSpPr>
          <p:nvPr>
            <p:ph type="title"/>
          </p:nvPr>
        </p:nvSpPr>
        <p:spPr>
          <a:xfrm>
            <a:off x="4427984" y="404664"/>
            <a:ext cx="4464496" cy="648072"/>
          </a:xfrm>
        </p:spPr>
        <p:txBody>
          <a:bodyPr>
            <a:noAutofit/>
          </a:bodyPr>
          <a:lstStyle/>
          <a:p>
            <a:r>
              <a:rPr lang="cs-CZ" sz="2400" dirty="0" smtClean="0"/>
              <a:t>Právní úkon a předmět </a:t>
            </a:r>
            <a:br>
              <a:rPr lang="cs-CZ" sz="2400" dirty="0" smtClean="0"/>
            </a:br>
            <a:r>
              <a:rPr lang="cs-CZ" sz="2400" dirty="0" smtClean="0"/>
              <a:t>právních vztahů</a:t>
            </a:r>
            <a:endParaRPr lang="cs-CZ" sz="2400" dirty="0"/>
          </a:p>
        </p:txBody>
      </p:sp>
      <p:sp>
        <p:nvSpPr>
          <p:cNvPr id="4" name="Zástupný symbol pro text 3"/>
          <p:cNvSpPr>
            <a:spLocks noGrp="1"/>
          </p:cNvSpPr>
          <p:nvPr>
            <p:ph type="body" sz="half" idx="13"/>
          </p:nvPr>
        </p:nvSpPr>
        <p:spPr/>
        <p:txBody>
          <a:bodyPr/>
          <a:lstStyle/>
          <a:p>
            <a:r>
              <a:rPr lang="cs-CZ" sz="2200" dirty="0">
                <a:solidFill>
                  <a:schemeClr val="accent3"/>
                </a:solidFill>
              </a:rPr>
              <a:t>Právní úkon a jeho platnost</a:t>
            </a:r>
          </a:p>
        </p:txBody>
      </p:sp>
      <p:sp>
        <p:nvSpPr>
          <p:cNvPr id="5" name="Zástupný symbol pro obsah 4"/>
          <p:cNvSpPr>
            <a:spLocks noGrp="1"/>
          </p:cNvSpPr>
          <p:nvPr>
            <p:ph idx="1"/>
          </p:nvPr>
        </p:nvSpPr>
        <p:spPr/>
        <p:txBody>
          <a:bodyPr/>
          <a:lstStyle/>
          <a:p>
            <a:pPr marL="0">
              <a:buClr>
                <a:schemeClr val="accent3"/>
              </a:buClr>
              <a:buNone/>
            </a:pPr>
            <a:r>
              <a:rPr lang="cs-CZ" sz="2000" dirty="0">
                <a:solidFill>
                  <a:schemeClr val="accent1"/>
                </a:solidFill>
              </a:rPr>
              <a:t>PRÁVNÍ ÚKON je projev vůle směřující zejména ke vzniku, změně nebo zániku těch práv nebo povinností, které právní předpisy s takovým projevem spojují. </a:t>
            </a:r>
            <a:br>
              <a:rPr lang="cs-CZ" sz="2000" dirty="0">
                <a:solidFill>
                  <a:schemeClr val="accent1"/>
                </a:solidFill>
              </a:rPr>
            </a:br>
            <a:endParaRPr lang="cs-CZ" sz="2000" dirty="0">
              <a:solidFill>
                <a:schemeClr val="accent1"/>
              </a:solidFill>
            </a:endParaRPr>
          </a:p>
          <a:p>
            <a:pPr>
              <a:buClr>
                <a:schemeClr val="accent3"/>
              </a:buClr>
              <a:buNone/>
            </a:pPr>
            <a:r>
              <a:rPr lang="cs-CZ" sz="2000" dirty="0">
                <a:solidFill>
                  <a:schemeClr val="accent3"/>
                </a:solidFill>
              </a:rPr>
              <a:t>Platnost právního úkonu:</a:t>
            </a:r>
          </a:p>
          <a:p>
            <a:pPr>
              <a:buClr>
                <a:schemeClr val="accent3"/>
              </a:buClr>
            </a:pPr>
            <a:r>
              <a:rPr lang="cs-CZ" sz="2000" dirty="0">
                <a:solidFill>
                  <a:schemeClr val="accent1"/>
                </a:solidFill>
              </a:rPr>
              <a:t>právní úkon musí být učiněn svobodně a vážně, určitě a srozumitelně, jinak je neplatný</a:t>
            </a:r>
          </a:p>
          <a:p>
            <a:pPr>
              <a:buClr>
                <a:schemeClr val="accent3"/>
              </a:buClr>
            </a:pPr>
            <a:r>
              <a:rPr lang="cs-CZ" sz="2000" dirty="0">
                <a:solidFill>
                  <a:schemeClr val="accent1"/>
                </a:solidFill>
              </a:rPr>
              <a:t>právní úkon, jehož předmětem je nemožné plnění, je neplatný</a:t>
            </a:r>
          </a:p>
          <a:p>
            <a:pPr>
              <a:buClr>
                <a:schemeClr val="accent3"/>
              </a:buClr>
            </a:pPr>
            <a:r>
              <a:rPr lang="cs-CZ" sz="2000" dirty="0">
                <a:solidFill>
                  <a:schemeClr val="accent1"/>
                </a:solidFill>
              </a:rPr>
              <a:t>právní úkon není neplatný pro chyby v psaní a počtech, je-li jeho význam nepochybný</a:t>
            </a:r>
          </a:p>
        </p:txBody>
      </p:sp>
    </p:spTree>
    <p:extLst>
      <p:ext uri="{BB962C8B-B14F-4D97-AF65-F5344CB8AC3E}">
        <p14:creationId xmlns:p14="http://schemas.microsoft.com/office/powerpoint/2010/main" val="2088749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Právo</a:t>
            </a:r>
            <a:endParaRPr lang="cs-CZ" dirty="0"/>
          </a:p>
        </p:txBody>
      </p:sp>
      <p:sp>
        <p:nvSpPr>
          <p:cNvPr id="3" name="Zástupný symbol pro obsah 2"/>
          <p:cNvSpPr>
            <a:spLocks noGrp="1"/>
          </p:cNvSpPr>
          <p:nvPr>
            <p:ph idx="1"/>
          </p:nvPr>
        </p:nvSpPr>
        <p:spPr/>
        <p:txBody>
          <a:bodyPr/>
          <a:lstStyle/>
          <a:p>
            <a:pPr marL="0">
              <a:buNone/>
            </a:pPr>
            <a:r>
              <a:rPr lang="cs-CZ" sz="2000" dirty="0">
                <a:solidFill>
                  <a:schemeClr val="accent3"/>
                </a:solidFill>
              </a:rPr>
              <a:t>Definice pojmu právo</a:t>
            </a:r>
            <a:r>
              <a:rPr lang="cs-CZ" sz="2000" dirty="0"/>
              <a:t> tak závisí na tom, z jakého úhlu pohledu se </a:t>
            </a:r>
            <a:r>
              <a:rPr lang="cs-CZ" sz="2000" dirty="0" smtClean="0"/>
              <a:t>na něj </a:t>
            </a:r>
            <a:r>
              <a:rPr lang="cs-CZ" sz="2000" dirty="0"/>
              <a:t>díváme</a:t>
            </a:r>
            <a:r>
              <a:rPr lang="cs-CZ" sz="2000" dirty="0" smtClean="0"/>
              <a:t>:</a:t>
            </a:r>
            <a:endParaRPr lang="cs-CZ" sz="2000" dirty="0"/>
          </a:p>
          <a:p>
            <a:r>
              <a:rPr lang="cs-CZ" sz="2000" dirty="0">
                <a:solidFill>
                  <a:schemeClr val="accent3"/>
                </a:solidFill>
              </a:rPr>
              <a:t>z pohledu normativního </a:t>
            </a:r>
            <a:r>
              <a:rPr lang="cs-CZ" sz="2000" dirty="0"/>
              <a:t>- chápeme právo jako </a:t>
            </a:r>
            <a:r>
              <a:rPr lang="cs-CZ" sz="2000" dirty="0">
                <a:solidFill>
                  <a:schemeClr val="accent3"/>
                </a:solidFill>
              </a:rPr>
              <a:t>systém pravidel </a:t>
            </a:r>
            <a:r>
              <a:rPr lang="cs-CZ" sz="2000" dirty="0"/>
              <a:t>regulujících chování lidí</a:t>
            </a:r>
          </a:p>
          <a:p>
            <a:r>
              <a:rPr lang="cs-CZ" sz="2000" dirty="0">
                <a:solidFill>
                  <a:schemeClr val="accent3"/>
                </a:solidFill>
              </a:rPr>
              <a:t>z pohledu sociálního  </a:t>
            </a:r>
            <a:r>
              <a:rPr lang="cs-CZ" sz="2000" dirty="0"/>
              <a:t>- chápeme právo jako </a:t>
            </a:r>
            <a:r>
              <a:rPr lang="cs-CZ" sz="2000" dirty="0">
                <a:solidFill>
                  <a:schemeClr val="accent3"/>
                </a:solidFill>
              </a:rPr>
              <a:t>systém společenských vztahů</a:t>
            </a:r>
            <a:r>
              <a:rPr lang="cs-CZ" sz="2000" dirty="0"/>
              <a:t> determinujících obsah těchto pravidel a zároveň výsledek normativní regulace</a:t>
            </a:r>
          </a:p>
          <a:p>
            <a:r>
              <a:rPr lang="cs-CZ" sz="2000" dirty="0">
                <a:solidFill>
                  <a:schemeClr val="accent3"/>
                </a:solidFill>
              </a:rPr>
              <a:t>z pohledu mocenského </a:t>
            </a:r>
            <a:r>
              <a:rPr lang="cs-CZ" sz="2000" dirty="0"/>
              <a:t>- chápeme právo jako </a:t>
            </a:r>
            <a:r>
              <a:rPr lang="cs-CZ" sz="2000" dirty="0">
                <a:solidFill>
                  <a:schemeClr val="accent3"/>
                </a:solidFill>
              </a:rPr>
              <a:t>prostředek</a:t>
            </a:r>
            <a:r>
              <a:rPr lang="cs-CZ" sz="2000" dirty="0"/>
              <a:t> realizace a </a:t>
            </a:r>
            <a:r>
              <a:rPr lang="cs-CZ" sz="2000" dirty="0">
                <a:solidFill>
                  <a:schemeClr val="accent3"/>
                </a:solidFill>
              </a:rPr>
              <a:t>vynucení státní moci</a:t>
            </a:r>
          </a:p>
          <a:p>
            <a:r>
              <a:rPr lang="cs-CZ" sz="2000" dirty="0">
                <a:solidFill>
                  <a:schemeClr val="accent3"/>
                </a:solidFill>
              </a:rPr>
              <a:t>z pohledu informačního </a:t>
            </a:r>
            <a:r>
              <a:rPr lang="cs-CZ" sz="2000" dirty="0"/>
              <a:t>- chápeme právo jako </a:t>
            </a:r>
            <a:r>
              <a:rPr lang="cs-CZ" sz="2000" dirty="0">
                <a:solidFill>
                  <a:schemeClr val="accent3"/>
                </a:solidFill>
              </a:rPr>
              <a:t>nositele informací </a:t>
            </a:r>
            <a:r>
              <a:rPr lang="cs-CZ" sz="2000" dirty="0"/>
              <a:t>pro adresáty norem</a:t>
            </a:r>
          </a:p>
          <a:p>
            <a:endParaRPr lang="cs-CZ" sz="2000" dirty="0"/>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3</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sz="2400" dirty="0" smtClean="0"/>
              <a:t>Právní úkon a předmět </a:t>
            </a:r>
            <a:br>
              <a:rPr lang="cs-CZ" sz="2400" dirty="0" smtClean="0"/>
            </a:br>
            <a:r>
              <a:rPr lang="cs-CZ" sz="2400" dirty="0" smtClean="0"/>
              <a:t>právních vztahů</a:t>
            </a:r>
            <a:endParaRPr lang="cs-CZ" sz="2400" dirty="0"/>
          </a:p>
        </p:txBody>
      </p:sp>
      <p:sp>
        <p:nvSpPr>
          <p:cNvPr id="3" name="Zástupný symbol pro obsah 2"/>
          <p:cNvSpPr>
            <a:spLocks noGrp="1"/>
          </p:cNvSpPr>
          <p:nvPr>
            <p:ph idx="1"/>
          </p:nvPr>
        </p:nvSpPr>
        <p:spPr/>
        <p:txBody>
          <a:bodyPr/>
          <a:lstStyle/>
          <a:p>
            <a:pPr>
              <a:buNone/>
            </a:pPr>
            <a:r>
              <a:rPr lang="cs-CZ" sz="2000" dirty="0" smtClean="0">
                <a:solidFill>
                  <a:schemeClr val="accent3"/>
                </a:solidFill>
              </a:rPr>
              <a:t>Platnost </a:t>
            </a:r>
            <a:r>
              <a:rPr lang="cs-CZ" sz="2000" dirty="0">
                <a:solidFill>
                  <a:schemeClr val="accent3"/>
                </a:solidFill>
              </a:rPr>
              <a:t>právního úkonu</a:t>
            </a:r>
            <a:r>
              <a:rPr lang="cs-CZ" sz="2000" dirty="0" smtClean="0">
                <a:solidFill>
                  <a:schemeClr val="accent3"/>
                </a:solidFill>
              </a:rPr>
              <a:t>:</a:t>
            </a:r>
            <a:endParaRPr lang="cs-CZ" sz="2000" dirty="0">
              <a:solidFill>
                <a:schemeClr val="accent3"/>
              </a:solidFill>
            </a:endParaRPr>
          </a:p>
          <a:p>
            <a:r>
              <a:rPr lang="cs-CZ" sz="2000" dirty="0"/>
              <a:t>neplatný je právní úkon, pokud ten, kdo jej učinil, nemá způsobilost k právním </a:t>
            </a:r>
            <a:r>
              <a:rPr lang="cs-CZ" sz="2000" dirty="0" smtClean="0"/>
              <a:t>úkonům</a:t>
            </a:r>
            <a:endParaRPr lang="cs-CZ" sz="2000" dirty="0"/>
          </a:p>
          <a:p>
            <a:r>
              <a:rPr lang="cs-CZ" sz="2000" dirty="0"/>
              <a:t>rovněž je neplatný právní úkon osoby jednající v duševní poruše, která ji činí k tomuto právnímu úkonu </a:t>
            </a:r>
            <a:r>
              <a:rPr lang="cs-CZ" sz="2000" dirty="0" smtClean="0"/>
              <a:t>neschopnou</a:t>
            </a:r>
            <a:endParaRPr lang="cs-CZ" sz="2000" dirty="0"/>
          </a:p>
          <a:p>
            <a:r>
              <a:rPr lang="cs-CZ" sz="2000" dirty="0"/>
              <a:t>neplatný je právní úkon, který svým obsahem nebo účelem odporuje zákonu nebo jej obchází anebo se příčí dobrým </a:t>
            </a:r>
            <a:r>
              <a:rPr lang="cs-CZ" sz="2000" dirty="0" smtClean="0"/>
              <a:t>mravům</a:t>
            </a:r>
            <a:endParaRPr lang="cs-CZ" sz="2000" dirty="0"/>
          </a:p>
          <a:p>
            <a:r>
              <a:rPr lang="cs-CZ" sz="2000" dirty="0"/>
              <a:t>nebyl-li právní úkon učiněn ve formě, kterou vyžaduje zákon nebo dohoda účastníků, je </a:t>
            </a:r>
            <a:r>
              <a:rPr lang="cs-CZ" sz="2000" dirty="0" smtClean="0"/>
              <a:t>neplatný</a:t>
            </a:r>
            <a:endParaRPr lang="cs-CZ" sz="2000" dirty="0"/>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30</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31</a:t>
            </a:fld>
            <a:endParaRPr lang="cs-CZ"/>
          </a:p>
        </p:txBody>
      </p:sp>
      <p:sp>
        <p:nvSpPr>
          <p:cNvPr id="3" name="Nadpis 2"/>
          <p:cNvSpPr>
            <a:spLocks noGrp="1"/>
          </p:cNvSpPr>
          <p:nvPr>
            <p:ph type="title"/>
          </p:nvPr>
        </p:nvSpPr>
        <p:spPr/>
        <p:txBody>
          <a:bodyPr>
            <a:noAutofit/>
          </a:bodyPr>
          <a:lstStyle/>
          <a:p>
            <a:r>
              <a:rPr lang="cs-CZ" sz="2400" dirty="0" smtClean="0"/>
              <a:t>Právní úkon a předmět </a:t>
            </a:r>
            <a:br>
              <a:rPr lang="cs-CZ" sz="2400" dirty="0" smtClean="0"/>
            </a:br>
            <a:r>
              <a:rPr lang="cs-CZ" sz="2400" dirty="0" smtClean="0"/>
              <a:t>právních vztahů</a:t>
            </a:r>
            <a:endParaRPr lang="cs-CZ" sz="2400"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Forma právního úkonu</a:t>
            </a:r>
            <a:endParaRPr lang="cs-CZ" sz="2400" dirty="0">
              <a:solidFill>
                <a:schemeClr val="accent3"/>
              </a:solidFill>
            </a:endParaRPr>
          </a:p>
        </p:txBody>
      </p:sp>
      <p:sp>
        <p:nvSpPr>
          <p:cNvPr id="5" name="Zástupný symbol pro obsah 4"/>
          <p:cNvSpPr>
            <a:spLocks noGrp="1"/>
          </p:cNvSpPr>
          <p:nvPr>
            <p:ph idx="1"/>
          </p:nvPr>
        </p:nvSpPr>
        <p:spPr/>
        <p:txBody>
          <a:bodyPr/>
          <a:lstStyle/>
          <a:p>
            <a:pPr>
              <a:buClr>
                <a:schemeClr val="accent3"/>
              </a:buClr>
              <a:buNone/>
            </a:pPr>
            <a:r>
              <a:rPr lang="cs-CZ" sz="2200" dirty="0">
                <a:solidFill>
                  <a:schemeClr val="accent3"/>
                </a:solidFill>
              </a:rPr>
              <a:t>Právní úkon může být učiněn ve formě</a:t>
            </a:r>
            <a:r>
              <a:rPr lang="cs-CZ" sz="2200" dirty="0">
                <a:solidFill>
                  <a:schemeClr val="accent1"/>
                </a:solidFill>
              </a:rPr>
              <a:t>:</a:t>
            </a:r>
          </a:p>
          <a:p>
            <a:pPr>
              <a:buClr>
                <a:schemeClr val="accent3"/>
              </a:buClr>
            </a:pPr>
            <a:r>
              <a:rPr lang="cs-CZ" sz="2200" dirty="0">
                <a:solidFill>
                  <a:schemeClr val="accent1"/>
                </a:solidFill>
              </a:rPr>
              <a:t>ústní</a:t>
            </a:r>
          </a:p>
          <a:p>
            <a:pPr>
              <a:buClr>
                <a:schemeClr val="accent3"/>
              </a:buClr>
            </a:pPr>
            <a:r>
              <a:rPr lang="cs-CZ" sz="2200" dirty="0">
                <a:solidFill>
                  <a:schemeClr val="accent1"/>
                </a:solidFill>
              </a:rPr>
              <a:t>písemné </a:t>
            </a:r>
          </a:p>
          <a:p>
            <a:pPr>
              <a:buClr>
                <a:schemeClr val="accent3"/>
              </a:buClr>
            </a:pPr>
            <a:r>
              <a:rPr lang="cs-CZ" sz="2200" dirty="0">
                <a:solidFill>
                  <a:schemeClr val="accent1"/>
                </a:solidFill>
              </a:rPr>
              <a:t>konkludentní</a:t>
            </a:r>
          </a:p>
          <a:p>
            <a:pPr>
              <a:buClr>
                <a:schemeClr val="accent3"/>
              </a:buClr>
            </a:pPr>
            <a:endParaRPr lang="cs-CZ" sz="2200" dirty="0">
              <a:solidFill>
                <a:schemeClr val="accent1"/>
              </a:solidFill>
            </a:endParaRPr>
          </a:p>
          <a:p>
            <a:pPr marL="0">
              <a:buClr>
                <a:schemeClr val="accent3"/>
              </a:buClr>
              <a:buNone/>
            </a:pPr>
            <a:r>
              <a:rPr lang="cs-CZ" sz="2200" dirty="0">
                <a:solidFill>
                  <a:schemeClr val="accent3"/>
                </a:solidFill>
              </a:rPr>
              <a:t>JEDNOSTRANNÝ </a:t>
            </a:r>
            <a:r>
              <a:rPr lang="cs-CZ" sz="2200" dirty="0">
                <a:solidFill>
                  <a:schemeClr val="accent1"/>
                </a:solidFill>
              </a:rPr>
              <a:t>právní úkon je takový úkon, který </a:t>
            </a:r>
            <a:r>
              <a:rPr lang="cs-CZ" sz="2200" dirty="0" smtClean="0">
                <a:solidFill>
                  <a:schemeClr val="accent1"/>
                </a:solidFill>
              </a:rPr>
              <a:t>vyvolá následky </a:t>
            </a:r>
            <a:r>
              <a:rPr lang="cs-CZ" sz="2200" dirty="0">
                <a:solidFill>
                  <a:schemeClr val="accent1"/>
                </a:solidFill>
              </a:rPr>
              <a:t>již tím, že jej učiní ona jedna strana.</a:t>
            </a:r>
          </a:p>
          <a:p>
            <a:pPr marL="0">
              <a:buClr>
                <a:schemeClr val="accent3"/>
              </a:buClr>
              <a:buNone/>
            </a:pPr>
            <a:r>
              <a:rPr lang="cs-CZ" sz="2200" dirty="0">
                <a:solidFill>
                  <a:schemeClr val="accent3"/>
                </a:solidFill>
              </a:rPr>
              <a:t>DVOUSTRANNÝ</a:t>
            </a:r>
            <a:r>
              <a:rPr lang="cs-CZ" sz="2200" dirty="0">
                <a:solidFill>
                  <a:schemeClr val="accent1"/>
                </a:solidFill>
              </a:rPr>
              <a:t> právní úkon je takový úkon, jež vyvolá následky pouze za toho předpokladu, že jej učinily všechny strany k tomu povinné.</a:t>
            </a:r>
          </a:p>
        </p:txBody>
      </p:sp>
    </p:spTree>
    <p:extLst>
      <p:ext uri="{BB962C8B-B14F-4D97-AF65-F5344CB8AC3E}">
        <p14:creationId xmlns:p14="http://schemas.microsoft.com/office/powerpoint/2010/main" val="2088749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sz="2400" dirty="0" smtClean="0"/>
              <a:t>Právní úkon a předmět </a:t>
            </a:r>
            <a:br>
              <a:rPr lang="cs-CZ" sz="2400" dirty="0" smtClean="0"/>
            </a:br>
            <a:r>
              <a:rPr lang="cs-CZ" sz="2400" dirty="0" smtClean="0"/>
              <a:t>právních vztahů</a:t>
            </a:r>
            <a:endParaRPr lang="cs-CZ" sz="2400" dirty="0"/>
          </a:p>
        </p:txBody>
      </p:sp>
      <p:sp>
        <p:nvSpPr>
          <p:cNvPr id="3" name="Zástupný symbol pro obsah 2"/>
          <p:cNvSpPr>
            <a:spLocks noGrp="1"/>
          </p:cNvSpPr>
          <p:nvPr>
            <p:ph idx="1"/>
          </p:nvPr>
        </p:nvSpPr>
        <p:spPr/>
        <p:txBody>
          <a:bodyPr/>
          <a:lstStyle/>
          <a:p>
            <a:pPr marL="0">
              <a:buNone/>
            </a:pPr>
            <a:r>
              <a:rPr lang="cs-CZ" sz="2000" dirty="0"/>
              <a:t>Obecně lze konstatovat, </a:t>
            </a:r>
            <a:r>
              <a:rPr lang="cs-CZ" sz="2000" dirty="0">
                <a:solidFill>
                  <a:schemeClr val="accent3"/>
                </a:solidFill>
              </a:rPr>
              <a:t>že pokud zákon výslovně nepožaduje písemnou formu právního úkonu, pak postačuje forma ústní</a:t>
            </a:r>
            <a:r>
              <a:rPr lang="cs-CZ" sz="2000" dirty="0"/>
              <a:t>. Např. uzavření smlouvy o půjče nemusí mít ze zákona písemnou formu a zcela tedy postačuje ústní dohoda ohledně půjčky</a:t>
            </a:r>
            <a:r>
              <a:rPr lang="cs-CZ" sz="2000" dirty="0" smtClean="0"/>
              <a:t>.</a:t>
            </a:r>
          </a:p>
          <a:p>
            <a:pPr marL="0">
              <a:buNone/>
            </a:pPr>
            <a:endParaRPr lang="cs-CZ" sz="2000" dirty="0"/>
          </a:p>
          <a:p>
            <a:pPr marL="0">
              <a:buNone/>
            </a:pPr>
            <a:r>
              <a:rPr lang="cs-CZ" sz="2000" dirty="0"/>
              <a:t>Na druhou stranu </a:t>
            </a:r>
            <a:r>
              <a:rPr lang="cs-CZ" sz="2000" dirty="0">
                <a:solidFill>
                  <a:schemeClr val="accent3"/>
                </a:solidFill>
              </a:rPr>
              <a:t>kupní smlouva</a:t>
            </a:r>
            <a:r>
              <a:rPr lang="cs-CZ" sz="2000" dirty="0"/>
              <a:t>, jejímž předmětem je nemovitost, </a:t>
            </a:r>
            <a:r>
              <a:rPr lang="cs-CZ" sz="2000" dirty="0">
                <a:solidFill>
                  <a:schemeClr val="accent3"/>
                </a:solidFill>
              </a:rPr>
              <a:t>musí mít </a:t>
            </a:r>
            <a:r>
              <a:rPr lang="cs-CZ" sz="2000" dirty="0"/>
              <a:t>ze zákona </a:t>
            </a:r>
            <a:r>
              <a:rPr lang="cs-CZ" sz="2000" dirty="0" smtClean="0">
                <a:solidFill>
                  <a:schemeClr val="accent3"/>
                </a:solidFill>
              </a:rPr>
              <a:t>písemnou </a:t>
            </a:r>
            <a:r>
              <a:rPr lang="cs-CZ" sz="2000" dirty="0">
                <a:solidFill>
                  <a:schemeClr val="accent3"/>
                </a:solidFill>
              </a:rPr>
              <a:t>formu </a:t>
            </a:r>
            <a:r>
              <a:rPr lang="cs-CZ" sz="2000" dirty="0"/>
              <a:t>jinak je neplatná</a:t>
            </a:r>
            <a:r>
              <a:rPr lang="cs-CZ" sz="2000" dirty="0" smtClean="0"/>
              <a:t>.</a:t>
            </a:r>
          </a:p>
          <a:p>
            <a:pPr marL="0">
              <a:buNone/>
            </a:pPr>
            <a:endParaRPr lang="cs-CZ" sz="2000" dirty="0"/>
          </a:p>
          <a:p>
            <a:pPr marL="0">
              <a:buNone/>
            </a:pPr>
            <a:r>
              <a:rPr lang="cs-CZ" sz="2000" dirty="0">
                <a:solidFill>
                  <a:schemeClr val="accent3"/>
                </a:solidFill>
              </a:rPr>
              <a:t>Konkludentním úkonem</a:t>
            </a:r>
            <a:r>
              <a:rPr lang="cs-CZ" sz="2000" dirty="0"/>
              <a:t> se rozumí takový právní úkon, jehož </a:t>
            </a:r>
            <a:r>
              <a:rPr lang="cs-CZ" sz="2000" dirty="0">
                <a:solidFill>
                  <a:schemeClr val="accent3"/>
                </a:solidFill>
              </a:rPr>
              <a:t>následky nastanou</a:t>
            </a:r>
            <a:r>
              <a:rPr lang="cs-CZ" sz="2000" dirty="0"/>
              <a:t> i bez toho, </a:t>
            </a:r>
            <a:r>
              <a:rPr lang="cs-CZ" sz="2000" dirty="0">
                <a:solidFill>
                  <a:schemeClr val="accent3"/>
                </a:solidFill>
              </a:rPr>
              <a:t>aniž bychom něco udělali </a:t>
            </a:r>
            <a:r>
              <a:rPr lang="cs-CZ" sz="2000" dirty="0" smtClean="0"/>
              <a:t/>
            </a:r>
            <a:br>
              <a:rPr lang="cs-CZ" sz="2000" dirty="0" smtClean="0"/>
            </a:br>
            <a:r>
              <a:rPr lang="cs-CZ" sz="2000" dirty="0" smtClean="0"/>
              <a:t>(</a:t>
            </a:r>
            <a:r>
              <a:rPr lang="cs-CZ" sz="2000" dirty="0"/>
              <a:t>typicky mlčení znamená souhlas).</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32</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sz="2400" dirty="0" smtClean="0"/>
              <a:t>Právní úkon a předmět </a:t>
            </a:r>
            <a:br>
              <a:rPr lang="cs-CZ" sz="2400" dirty="0" smtClean="0"/>
            </a:br>
            <a:r>
              <a:rPr lang="cs-CZ" sz="2400" dirty="0" smtClean="0"/>
              <a:t>právních vztahů</a:t>
            </a:r>
            <a:endParaRPr lang="cs-CZ" sz="2400" dirty="0"/>
          </a:p>
        </p:txBody>
      </p:sp>
      <p:sp>
        <p:nvSpPr>
          <p:cNvPr id="3" name="Zástupný symbol pro obsah 2"/>
          <p:cNvSpPr>
            <a:spLocks noGrp="1"/>
          </p:cNvSpPr>
          <p:nvPr>
            <p:ph idx="1"/>
          </p:nvPr>
        </p:nvSpPr>
        <p:spPr>
          <a:xfrm>
            <a:off x="323528" y="1600201"/>
            <a:ext cx="8568952" cy="1900808"/>
          </a:xfrm>
        </p:spPr>
        <p:txBody>
          <a:bodyPr/>
          <a:lstStyle/>
          <a:p>
            <a:pPr marL="0">
              <a:buNone/>
            </a:pPr>
            <a:r>
              <a:rPr lang="cs-CZ" sz="2400" dirty="0"/>
              <a:t>Příklad </a:t>
            </a:r>
            <a:r>
              <a:rPr lang="cs-CZ" sz="2400" dirty="0">
                <a:solidFill>
                  <a:schemeClr val="accent3"/>
                </a:solidFill>
              </a:rPr>
              <a:t>jednostranného</a:t>
            </a:r>
            <a:r>
              <a:rPr lang="cs-CZ" sz="2400" dirty="0"/>
              <a:t> právního </a:t>
            </a:r>
            <a:r>
              <a:rPr lang="cs-CZ" sz="2400" dirty="0" smtClean="0"/>
              <a:t/>
            </a:r>
            <a:br>
              <a:rPr lang="cs-CZ" sz="2400" dirty="0" smtClean="0"/>
            </a:br>
            <a:r>
              <a:rPr lang="cs-CZ" sz="2400" dirty="0" smtClean="0"/>
              <a:t>úkonu </a:t>
            </a:r>
            <a:r>
              <a:rPr lang="cs-CZ" sz="2400" dirty="0"/>
              <a:t>je splnění dluhu, výpověď </a:t>
            </a:r>
            <a:r>
              <a:rPr lang="cs-CZ" sz="2400" dirty="0" smtClean="0"/>
              <a:t/>
            </a:r>
            <a:br>
              <a:rPr lang="cs-CZ" sz="2400" dirty="0" smtClean="0"/>
            </a:br>
            <a:r>
              <a:rPr lang="cs-CZ" sz="2400" dirty="0" smtClean="0"/>
              <a:t>smlouvy</a:t>
            </a:r>
            <a:r>
              <a:rPr lang="cs-CZ" sz="2400" dirty="0"/>
              <a:t>, odstoupení od smlouvy </a:t>
            </a:r>
            <a:r>
              <a:rPr lang="cs-CZ" sz="2400" dirty="0" smtClean="0"/>
              <a:t/>
            </a:r>
            <a:br>
              <a:rPr lang="cs-CZ" sz="2400" dirty="0" smtClean="0"/>
            </a:br>
            <a:r>
              <a:rPr lang="cs-CZ" sz="2400" dirty="0" smtClean="0"/>
              <a:t>a podobné.</a:t>
            </a:r>
          </a:p>
          <a:p>
            <a:pPr marL="0">
              <a:buNone/>
            </a:pPr>
            <a:endParaRPr lang="cs-CZ" sz="2400" dirty="0"/>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33</a:t>
            </a:fld>
            <a:endParaRPr lang="cs-CZ" dirty="0"/>
          </a:p>
        </p:txBody>
      </p:sp>
      <p:sp>
        <p:nvSpPr>
          <p:cNvPr id="5" name="Obdélník 4"/>
          <p:cNvSpPr/>
          <p:nvPr/>
        </p:nvSpPr>
        <p:spPr>
          <a:xfrm>
            <a:off x="3707904" y="3861048"/>
            <a:ext cx="4806601" cy="1865126"/>
          </a:xfrm>
          <a:prstGeom prst="rect">
            <a:avLst/>
          </a:prstGeom>
        </p:spPr>
        <p:txBody>
          <a:bodyPr wrap="square">
            <a:spAutoFit/>
          </a:bodyPr>
          <a:lstStyle/>
          <a:p>
            <a:pPr>
              <a:lnSpc>
                <a:spcPct val="120000"/>
              </a:lnSpc>
            </a:pPr>
            <a:r>
              <a:rPr lang="cs-CZ" sz="2400" b="1" dirty="0" smtClean="0">
                <a:latin typeface="Arial" pitchFamily="34" charset="0"/>
                <a:cs typeface="Arial" pitchFamily="34" charset="0"/>
              </a:rPr>
              <a:t>Příklad </a:t>
            </a:r>
            <a:r>
              <a:rPr lang="cs-CZ" sz="2400" b="1" dirty="0" smtClean="0">
                <a:solidFill>
                  <a:schemeClr val="accent3"/>
                </a:solidFill>
                <a:latin typeface="Arial" pitchFamily="34" charset="0"/>
                <a:cs typeface="Arial" pitchFamily="34" charset="0"/>
              </a:rPr>
              <a:t>dvoustranného</a:t>
            </a:r>
            <a:r>
              <a:rPr lang="cs-CZ" sz="2400" b="1" dirty="0" smtClean="0">
                <a:latin typeface="Arial" pitchFamily="34" charset="0"/>
                <a:cs typeface="Arial" pitchFamily="34" charset="0"/>
              </a:rPr>
              <a:t> právního úkonu je uzavření smlouvy, uzavření dohody a další.</a:t>
            </a:r>
            <a:endParaRPr lang="cs-CZ" sz="2400" b="1" dirty="0">
              <a:latin typeface="Arial" pitchFamily="34" charset="0"/>
              <a:cs typeface="Arial" pitchFamily="34" charset="0"/>
            </a:endParaRPr>
          </a:p>
        </p:txBody>
      </p:sp>
      <p:sp>
        <p:nvSpPr>
          <p:cNvPr id="6" name="Oval 23"/>
          <p:cNvSpPr>
            <a:spLocks noChangeArrowheads="1"/>
          </p:cNvSpPr>
          <p:nvPr/>
        </p:nvSpPr>
        <p:spPr bwMode="auto">
          <a:xfrm flipH="1">
            <a:off x="6084168" y="2132856"/>
            <a:ext cx="503237" cy="215900"/>
          </a:xfrm>
          <a:prstGeom prst="ellipse">
            <a:avLst/>
          </a:prstGeom>
          <a:solidFill>
            <a:srgbClr val="85C22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 name="Oval 24"/>
          <p:cNvSpPr>
            <a:spLocks noChangeArrowheads="1"/>
          </p:cNvSpPr>
          <p:nvPr/>
        </p:nvSpPr>
        <p:spPr bwMode="auto">
          <a:xfrm flipH="1">
            <a:off x="5508104" y="2348880"/>
            <a:ext cx="649287" cy="360363"/>
          </a:xfrm>
          <a:prstGeom prst="ellipse">
            <a:avLst/>
          </a:prstGeom>
          <a:solidFill>
            <a:srgbClr val="85C22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 name="Oval 25"/>
          <p:cNvSpPr>
            <a:spLocks noChangeArrowheads="1"/>
          </p:cNvSpPr>
          <p:nvPr/>
        </p:nvSpPr>
        <p:spPr bwMode="auto">
          <a:xfrm flipH="1">
            <a:off x="6300266" y="1844055"/>
            <a:ext cx="433388" cy="185738"/>
          </a:xfrm>
          <a:prstGeom prst="ellipse">
            <a:avLst/>
          </a:prstGeom>
          <a:solidFill>
            <a:srgbClr val="85C22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9" name="Oval 23"/>
          <p:cNvSpPr>
            <a:spLocks noChangeArrowheads="1"/>
          </p:cNvSpPr>
          <p:nvPr/>
        </p:nvSpPr>
        <p:spPr bwMode="auto">
          <a:xfrm>
            <a:off x="2267744" y="4365104"/>
            <a:ext cx="503237" cy="215900"/>
          </a:xfrm>
          <a:prstGeom prst="ellipse">
            <a:avLst/>
          </a:prstGeom>
          <a:solidFill>
            <a:srgbClr val="85C22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 name="Oval 24"/>
          <p:cNvSpPr>
            <a:spLocks noChangeArrowheads="1"/>
          </p:cNvSpPr>
          <p:nvPr/>
        </p:nvSpPr>
        <p:spPr bwMode="auto">
          <a:xfrm>
            <a:off x="2699792" y="4581128"/>
            <a:ext cx="649287" cy="360363"/>
          </a:xfrm>
          <a:prstGeom prst="ellipse">
            <a:avLst/>
          </a:prstGeom>
          <a:solidFill>
            <a:srgbClr val="85C22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Oval 25"/>
          <p:cNvSpPr>
            <a:spLocks noChangeArrowheads="1"/>
          </p:cNvSpPr>
          <p:nvPr/>
        </p:nvSpPr>
        <p:spPr bwMode="auto">
          <a:xfrm>
            <a:off x="2051720" y="4077072"/>
            <a:ext cx="433388" cy="185738"/>
          </a:xfrm>
          <a:prstGeom prst="ellipse">
            <a:avLst/>
          </a:prstGeom>
          <a:solidFill>
            <a:srgbClr val="85C22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2493076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34</a:t>
            </a:fld>
            <a:endParaRPr lang="cs-CZ"/>
          </a:p>
        </p:txBody>
      </p:sp>
      <p:sp>
        <p:nvSpPr>
          <p:cNvPr id="3" name="Nadpis 2"/>
          <p:cNvSpPr>
            <a:spLocks noGrp="1"/>
          </p:cNvSpPr>
          <p:nvPr>
            <p:ph type="title"/>
          </p:nvPr>
        </p:nvSpPr>
        <p:spPr/>
        <p:txBody>
          <a:bodyPr>
            <a:noAutofit/>
          </a:bodyPr>
          <a:lstStyle/>
          <a:p>
            <a:r>
              <a:rPr lang="cs-CZ" sz="2400" dirty="0" smtClean="0"/>
              <a:t>Právní úkon a předmět </a:t>
            </a:r>
            <a:br>
              <a:rPr lang="cs-CZ" sz="2400" dirty="0" smtClean="0"/>
            </a:br>
            <a:r>
              <a:rPr lang="cs-CZ" sz="2400" dirty="0" smtClean="0"/>
              <a:t>právních vztahů</a:t>
            </a:r>
            <a:endParaRPr lang="cs-CZ" sz="2400"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Občanskoprávní vztahy</a:t>
            </a:r>
            <a:endParaRPr lang="cs-CZ" sz="2400" dirty="0">
              <a:solidFill>
                <a:schemeClr val="accent3"/>
              </a:solidFill>
            </a:endParaRPr>
          </a:p>
        </p:txBody>
      </p:sp>
      <p:sp>
        <p:nvSpPr>
          <p:cNvPr id="5" name="Zástupný symbol pro obsah 4"/>
          <p:cNvSpPr>
            <a:spLocks noGrp="1"/>
          </p:cNvSpPr>
          <p:nvPr>
            <p:ph idx="1"/>
          </p:nvPr>
        </p:nvSpPr>
        <p:spPr/>
        <p:txBody>
          <a:bodyPr/>
          <a:lstStyle/>
          <a:p>
            <a:pPr>
              <a:buClr>
                <a:schemeClr val="accent3"/>
              </a:buClr>
              <a:buNone/>
            </a:pPr>
            <a:r>
              <a:rPr lang="cs-CZ" sz="2000" dirty="0">
                <a:solidFill>
                  <a:schemeClr val="accent1"/>
                </a:solidFill>
              </a:rPr>
              <a:t>Předmětem občanskoprávních vztahů jsou:</a:t>
            </a:r>
          </a:p>
          <a:p>
            <a:pPr>
              <a:buClr>
                <a:schemeClr val="accent3"/>
              </a:buClr>
            </a:pPr>
            <a:r>
              <a:rPr lang="cs-CZ" sz="2000" dirty="0">
                <a:solidFill>
                  <a:schemeClr val="accent3"/>
                </a:solidFill>
              </a:rPr>
              <a:t>věci</a:t>
            </a:r>
            <a:r>
              <a:rPr lang="cs-CZ" sz="2000" dirty="0">
                <a:solidFill>
                  <a:schemeClr val="accent1"/>
                </a:solidFill>
              </a:rPr>
              <a:t> – dále se dělí na věci nemovité (pozemky a stavby spojené se zemí pevným základem) a věci nemovité (vše ostatní)</a:t>
            </a:r>
          </a:p>
          <a:p>
            <a:pPr>
              <a:buClr>
                <a:schemeClr val="accent3"/>
              </a:buClr>
            </a:pPr>
            <a:r>
              <a:rPr lang="cs-CZ" sz="2000" dirty="0">
                <a:solidFill>
                  <a:schemeClr val="accent3"/>
                </a:solidFill>
              </a:rPr>
              <a:t>práva</a:t>
            </a:r>
            <a:r>
              <a:rPr lang="cs-CZ" sz="2000" dirty="0">
                <a:solidFill>
                  <a:schemeClr val="accent1"/>
                </a:solidFill>
              </a:rPr>
              <a:t> – je myšlen nárok vůči třetí osobě, aby tato něco splnila</a:t>
            </a:r>
          </a:p>
          <a:p>
            <a:pPr>
              <a:buClr>
                <a:schemeClr val="accent3"/>
              </a:buClr>
            </a:pPr>
            <a:r>
              <a:rPr lang="cs-CZ" sz="2000" dirty="0">
                <a:solidFill>
                  <a:schemeClr val="accent3"/>
                </a:solidFill>
              </a:rPr>
              <a:t>jiné majetkové hodnoty </a:t>
            </a:r>
            <a:r>
              <a:rPr lang="cs-CZ" sz="2000" dirty="0">
                <a:solidFill>
                  <a:schemeClr val="accent1"/>
                </a:solidFill>
              </a:rPr>
              <a:t>- např. autorská práva, licenční práva</a:t>
            </a:r>
          </a:p>
          <a:p>
            <a:pPr>
              <a:buClr>
                <a:schemeClr val="accent3"/>
              </a:buClr>
            </a:pPr>
            <a:r>
              <a:rPr lang="cs-CZ" sz="2000" dirty="0">
                <a:solidFill>
                  <a:schemeClr val="accent3"/>
                </a:solidFill>
              </a:rPr>
              <a:t>byty a nebytové prostory</a:t>
            </a:r>
          </a:p>
          <a:p>
            <a:pPr>
              <a:buClr>
                <a:schemeClr val="accent3"/>
              </a:buClr>
            </a:pPr>
            <a:endParaRPr lang="cs-CZ" sz="2000" dirty="0">
              <a:solidFill>
                <a:schemeClr val="accent1"/>
              </a:solidFill>
            </a:endParaRPr>
          </a:p>
          <a:p>
            <a:pPr algn="ctr">
              <a:buClr>
                <a:schemeClr val="accent3"/>
              </a:buClr>
              <a:buNone/>
            </a:pPr>
            <a:r>
              <a:rPr lang="cs-CZ" sz="2000" b="0" i="1" dirty="0">
                <a:solidFill>
                  <a:schemeClr val="accent4"/>
                </a:solidFill>
              </a:rPr>
              <a:t>Praktický příklad: Víte, čím je ve smyslu zákona zvíře?</a:t>
            </a:r>
            <a:endParaRPr lang="cs-CZ" sz="2000" b="0" dirty="0">
              <a:solidFill>
                <a:schemeClr val="accent4"/>
              </a:solidFill>
            </a:endParaRPr>
          </a:p>
          <a:p>
            <a:pPr marL="0" algn="ctr">
              <a:buClr>
                <a:schemeClr val="accent3"/>
              </a:buClr>
              <a:buNone/>
            </a:pPr>
            <a:r>
              <a:rPr lang="cs-CZ" sz="2000" b="0" i="1" dirty="0">
                <a:solidFill>
                  <a:schemeClr val="accent4"/>
                </a:solidFill>
              </a:rPr>
              <a:t>Praktický příklad: Je rezervní kolo u vozidla jeho součástí nebo příslušenstvím?</a:t>
            </a:r>
            <a:endParaRPr lang="cs-CZ" sz="2000" b="0" dirty="0">
              <a:solidFill>
                <a:schemeClr val="accent4"/>
              </a:solidFill>
            </a:endParaRPr>
          </a:p>
        </p:txBody>
      </p:sp>
    </p:spTree>
    <p:extLst>
      <p:ext uri="{BB962C8B-B14F-4D97-AF65-F5344CB8AC3E}">
        <p14:creationId xmlns:p14="http://schemas.microsoft.com/office/powerpoint/2010/main" val="2088749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sz="2400" dirty="0" smtClean="0"/>
              <a:t>Právní úkon a předmět </a:t>
            </a:r>
            <a:br>
              <a:rPr lang="cs-CZ" sz="2400" dirty="0" smtClean="0"/>
            </a:br>
            <a:r>
              <a:rPr lang="cs-CZ" sz="2400" dirty="0" smtClean="0"/>
              <a:t>právních vztahů</a:t>
            </a:r>
            <a:endParaRPr lang="cs-CZ" sz="2400" dirty="0"/>
          </a:p>
        </p:txBody>
      </p:sp>
      <p:sp>
        <p:nvSpPr>
          <p:cNvPr id="3" name="Zástupný symbol pro obsah 2"/>
          <p:cNvSpPr>
            <a:spLocks noGrp="1"/>
          </p:cNvSpPr>
          <p:nvPr>
            <p:ph idx="1"/>
          </p:nvPr>
        </p:nvSpPr>
        <p:spPr/>
        <p:txBody>
          <a:bodyPr/>
          <a:lstStyle/>
          <a:p>
            <a:pPr marL="0">
              <a:buNone/>
            </a:pPr>
            <a:r>
              <a:rPr lang="cs-CZ" sz="2400" dirty="0">
                <a:solidFill>
                  <a:schemeClr val="accent3"/>
                </a:solidFill>
              </a:rPr>
              <a:t>Součástí věci </a:t>
            </a:r>
            <a:r>
              <a:rPr lang="cs-CZ" sz="2400" dirty="0"/>
              <a:t>je vše, co k ní podle její povahy náleží a nemůže být odděleno, aniž by se tím věc znehodnotila. </a:t>
            </a:r>
          </a:p>
          <a:p>
            <a:pPr marL="0">
              <a:buNone/>
            </a:pPr>
            <a:r>
              <a:rPr lang="cs-CZ" sz="2400" dirty="0">
                <a:solidFill>
                  <a:schemeClr val="accent3"/>
                </a:solidFill>
              </a:rPr>
              <a:t>Příslušenstvím věci </a:t>
            </a:r>
            <a:r>
              <a:rPr lang="cs-CZ" sz="2400" dirty="0"/>
              <a:t>jsou věci, které náležejí vlastníku věci hlavní a jsou jím určeny k tomu, aby byly s hlavní věcí trvale užívány</a:t>
            </a:r>
            <a:r>
              <a:rPr lang="cs-CZ" sz="2400" dirty="0" smtClean="0"/>
              <a:t>.</a:t>
            </a:r>
            <a:br>
              <a:rPr lang="cs-CZ" sz="2400" dirty="0" smtClean="0"/>
            </a:br>
            <a:endParaRPr lang="cs-CZ" sz="2400" dirty="0" smtClean="0"/>
          </a:p>
          <a:p>
            <a:pPr marL="0">
              <a:buNone/>
            </a:pPr>
            <a:endParaRPr lang="cs-CZ" sz="2400" dirty="0" smtClean="0"/>
          </a:p>
          <a:p>
            <a:pPr marL="0">
              <a:buNone/>
            </a:pPr>
            <a:r>
              <a:rPr lang="cs-CZ" sz="2400" dirty="0">
                <a:solidFill>
                  <a:schemeClr val="accent3"/>
                </a:solidFill>
              </a:rPr>
              <a:t>Např. v případě poskytnutí půjčky třetí osobě je mým právem, aby mi tato třetí osoba půjčku vrátila. </a:t>
            </a:r>
            <a:r>
              <a:rPr lang="cs-CZ" sz="2400" dirty="0" smtClean="0"/>
              <a:t/>
            </a:r>
            <a:br>
              <a:rPr lang="cs-CZ" sz="2400" dirty="0" smtClean="0"/>
            </a:br>
            <a:endParaRPr lang="cs-CZ" sz="2400" dirty="0"/>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35</a:t>
            </a:fld>
            <a:endParaRPr lang="cs-CZ" dirty="0"/>
          </a:p>
        </p:txBody>
      </p:sp>
      <p:grpSp>
        <p:nvGrpSpPr>
          <p:cNvPr id="5" name="Group 18"/>
          <p:cNvGrpSpPr>
            <a:grpSpLocks/>
          </p:cNvGrpSpPr>
          <p:nvPr/>
        </p:nvGrpSpPr>
        <p:grpSpPr bwMode="auto">
          <a:xfrm flipH="1">
            <a:off x="3779912" y="3645024"/>
            <a:ext cx="1081087" cy="719137"/>
            <a:chOff x="2653" y="2614"/>
            <a:chExt cx="817" cy="544"/>
          </a:xfrm>
        </p:grpSpPr>
        <p:sp>
          <p:nvSpPr>
            <p:cNvPr id="6" name="Oval 19"/>
            <p:cNvSpPr>
              <a:spLocks noChangeArrowheads="1"/>
            </p:cNvSpPr>
            <p:nvPr/>
          </p:nvSpPr>
          <p:spPr bwMode="auto">
            <a:xfrm>
              <a:off x="2925" y="2750"/>
              <a:ext cx="317" cy="136"/>
            </a:xfrm>
            <a:prstGeom prst="ellipse">
              <a:avLst/>
            </a:prstGeom>
            <a:solidFill>
              <a:srgbClr val="85C22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 name="Oval 20"/>
            <p:cNvSpPr>
              <a:spLocks noChangeArrowheads="1"/>
            </p:cNvSpPr>
            <p:nvPr/>
          </p:nvSpPr>
          <p:spPr bwMode="auto">
            <a:xfrm>
              <a:off x="2653" y="2931"/>
              <a:ext cx="409" cy="227"/>
            </a:xfrm>
            <a:prstGeom prst="ellipse">
              <a:avLst/>
            </a:prstGeom>
            <a:solidFill>
              <a:srgbClr val="85C22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 name="Oval 21"/>
            <p:cNvSpPr>
              <a:spLocks noChangeArrowheads="1"/>
            </p:cNvSpPr>
            <p:nvPr/>
          </p:nvSpPr>
          <p:spPr bwMode="auto">
            <a:xfrm>
              <a:off x="3197" y="2614"/>
              <a:ext cx="273" cy="117"/>
            </a:xfrm>
            <a:prstGeom prst="ellipse">
              <a:avLst/>
            </a:prstGeom>
            <a:solidFill>
              <a:srgbClr val="85C22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Tree>
    <p:extLst>
      <p:ext uri="{BB962C8B-B14F-4D97-AF65-F5344CB8AC3E}">
        <p14:creationId xmlns:p14="http://schemas.microsoft.com/office/powerpoint/2010/main" val="2493076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sz="2400" dirty="0" smtClean="0"/>
              <a:t>Právní úkon a předmět </a:t>
            </a:r>
            <a:br>
              <a:rPr lang="cs-CZ" sz="2400" dirty="0" smtClean="0"/>
            </a:br>
            <a:r>
              <a:rPr lang="cs-CZ" sz="2400" dirty="0" smtClean="0"/>
              <a:t>právních vztahů</a:t>
            </a:r>
            <a:endParaRPr lang="cs-CZ" sz="2400" dirty="0"/>
          </a:p>
        </p:txBody>
      </p:sp>
      <p:sp>
        <p:nvSpPr>
          <p:cNvPr id="3" name="Zástupný symbol pro obsah 2"/>
          <p:cNvSpPr>
            <a:spLocks noGrp="1"/>
          </p:cNvSpPr>
          <p:nvPr>
            <p:ph idx="1"/>
          </p:nvPr>
        </p:nvSpPr>
        <p:spPr/>
        <p:txBody>
          <a:bodyPr/>
          <a:lstStyle/>
          <a:p>
            <a:pPr marL="0">
              <a:buNone/>
            </a:pPr>
            <a:r>
              <a:rPr lang="cs-CZ" sz="2000" dirty="0" smtClean="0"/>
              <a:t>U </a:t>
            </a:r>
            <a:r>
              <a:rPr lang="cs-CZ" sz="2000" dirty="0"/>
              <a:t>finančních plnění se běžně mluví o tzv. </a:t>
            </a:r>
            <a:r>
              <a:rPr lang="cs-CZ" sz="2000" dirty="0">
                <a:solidFill>
                  <a:schemeClr val="accent3"/>
                </a:solidFill>
              </a:rPr>
              <a:t>pohledávce a závazku</a:t>
            </a:r>
            <a:r>
              <a:rPr lang="cs-CZ" sz="2000" dirty="0"/>
              <a:t>. </a:t>
            </a:r>
            <a:r>
              <a:rPr lang="cs-CZ" sz="2000" dirty="0">
                <a:solidFill>
                  <a:schemeClr val="accent3"/>
                </a:solidFill>
              </a:rPr>
              <a:t>Pokud někomu poskytnu půjčku, tak mám za touto osobou pohledávku a tato osoba má vůči mně závazek</a:t>
            </a:r>
            <a:r>
              <a:rPr lang="cs-CZ" sz="2000" dirty="0"/>
              <a:t>. Tuto svou pohledávku pak můžu prodat třetí osobě nebo se této pohledávky vzdát</a:t>
            </a:r>
            <a:r>
              <a:rPr lang="cs-CZ" sz="2000" dirty="0" smtClean="0"/>
              <a:t>.</a:t>
            </a:r>
            <a:endParaRPr lang="cs-CZ" sz="2000" b="0" i="1" dirty="0">
              <a:solidFill>
                <a:schemeClr val="accent4"/>
              </a:solidFill>
            </a:endParaRPr>
          </a:p>
          <a:p>
            <a:pPr marL="0" algn="ctr">
              <a:buNone/>
            </a:pPr>
            <a:endParaRPr lang="cs-CZ" sz="2000" b="0" i="1" dirty="0" smtClean="0">
              <a:solidFill>
                <a:schemeClr val="accent4"/>
              </a:solidFill>
            </a:endParaRPr>
          </a:p>
          <a:p>
            <a:pPr marL="0" algn="ctr">
              <a:buNone/>
            </a:pPr>
            <a:r>
              <a:rPr lang="cs-CZ" sz="2000" b="0" i="1" dirty="0" smtClean="0">
                <a:solidFill>
                  <a:schemeClr val="accent4"/>
                </a:solidFill>
              </a:rPr>
              <a:t>Zvíře </a:t>
            </a:r>
            <a:r>
              <a:rPr lang="cs-CZ" sz="2000" b="0" i="1" dirty="0">
                <a:solidFill>
                  <a:schemeClr val="accent4"/>
                </a:solidFill>
              </a:rPr>
              <a:t>se ve smyslu občanského zákoníku považuje za věc.</a:t>
            </a:r>
          </a:p>
          <a:p>
            <a:pPr marL="0" algn="ctr">
              <a:buNone/>
            </a:pPr>
            <a:endParaRPr lang="cs-CZ" sz="2000" b="0" i="1" dirty="0" smtClean="0">
              <a:solidFill>
                <a:schemeClr val="accent4"/>
              </a:solidFill>
            </a:endParaRPr>
          </a:p>
          <a:p>
            <a:pPr marL="0" algn="ctr">
              <a:buNone/>
            </a:pPr>
            <a:r>
              <a:rPr lang="cs-CZ" sz="2000" b="0" i="1" dirty="0" smtClean="0">
                <a:solidFill>
                  <a:schemeClr val="accent4"/>
                </a:solidFill>
              </a:rPr>
              <a:t>Pokud </a:t>
            </a:r>
            <a:r>
              <a:rPr lang="cs-CZ" sz="2000" b="0" i="1" dirty="0">
                <a:solidFill>
                  <a:schemeClr val="accent4"/>
                </a:solidFill>
              </a:rPr>
              <a:t>je rezervní kolo v kufru, tak se jedná o příslušenství věci hlavní, tj. auta, ale v momentě, kdy jej nasadíme na auto, tak se z něj stane součást věci hlavní. </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36</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37</a:t>
            </a:fld>
            <a:endParaRPr lang="cs-CZ"/>
          </a:p>
        </p:txBody>
      </p:sp>
      <p:sp>
        <p:nvSpPr>
          <p:cNvPr id="3" name="Nadpis 2"/>
          <p:cNvSpPr>
            <a:spLocks noGrp="1"/>
          </p:cNvSpPr>
          <p:nvPr>
            <p:ph type="title"/>
          </p:nvPr>
        </p:nvSpPr>
        <p:spPr/>
        <p:txBody>
          <a:bodyPr>
            <a:noAutofit/>
          </a:bodyPr>
          <a:lstStyle/>
          <a:p>
            <a:r>
              <a:rPr lang="cs-CZ" dirty="0" smtClean="0"/>
              <a:t>Právo vlastnit majetek</a:t>
            </a:r>
            <a:endParaRPr lang="cs-CZ"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Základní principy</a:t>
            </a:r>
            <a:endParaRPr lang="cs-CZ" sz="2400" dirty="0">
              <a:solidFill>
                <a:schemeClr val="accent3"/>
              </a:solidFill>
            </a:endParaRPr>
          </a:p>
        </p:txBody>
      </p:sp>
      <p:sp>
        <p:nvSpPr>
          <p:cNvPr id="5" name="Zástupný symbol pro obsah 4"/>
          <p:cNvSpPr>
            <a:spLocks noGrp="1"/>
          </p:cNvSpPr>
          <p:nvPr>
            <p:ph idx="1"/>
          </p:nvPr>
        </p:nvSpPr>
        <p:spPr/>
        <p:txBody>
          <a:bodyPr/>
          <a:lstStyle/>
          <a:p>
            <a:pPr marL="0">
              <a:buClr>
                <a:schemeClr val="accent3"/>
              </a:buClr>
              <a:buNone/>
            </a:pPr>
            <a:r>
              <a:rPr lang="cs-CZ" sz="2000" dirty="0">
                <a:solidFill>
                  <a:schemeClr val="tx1"/>
                </a:solidFill>
              </a:rPr>
              <a:t>PRÁVO VLASTNIT MAJETEK </a:t>
            </a:r>
            <a:r>
              <a:rPr lang="cs-CZ" sz="2000" dirty="0">
                <a:solidFill>
                  <a:schemeClr val="accent3"/>
                </a:solidFill>
              </a:rPr>
              <a:t>je jedním ze základních pilířů každé demokratické společnosti. Institut vlastnictví je v České republice postaven na následujících základních principech</a:t>
            </a:r>
            <a:r>
              <a:rPr lang="cs-CZ" sz="2000" dirty="0">
                <a:solidFill>
                  <a:schemeClr val="tx1"/>
                </a:solidFill>
              </a:rPr>
              <a:t>:</a:t>
            </a:r>
          </a:p>
          <a:p>
            <a:pPr marL="0">
              <a:buClr>
                <a:schemeClr val="accent3"/>
              </a:buClr>
            </a:pPr>
            <a:r>
              <a:rPr lang="cs-CZ" sz="2000" dirty="0">
                <a:solidFill>
                  <a:schemeClr val="tx1"/>
                </a:solidFill>
              </a:rPr>
              <a:t>Každý má právo vlastnit majetek.</a:t>
            </a:r>
          </a:p>
          <a:p>
            <a:pPr marL="0">
              <a:buClr>
                <a:schemeClr val="accent3"/>
              </a:buClr>
            </a:pPr>
            <a:r>
              <a:rPr lang="cs-CZ" sz="2000" dirty="0">
                <a:solidFill>
                  <a:schemeClr val="tx1"/>
                </a:solidFill>
              </a:rPr>
              <a:t>Vlastnické právo všech vlastníků má stejný zákonný obsah a ochranu.</a:t>
            </a:r>
          </a:p>
          <a:p>
            <a:pPr marL="0">
              <a:buClr>
                <a:schemeClr val="accent3"/>
              </a:buClr>
            </a:pPr>
            <a:r>
              <a:rPr lang="cs-CZ" sz="2000" dirty="0">
                <a:solidFill>
                  <a:schemeClr val="tx1"/>
                </a:solidFill>
              </a:rPr>
              <a:t>Dědění se zaručuje.</a:t>
            </a:r>
          </a:p>
          <a:p>
            <a:pPr marL="0">
              <a:buClr>
                <a:schemeClr val="accent3"/>
              </a:buClr>
            </a:pPr>
            <a:r>
              <a:rPr lang="cs-CZ" sz="2000" dirty="0">
                <a:solidFill>
                  <a:schemeClr val="tx1"/>
                </a:solidFill>
              </a:rPr>
              <a:t>Zákon stanoví, který majetek smí být jen ve vlastnictví státu.</a:t>
            </a:r>
          </a:p>
          <a:p>
            <a:pPr marL="0">
              <a:buClr>
                <a:schemeClr val="accent3"/>
              </a:buClr>
            </a:pPr>
            <a:r>
              <a:rPr lang="cs-CZ" sz="2000" dirty="0">
                <a:solidFill>
                  <a:schemeClr val="tx1"/>
                </a:solidFill>
              </a:rPr>
              <a:t>Vlastnictví zavazuje.</a:t>
            </a:r>
          </a:p>
          <a:p>
            <a:pPr marL="0">
              <a:buClr>
                <a:schemeClr val="accent3"/>
              </a:buClr>
            </a:pPr>
            <a:r>
              <a:rPr lang="cs-CZ" sz="2000" dirty="0">
                <a:solidFill>
                  <a:schemeClr val="tx1"/>
                </a:solidFill>
              </a:rPr>
              <a:t>Vyvlastnění je možné pouze ve veřejném zájmu</a:t>
            </a:r>
            <a:r>
              <a:rPr lang="cs-CZ" sz="2000" dirty="0" smtClean="0">
                <a:solidFill>
                  <a:schemeClr val="tx1"/>
                </a:solidFill>
              </a:rPr>
              <a:t>.</a:t>
            </a:r>
            <a:endParaRPr lang="cs-CZ" sz="2000" dirty="0">
              <a:solidFill>
                <a:schemeClr val="tx1"/>
              </a:solidFill>
            </a:endParaRPr>
          </a:p>
        </p:txBody>
      </p:sp>
    </p:spTree>
    <p:extLst>
      <p:ext uri="{BB962C8B-B14F-4D97-AF65-F5344CB8AC3E}">
        <p14:creationId xmlns:p14="http://schemas.microsoft.com/office/powerpoint/2010/main" val="2088749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38</a:t>
            </a:fld>
            <a:endParaRPr lang="cs-CZ"/>
          </a:p>
        </p:txBody>
      </p:sp>
      <p:sp>
        <p:nvSpPr>
          <p:cNvPr id="3" name="Nadpis 2"/>
          <p:cNvSpPr>
            <a:spLocks noGrp="1"/>
          </p:cNvSpPr>
          <p:nvPr>
            <p:ph type="title"/>
          </p:nvPr>
        </p:nvSpPr>
        <p:spPr/>
        <p:txBody>
          <a:bodyPr>
            <a:noAutofit/>
          </a:bodyPr>
          <a:lstStyle/>
          <a:p>
            <a:r>
              <a:rPr lang="cs-CZ" dirty="0" smtClean="0"/>
              <a:t>Právo vlastnit majetek</a:t>
            </a:r>
            <a:endParaRPr lang="cs-CZ"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Základní principy</a:t>
            </a:r>
            <a:endParaRPr lang="cs-CZ" sz="2400" dirty="0">
              <a:solidFill>
                <a:schemeClr val="accent3"/>
              </a:solidFill>
            </a:endParaRPr>
          </a:p>
        </p:txBody>
      </p:sp>
      <p:sp>
        <p:nvSpPr>
          <p:cNvPr id="5" name="Zástupný symbol pro obsah 4"/>
          <p:cNvSpPr>
            <a:spLocks noGrp="1"/>
          </p:cNvSpPr>
          <p:nvPr>
            <p:ph idx="1"/>
          </p:nvPr>
        </p:nvSpPr>
        <p:spPr/>
        <p:txBody>
          <a:bodyPr/>
          <a:lstStyle/>
          <a:p>
            <a:pPr marL="0">
              <a:buClr>
                <a:schemeClr val="accent3"/>
              </a:buClr>
            </a:pPr>
            <a:r>
              <a:rPr lang="cs-CZ" sz="2000" dirty="0" smtClean="0">
                <a:solidFill>
                  <a:schemeClr val="tx1"/>
                </a:solidFill>
              </a:rPr>
              <a:t>Vlastník </a:t>
            </a:r>
            <a:r>
              <a:rPr lang="cs-CZ" sz="2000" dirty="0">
                <a:solidFill>
                  <a:schemeClr val="tx1"/>
                </a:solidFill>
              </a:rPr>
              <a:t>je povinen strpět, aby ve veřejném zájmu byla použita jeho věc.</a:t>
            </a:r>
          </a:p>
          <a:p>
            <a:pPr marL="0">
              <a:buClr>
                <a:schemeClr val="accent3"/>
              </a:buClr>
            </a:pPr>
            <a:r>
              <a:rPr lang="cs-CZ" sz="2000" dirty="0" smtClean="0">
                <a:solidFill>
                  <a:schemeClr val="tx1"/>
                </a:solidFill>
              </a:rPr>
              <a:t>Vlastník </a:t>
            </a:r>
            <a:r>
              <a:rPr lang="cs-CZ" sz="2000" dirty="0">
                <a:solidFill>
                  <a:schemeClr val="tx1"/>
                </a:solidFill>
              </a:rPr>
              <a:t>je v mezích zákona oprávněn předmět svého vlastnictví držet, užívat, požívat jeho plody a užitky a nakládat s nimi.</a:t>
            </a:r>
          </a:p>
          <a:p>
            <a:pPr marL="0">
              <a:buClr>
                <a:schemeClr val="accent3"/>
              </a:buClr>
            </a:pPr>
            <a:r>
              <a:rPr lang="cs-CZ" sz="2000" dirty="0">
                <a:solidFill>
                  <a:schemeClr val="tx1"/>
                </a:solidFill>
              </a:rPr>
              <a:t>Všichni vlastníci mají stejná práva a povinnosti a poskytuje se jim stejná právní ochrana.</a:t>
            </a:r>
          </a:p>
          <a:p>
            <a:pPr marL="0">
              <a:buClr>
                <a:schemeClr val="accent3"/>
              </a:buClr>
            </a:pPr>
            <a:r>
              <a:rPr lang="cs-CZ" sz="2000" dirty="0">
                <a:solidFill>
                  <a:schemeClr val="tx1"/>
                </a:solidFill>
              </a:rPr>
              <a:t>Vlastník věci se musí zdržet všeho, čím by nad míru přiměřenou poměrům obtěžoval jiného nebo čím by vážně ohrožoval výkon jeho práv.</a:t>
            </a:r>
          </a:p>
        </p:txBody>
      </p:sp>
    </p:spTree>
    <p:extLst>
      <p:ext uri="{BB962C8B-B14F-4D97-AF65-F5344CB8AC3E}">
        <p14:creationId xmlns:p14="http://schemas.microsoft.com/office/powerpoint/2010/main" val="2088749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Právo vlastnit majetek</a:t>
            </a:r>
            <a:endParaRPr lang="cs-CZ" dirty="0"/>
          </a:p>
        </p:txBody>
      </p:sp>
      <p:sp>
        <p:nvSpPr>
          <p:cNvPr id="3" name="Zástupný symbol pro obsah 2"/>
          <p:cNvSpPr>
            <a:spLocks noGrp="1"/>
          </p:cNvSpPr>
          <p:nvPr>
            <p:ph idx="1"/>
          </p:nvPr>
        </p:nvSpPr>
        <p:spPr/>
        <p:txBody>
          <a:bodyPr/>
          <a:lstStyle/>
          <a:p>
            <a:pPr marL="0">
              <a:buNone/>
            </a:pPr>
            <a:r>
              <a:rPr lang="cs-CZ" sz="2000" dirty="0"/>
              <a:t>Zákon stanoví, který majetek </a:t>
            </a:r>
            <a:r>
              <a:rPr lang="cs-CZ" sz="2000" dirty="0">
                <a:solidFill>
                  <a:schemeClr val="accent3"/>
                </a:solidFill>
              </a:rPr>
              <a:t>nezbytný k zabezpečování potřeb celé společnosti, rozvoje národního hospodářství a veřejného zájmu </a:t>
            </a:r>
            <a:r>
              <a:rPr lang="cs-CZ" sz="2000" dirty="0"/>
              <a:t>smí být jen ve vlastnictví státu</a:t>
            </a:r>
            <a:r>
              <a:rPr lang="cs-CZ" sz="2000" dirty="0" smtClean="0"/>
              <a:t>.</a:t>
            </a:r>
            <a:br>
              <a:rPr lang="cs-CZ" sz="2000" dirty="0" smtClean="0"/>
            </a:br>
            <a:endParaRPr lang="cs-CZ" sz="2000" dirty="0" smtClean="0"/>
          </a:p>
          <a:p>
            <a:pPr marL="0">
              <a:buNone/>
            </a:pPr>
            <a:r>
              <a:rPr lang="cs-CZ" sz="2000" dirty="0"/>
              <a:t>Vlastnictví nesmí být zneužito na újmu práv druhých anebo v rozporu se zákonem chráněnými obecnými zájmy. Jeho výkon nesmí poškozovat lidské zdraví, přírodu a životní prostředí nad míru stanovenou zákonem</a:t>
            </a:r>
            <a:r>
              <a:rPr lang="cs-CZ" sz="2000" dirty="0" smtClean="0"/>
              <a:t>.</a:t>
            </a:r>
            <a:br>
              <a:rPr lang="cs-CZ" sz="2000" dirty="0" smtClean="0"/>
            </a:br>
            <a:endParaRPr lang="cs-CZ" sz="2000" dirty="0" smtClean="0"/>
          </a:p>
          <a:p>
            <a:pPr marL="0">
              <a:buNone/>
            </a:pPr>
            <a:r>
              <a:rPr lang="cs-CZ" sz="2000" dirty="0"/>
              <a:t>Vyvlastnění nebo </a:t>
            </a:r>
            <a:r>
              <a:rPr lang="cs-CZ" sz="2000" dirty="0">
                <a:solidFill>
                  <a:schemeClr val="accent3"/>
                </a:solidFill>
              </a:rPr>
              <a:t>nucené omezení vlastnického </a:t>
            </a:r>
            <a:r>
              <a:rPr lang="cs-CZ" sz="2000" dirty="0"/>
              <a:t>práva je možné ve veřejném zájmu, a to na </a:t>
            </a:r>
            <a:r>
              <a:rPr lang="cs-CZ" sz="2000" dirty="0">
                <a:solidFill>
                  <a:schemeClr val="accent3"/>
                </a:solidFill>
              </a:rPr>
              <a:t>základě zákona a za náhradu</a:t>
            </a:r>
            <a:r>
              <a:rPr lang="cs-CZ" sz="2000" dirty="0"/>
              <a:t>.</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39</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Právo</a:t>
            </a:r>
            <a:endParaRPr lang="cs-CZ" dirty="0"/>
          </a:p>
        </p:txBody>
      </p:sp>
      <p:sp>
        <p:nvSpPr>
          <p:cNvPr id="3" name="Zástupný symbol pro obsah 2"/>
          <p:cNvSpPr>
            <a:spLocks noGrp="1"/>
          </p:cNvSpPr>
          <p:nvPr>
            <p:ph idx="1"/>
          </p:nvPr>
        </p:nvSpPr>
        <p:spPr/>
        <p:txBody>
          <a:bodyPr/>
          <a:lstStyle/>
          <a:p>
            <a:pPr marL="0">
              <a:buNone/>
            </a:pPr>
            <a:r>
              <a:rPr lang="cs-CZ" sz="2400" dirty="0">
                <a:solidFill>
                  <a:schemeClr val="accent3"/>
                </a:solidFill>
              </a:rPr>
              <a:t>PRÁVO</a:t>
            </a:r>
            <a:r>
              <a:rPr lang="cs-CZ" sz="2400" dirty="0"/>
              <a:t> </a:t>
            </a:r>
            <a:r>
              <a:rPr lang="cs-CZ" sz="2400" dirty="0" smtClean="0"/>
              <a:t>tak </a:t>
            </a:r>
            <a:r>
              <a:rPr lang="cs-CZ" sz="2400" dirty="0"/>
              <a:t>lze chápat jako normativní soustavu, která je tvořena </a:t>
            </a:r>
            <a:r>
              <a:rPr lang="cs-CZ" sz="2400" dirty="0">
                <a:solidFill>
                  <a:schemeClr val="accent3"/>
                </a:solidFill>
              </a:rPr>
              <a:t>souborem platných </a:t>
            </a:r>
            <a:r>
              <a:rPr lang="cs-CZ" sz="2400" dirty="0" smtClean="0">
                <a:solidFill>
                  <a:schemeClr val="accent3"/>
                </a:solidFill>
              </a:rPr>
              <a:t>právních </a:t>
            </a:r>
            <a:r>
              <a:rPr lang="cs-CZ" sz="2400" dirty="0">
                <a:solidFill>
                  <a:schemeClr val="accent3"/>
                </a:solidFill>
              </a:rPr>
              <a:t>norem</a:t>
            </a:r>
            <a:r>
              <a:rPr lang="cs-CZ" sz="2400" dirty="0"/>
              <a:t>, tj. pravidel </a:t>
            </a:r>
            <a:r>
              <a:rPr lang="cs-CZ" sz="2400" dirty="0" smtClean="0"/>
              <a:t>chování (</a:t>
            </a:r>
            <a:r>
              <a:rPr lang="cs-CZ" sz="2400" dirty="0"/>
              <a:t>příkazů, zákazů </a:t>
            </a:r>
            <a:r>
              <a:rPr lang="cs-CZ" sz="2400" dirty="0" smtClean="0"/>
              <a:t/>
            </a:r>
            <a:br>
              <a:rPr lang="cs-CZ" sz="2400" dirty="0" smtClean="0"/>
            </a:br>
            <a:r>
              <a:rPr lang="cs-CZ" sz="2400" dirty="0" smtClean="0"/>
              <a:t>nebo dovolení</a:t>
            </a:r>
            <a:r>
              <a:rPr lang="cs-CZ" sz="2400" dirty="0"/>
              <a:t>), kterými </a:t>
            </a:r>
            <a:r>
              <a:rPr lang="cs-CZ" sz="2400" dirty="0" smtClean="0"/>
              <a:t/>
            </a:r>
            <a:br>
              <a:rPr lang="cs-CZ" sz="2400" dirty="0" smtClean="0"/>
            </a:br>
            <a:r>
              <a:rPr lang="cs-CZ" sz="2400" dirty="0" smtClean="0"/>
              <a:t>se </a:t>
            </a:r>
            <a:r>
              <a:rPr lang="cs-CZ" sz="2400" dirty="0"/>
              <a:t>řídí lidské </a:t>
            </a:r>
            <a:r>
              <a:rPr lang="cs-CZ" sz="2400" dirty="0" smtClean="0"/>
              <a:t>spolužití </a:t>
            </a:r>
            <a:r>
              <a:rPr lang="cs-CZ" sz="2400" dirty="0"/>
              <a:t>a </a:t>
            </a:r>
            <a:r>
              <a:rPr lang="cs-CZ" sz="2400" dirty="0" smtClean="0"/>
              <a:t/>
            </a:r>
            <a:br>
              <a:rPr lang="cs-CZ" sz="2400" dirty="0" smtClean="0"/>
            </a:br>
            <a:r>
              <a:rPr lang="cs-CZ" sz="2400" dirty="0" smtClean="0">
                <a:solidFill>
                  <a:schemeClr val="accent3"/>
                </a:solidFill>
              </a:rPr>
              <a:t>které </a:t>
            </a:r>
            <a:r>
              <a:rPr lang="cs-CZ" sz="2400" dirty="0">
                <a:solidFill>
                  <a:schemeClr val="accent3"/>
                </a:solidFill>
              </a:rPr>
              <a:t>jsou uznávané </a:t>
            </a:r>
            <a:r>
              <a:rPr lang="cs-CZ" sz="2400" dirty="0" smtClean="0">
                <a:solidFill>
                  <a:schemeClr val="accent3"/>
                </a:solidFill>
              </a:rPr>
              <a:t/>
            </a:r>
            <a:br>
              <a:rPr lang="cs-CZ" sz="2400" dirty="0" smtClean="0">
                <a:solidFill>
                  <a:schemeClr val="accent3"/>
                </a:solidFill>
              </a:rPr>
            </a:br>
            <a:r>
              <a:rPr lang="cs-CZ" sz="2400" dirty="0" smtClean="0">
                <a:solidFill>
                  <a:schemeClr val="accent3"/>
                </a:solidFill>
              </a:rPr>
              <a:t>nebo přímo </a:t>
            </a:r>
            <a:br>
              <a:rPr lang="cs-CZ" sz="2400" dirty="0" smtClean="0">
                <a:solidFill>
                  <a:schemeClr val="accent3"/>
                </a:solidFill>
              </a:rPr>
            </a:br>
            <a:r>
              <a:rPr lang="cs-CZ" sz="2400" dirty="0" smtClean="0">
                <a:solidFill>
                  <a:schemeClr val="accent3"/>
                </a:solidFill>
              </a:rPr>
              <a:t>stanovené státem</a:t>
            </a:r>
            <a:r>
              <a:rPr lang="cs-CZ" sz="2400" dirty="0"/>
              <a:t>.</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4</a:t>
            </a:fld>
            <a:endParaRPr lang="cs-CZ" dirty="0"/>
          </a:p>
        </p:txBody>
      </p:sp>
      <p:pic>
        <p:nvPicPr>
          <p:cNvPr id="5" name="Obrázek 4" descr="K59_0007.jpg"/>
          <p:cNvPicPr>
            <a:picLocks noChangeAspect="1"/>
          </p:cNvPicPr>
          <p:nvPr/>
        </p:nvPicPr>
        <p:blipFill>
          <a:blip r:embed="rId2" cstate="print"/>
          <a:stretch>
            <a:fillRect/>
          </a:stretch>
        </p:blipFill>
        <p:spPr>
          <a:xfrm>
            <a:off x="4427984" y="2780928"/>
            <a:ext cx="3073331" cy="3300985"/>
          </a:xfrm>
          <a:prstGeom prst="rect">
            <a:avLst/>
          </a:prstGeom>
        </p:spPr>
      </p:pic>
    </p:spTree>
    <p:extLst>
      <p:ext uri="{BB962C8B-B14F-4D97-AF65-F5344CB8AC3E}">
        <p14:creationId xmlns:p14="http://schemas.microsoft.com/office/powerpoint/2010/main" val="2493076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Právo vlastnit majetek</a:t>
            </a:r>
            <a:endParaRPr lang="cs-CZ" dirty="0"/>
          </a:p>
        </p:txBody>
      </p:sp>
      <p:sp>
        <p:nvSpPr>
          <p:cNvPr id="3" name="Zástupný symbol pro obsah 2"/>
          <p:cNvSpPr>
            <a:spLocks noGrp="1"/>
          </p:cNvSpPr>
          <p:nvPr>
            <p:ph idx="1"/>
          </p:nvPr>
        </p:nvSpPr>
        <p:spPr/>
        <p:txBody>
          <a:bodyPr/>
          <a:lstStyle/>
          <a:p>
            <a:pPr marL="0">
              <a:buNone/>
            </a:pPr>
            <a:r>
              <a:rPr lang="cs-CZ" sz="2000" dirty="0"/>
              <a:t>Vlastník je povinen strpět, aby </a:t>
            </a:r>
            <a:r>
              <a:rPr lang="cs-CZ" sz="2000" dirty="0">
                <a:solidFill>
                  <a:schemeClr val="accent3"/>
                </a:solidFill>
              </a:rPr>
              <a:t>ve stavu nouze nebo v naléhavém veřejném zájmu </a:t>
            </a:r>
            <a:r>
              <a:rPr lang="cs-CZ" sz="2000" dirty="0"/>
              <a:t>byla </a:t>
            </a:r>
            <a:r>
              <a:rPr lang="cs-CZ" sz="2000" dirty="0">
                <a:solidFill>
                  <a:schemeClr val="accent3"/>
                </a:solidFill>
              </a:rPr>
              <a:t>na nezbytnou dobu v nezbytné míře a za náhradu</a:t>
            </a:r>
            <a:r>
              <a:rPr lang="cs-CZ" sz="2000" dirty="0"/>
              <a:t> použita jeho věc, </a:t>
            </a:r>
            <a:r>
              <a:rPr lang="cs-CZ" sz="2000" dirty="0">
                <a:solidFill>
                  <a:schemeClr val="accent3"/>
                </a:solidFill>
              </a:rPr>
              <a:t>nelze-li dosáhnout účelu jinak</a:t>
            </a:r>
            <a:r>
              <a:rPr lang="cs-CZ" sz="2000" dirty="0" smtClean="0"/>
              <a:t>.</a:t>
            </a:r>
          </a:p>
          <a:p>
            <a:pPr marL="0">
              <a:buNone/>
            </a:pPr>
            <a:endParaRPr lang="cs-CZ" sz="2000" dirty="0"/>
          </a:p>
          <a:p>
            <a:pPr marL="0">
              <a:buNone/>
            </a:pPr>
            <a:r>
              <a:rPr lang="cs-CZ" sz="2000" dirty="0"/>
              <a:t>Proto zejména nesmí ohrozit sousedovu stavbu nebo, nesmí nad míru přiměřenou poměrům obtěžovat sousedy hlukem, prachem..., nesmí nechat chovaná zvířata vnikat na sousedící pozemek, odstraňovat větve stromu přesahující na jeho pozemek a další.</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40</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41</a:t>
            </a:fld>
            <a:endParaRPr lang="cs-CZ"/>
          </a:p>
        </p:txBody>
      </p:sp>
      <p:sp>
        <p:nvSpPr>
          <p:cNvPr id="3" name="Nadpis 2"/>
          <p:cNvSpPr>
            <a:spLocks noGrp="1"/>
          </p:cNvSpPr>
          <p:nvPr>
            <p:ph type="title"/>
          </p:nvPr>
        </p:nvSpPr>
        <p:spPr/>
        <p:txBody>
          <a:bodyPr>
            <a:noAutofit/>
          </a:bodyPr>
          <a:lstStyle/>
          <a:p>
            <a:r>
              <a:rPr lang="cs-CZ" dirty="0" smtClean="0"/>
              <a:t>Právo vlastnit majetek</a:t>
            </a:r>
            <a:endParaRPr lang="cs-CZ"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Způsob nabytí majetku</a:t>
            </a:r>
            <a:endParaRPr lang="cs-CZ" sz="2400" dirty="0">
              <a:solidFill>
                <a:schemeClr val="accent3"/>
              </a:solidFill>
            </a:endParaRPr>
          </a:p>
        </p:txBody>
      </p:sp>
      <p:sp>
        <p:nvSpPr>
          <p:cNvPr id="5" name="Zástupný symbol pro obsah 4"/>
          <p:cNvSpPr>
            <a:spLocks noGrp="1"/>
          </p:cNvSpPr>
          <p:nvPr>
            <p:ph idx="1"/>
          </p:nvPr>
        </p:nvSpPr>
        <p:spPr/>
        <p:txBody>
          <a:bodyPr/>
          <a:lstStyle/>
          <a:p>
            <a:pPr>
              <a:buClr>
                <a:schemeClr val="accent3"/>
              </a:buClr>
              <a:buNone/>
            </a:pPr>
            <a:r>
              <a:rPr lang="cs-CZ" sz="2000" dirty="0">
                <a:solidFill>
                  <a:schemeClr val="accent1"/>
                </a:solidFill>
              </a:rPr>
              <a:t>Vlastnictví k věci lze nabýt:</a:t>
            </a:r>
          </a:p>
          <a:p>
            <a:pPr>
              <a:buClr>
                <a:schemeClr val="accent3"/>
              </a:buClr>
            </a:pPr>
            <a:r>
              <a:rPr lang="cs-CZ" sz="2000" dirty="0">
                <a:solidFill>
                  <a:schemeClr val="accent1"/>
                </a:solidFill>
              </a:rPr>
              <a:t>smlouvou</a:t>
            </a:r>
          </a:p>
          <a:p>
            <a:pPr>
              <a:buClr>
                <a:schemeClr val="accent3"/>
              </a:buClr>
            </a:pPr>
            <a:r>
              <a:rPr lang="cs-CZ" sz="2000" dirty="0">
                <a:solidFill>
                  <a:schemeClr val="accent1"/>
                </a:solidFill>
              </a:rPr>
              <a:t>děděním</a:t>
            </a:r>
          </a:p>
          <a:p>
            <a:pPr>
              <a:buClr>
                <a:schemeClr val="accent3"/>
              </a:buClr>
            </a:pPr>
            <a:r>
              <a:rPr lang="cs-CZ" sz="2000" dirty="0">
                <a:solidFill>
                  <a:schemeClr val="accent1"/>
                </a:solidFill>
              </a:rPr>
              <a:t>vydržením</a:t>
            </a:r>
          </a:p>
          <a:p>
            <a:pPr>
              <a:buClr>
                <a:schemeClr val="accent3"/>
              </a:buClr>
            </a:pPr>
            <a:r>
              <a:rPr lang="cs-CZ" sz="2000" dirty="0">
                <a:solidFill>
                  <a:schemeClr val="accent1"/>
                </a:solidFill>
              </a:rPr>
              <a:t>rozhodnutím státního orgánu</a:t>
            </a:r>
          </a:p>
          <a:p>
            <a:pPr>
              <a:buClr>
                <a:schemeClr val="accent3"/>
              </a:buClr>
            </a:pPr>
            <a:r>
              <a:rPr lang="cs-CZ" sz="2000" dirty="0">
                <a:solidFill>
                  <a:schemeClr val="accent1"/>
                </a:solidFill>
              </a:rPr>
              <a:t>na základě jiných skutečností stanovených </a:t>
            </a:r>
            <a:r>
              <a:rPr lang="cs-CZ" sz="2000" dirty="0" smtClean="0">
                <a:solidFill>
                  <a:schemeClr val="accent1"/>
                </a:solidFill>
              </a:rPr>
              <a:t>zákonem</a:t>
            </a:r>
            <a:br>
              <a:rPr lang="cs-CZ" sz="2000" dirty="0" smtClean="0">
                <a:solidFill>
                  <a:schemeClr val="accent1"/>
                </a:solidFill>
              </a:rPr>
            </a:br>
            <a:endParaRPr lang="cs-CZ" sz="2000" dirty="0">
              <a:solidFill>
                <a:schemeClr val="accent1"/>
              </a:solidFill>
            </a:endParaRPr>
          </a:p>
          <a:p>
            <a:pPr marL="0">
              <a:buClr>
                <a:schemeClr val="accent3"/>
              </a:buClr>
              <a:buNone/>
            </a:pPr>
            <a:r>
              <a:rPr lang="cs-CZ" sz="2000" dirty="0">
                <a:solidFill>
                  <a:schemeClr val="accent1"/>
                </a:solidFill>
              </a:rPr>
              <a:t>Věc však může být vlastněna i více vlastníky zároveň. V takovém případě rozlišujeme 2 typy:</a:t>
            </a:r>
          </a:p>
          <a:p>
            <a:pPr>
              <a:buClr>
                <a:schemeClr val="accent3"/>
              </a:buClr>
            </a:pPr>
            <a:r>
              <a:rPr lang="cs-CZ" sz="2000" dirty="0">
                <a:solidFill>
                  <a:schemeClr val="accent1"/>
                </a:solidFill>
              </a:rPr>
              <a:t>podílové spoluvlastnictví</a:t>
            </a:r>
          </a:p>
          <a:p>
            <a:pPr>
              <a:buClr>
                <a:schemeClr val="accent3"/>
              </a:buClr>
            </a:pPr>
            <a:r>
              <a:rPr lang="cs-CZ" sz="2000" dirty="0">
                <a:solidFill>
                  <a:schemeClr val="accent1"/>
                </a:solidFill>
              </a:rPr>
              <a:t>společné jmění</a:t>
            </a:r>
          </a:p>
        </p:txBody>
      </p:sp>
    </p:spTree>
    <p:extLst>
      <p:ext uri="{BB962C8B-B14F-4D97-AF65-F5344CB8AC3E}">
        <p14:creationId xmlns:p14="http://schemas.microsoft.com/office/powerpoint/2010/main" val="2088749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Právo vlastnit majetek</a:t>
            </a:r>
            <a:endParaRPr lang="cs-CZ" dirty="0"/>
          </a:p>
        </p:txBody>
      </p:sp>
      <p:sp>
        <p:nvSpPr>
          <p:cNvPr id="3" name="Zástupný symbol pro obsah 2"/>
          <p:cNvSpPr>
            <a:spLocks noGrp="1"/>
          </p:cNvSpPr>
          <p:nvPr>
            <p:ph idx="1"/>
          </p:nvPr>
        </p:nvSpPr>
        <p:spPr/>
        <p:txBody>
          <a:bodyPr/>
          <a:lstStyle/>
          <a:p>
            <a:pPr marL="0">
              <a:buNone/>
            </a:pPr>
            <a:r>
              <a:rPr lang="cs-CZ" sz="1900" dirty="0"/>
              <a:t>Nejčastěji uzavíranými </a:t>
            </a:r>
            <a:r>
              <a:rPr lang="cs-CZ" sz="1900" dirty="0">
                <a:solidFill>
                  <a:schemeClr val="accent3"/>
                </a:solidFill>
              </a:rPr>
              <a:t>SMLOUVAMI</a:t>
            </a:r>
            <a:r>
              <a:rPr lang="cs-CZ" sz="1900" dirty="0"/>
              <a:t> na základě kterých se nabývá vlastnické právo je smlouva </a:t>
            </a:r>
            <a:r>
              <a:rPr lang="cs-CZ" sz="1900" dirty="0">
                <a:solidFill>
                  <a:schemeClr val="accent3"/>
                </a:solidFill>
              </a:rPr>
              <a:t>kupní </a:t>
            </a:r>
            <a:r>
              <a:rPr lang="cs-CZ" sz="1900" dirty="0"/>
              <a:t>a smlouva </a:t>
            </a:r>
            <a:r>
              <a:rPr lang="cs-CZ" sz="1900" dirty="0">
                <a:solidFill>
                  <a:schemeClr val="accent3"/>
                </a:solidFill>
              </a:rPr>
              <a:t>darovací</a:t>
            </a:r>
            <a:r>
              <a:rPr lang="cs-CZ" sz="1900" dirty="0" smtClean="0"/>
              <a:t>.</a:t>
            </a:r>
          </a:p>
          <a:p>
            <a:pPr marL="0">
              <a:buNone/>
            </a:pPr>
            <a:endParaRPr lang="cs-CZ" sz="1900" dirty="0" smtClean="0"/>
          </a:p>
          <a:p>
            <a:pPr marL="0">
              <a:buNone/>
            </a:pPr>
            <a:r>
              <a:rPr lang="cs-CZ" sz="1900" dirty="0">
                <a:solidFill>
                  <a:schemeClr val="accent3"/>
                </a:solidFill>
              </a:rPr>
              <a:t>V případě úmrtí člověka </a:t>
            </a:r>
            <a:r>
              <a:rPr lang="cs-CZ" sz="1900" dirty="0"/>
              <a:t>se veškerý jeho majetek, ale rovněž veškeré jeho dluhy, stanou předmětem </a:t>
            </a:r>
            <a:r>
              <a:rPr lang="cs-CZ" sz="1900" dirty="0">
                <a:solidFill>
                  <a:schemeClr val="accent3"/>
                </a:solidFill>
              </a:rPr>
              <a:t>DĚDICTVÍ</a:t>
            </a:r>
            <a:r>
              <a:rPr lang="cs-CZ" sz="1900" dirty="0"/>
              <a:t>. Dědí se podle závěti, pokud zůstavitel závět nezanechal, pak se dědí dle dědických skupin stanovených v zákoně. Pokud by však žádný dědic nebyl, pak by majetek propadl </a:t>
            </a:r>
            <a:r>
              <a:rPr lang="cs-CZ" sz="1900" dirty="0" smtClean="0"/>
              <a:t>státu.</a:t>
            </a:r>
          </a:p>
          <a:p>
            <a:pPr marL="0">
              <a:buNone/>
            </a:pPr>
            <a:endParaRPr lang="cs-CZ" sz="1900" dirty="0"/>
          </a:p>
          <a:p>
            <a:pPr marL="0">
              <a:buNone/>
            </a:pPr>
            <a:r>
              <a:rPr lang="cs-CZ" sz="1900" dirty="0">
                <a:solidFill>
                  <a:schemeClr val="accent3"/>
                </a:solidFill>
              </a:rPr>
              <a:t>Dědí se nejenom majetek, </a:t>
            </a:r>
            <a:r>
              <a:rPr lang="cs-CZ" sz="1900" dirty="0" smtClean="0">
                <a:solidFill>
                  <a:schemeClr val="accent3"/>
                </a:solidFill>
              </a:rPr>
              <a:t/>
            </a:r>
            <a:br>
              <a:rPr lang="cs-CZ" sz="1900" dirty="0" smtClean="0">
                <a:solidFill>
                  <a:schemeClr val="accent3"/>
                </a:solidFill>
              </a:rPr>
            </a:br>
            <a:r>
              <a:rPr lang="cs-CZ" sz="1900" dirty="0" smtClean="0">
                <a:solidFill>
                  <a:schemeClr val="accent3"/>
                </a:solidFill>
              </a:rPr>
              <a:t>ale </a:t>
            </a:r>
            <a:r>
              <a:rPr lang="cs-CZ" sz="1900" dirty="0">
                <a:solidFill>
                  <a:schemeClr val="accent3"/>
                </a:solidFill>
              </a:rPr>
              <a:t>rovněž dluhy. </a:t>
            </a:r>
            <a:r>
              <a:rPr lang="cs-CZ" sz="1900" dirty="0"/>
              <a:t>Za dluhy však </a:t>
            </a:r>
            <a:r>
              <a:rPr lang="cs-CZ" sz="1900" dirty="0" smtClean="0"/>
              <a:t/>
            </a:r>
            <a:br>
              <a:rPr lang="cs-CZ" sz="1900" dirty="0" smtClean="0"/>
            </a:br>
            <a:r>
              <a:rPr lang="cs-CZ" sz="1900" dirty="0" smtClean="0"/>
              <a:t>dědic </a:t>
            </a:r>
            <a:r>
              <a:rPr lang="cs-CZ" sz="1900" dirty="0"/>
              <a:t>odpovídá jen co do výše </a:t>
            </a:r>
            <a:r>
              <a:rPr lang="cs-CZ" sz="1900" dirty="0" smtClean="0"/>
              <a:t/>
            </a:r>
            <a:br>
              <a:rPr lang="cs-CZ" sz="1900" dirty="0" smtClean="0"/>
            </a:br>
            <a:r>
              <a:rPr lang="cs-CZ" sz="1900" dirty="0" smtClean="0"/>
              <a:t>ceny </a:t>
            </a:r>
            <a:r>
              <a:rPr lang="cs-CZ" sz="1900" dirty="0"/>
              <a:t>nabytého dědictví.</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42</a:t>
            </a:fld>
            <a:endParaRPr lang="cs-CZ" dirty="0"/>
          </a:p>
        </p:txBody>
      </p:sp>
      <p:pic>
        <p:nvPicPr>
          <p:cNvPr id="5" name="Obrázek 4" descr="dluhy_stin.png"/>
          <p:cNvPicPr>
            <a:picLocks noChangeAspect="1"/>
          </p:cNvPicPr>
          <p:nvPr/>
        </p:nvPicPr>
        <p:blipFill>
          <a:blip r:embed="rId2" cstate="print"/>
          <a:stretch>
            <a:fillRect/>
          </a:stretch>
        </p:blipFill>
        <p:spPr>
          <a:xfrm>
            <a:off x="3635896" y="3473963"/>
            <a:ext cx="5076056" cy="3384037"/>
          </a:xfrm>
          <a:prstGeom prst="rect">
            <a:avLst/>
          </a:prstGeom>
        </p:spPr>
      </p:pic>
    </p:spTree>
    <p:extLst>
      <p:ext uri="{BB962C8B-B14F-4D97-AF65-F5344CB8AC3E}">
        <p14:creationId xmlns:p14="http://schemas.microsoft.com/office/powerpoint/2010/main" val="2493076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Právo vlastnit majetek</a:t>
            </a:r>
            <a:endParaRPr lang="cs-CZ" dirty="0"/>
          </a:p>
        </p:txBody>
      </p:sp>
      <p:sp>
        <p:nvSpPr>
          <p:cNvPr id="3" name="Zástupný symbol pro obsah 2"/>
          <p:cNvSpPr>
            <a:spLocks noGrp="1"/>
          </p:cNvSpPr>
          <p:nvPr>
            <p:ph idx="1"/>
          </p:nvPr>
        </p:nvSpPr>
        <p:spPr/>
        <p:txBody>
          <a:bodyPr/>
          <a:lstStyle/>
          <a:p>
            <a:pPr marL="0">
              <a:buNone/>
            </a:pPr>
            <a:r>
              <a:rPr lang="cs-CZ" sz="2000" dirty="0"/>
              <a:t>Aby bylo možno nabýt vlastnické právo </a:t>
            </a:r>
            <a:r>
              <a:rPr lang="cs-CZ" sz="2000" dirty="0">
                <a:solidFill>
                  <a:schemeClr val="accent3"/>
                </a:solidFill>
              </a:rPr>
              <a:t>VYDRŽENÍM</a:t>
            </a:r>
            <a:r>
              <a:rPr lang="cs-CZ" sz="2000" dirty="0"/>
              <a:t>, musí být splněny </a:t>
            </a:r>
            <a:r>
              <a:rPr lang="cs-CZ" sz="2000" dirty="0">
                <a:solidFill>
                  <a:schemeClr val="accent3"/>
                </a:solidFill>
              </a:rPr>
              <a:t>následující dvě podmínky</a:t>
            </a:r>
            <a:r>
              <a:rPr lang="cs-CZ" sz="2000" dirty="0"/>
              <a:t>. </a:t>
            </a:r>
          </a:p>
          <a:p>
            <a:pPr lvl="0"/>
            <a:r>
              <a:rPr lang="cs-CZ" sz="2000" dirty="0"/>
              <a:t>Osoba musí být oprávněným držitelem (ten, kdo s věcí nakládá, jako by byla jeho vlastní, ačkoliv tomu tak není).</a:t>
            </a:r>
          </a:p>
          <a:p>
            <a:r>
              <a:rPr lang="cs-CZ" sz="2000" dirty="0"/>
              <a:t> 2. Oprávněný držitel drží věc nepřetržitě po dobu tří let, jde-li o movitost, a po dobu deseti </a:t>
            </a:r>
            <a:r>
              <a:rPr lang="cs-CZ" sz="2000" dirty="0" err="1" smtClean="0"/>
              <a:t>le</a:t>
            </a:r>
            <a:endParaRPr lang="cs-CZ" sz="2000" dirty="0" smtClean="0"/>
          </a:p>
          <a:p>
            <a:pPr marL="0">
              <a:buNone/>
            </a:pPr>
            <a:r>
              <a:rPr lang="cs-CZ" sz="2000" dirty="0" smtClean="0"/>
              <a:t/>
            </a:r>
            <a:br>
              <a:rPr lang="cs-CZ" sz="2000" dirty="0" smtClean="0"/>
            </a:br>
            <a:r>
              <a:rPr lang="cs-CZ" sz="2000" dirty="0" smtClean="0"/>
              <a:t>O </a:t>
            </a:r>
            <a:r>
              <a:rPr lang="cs-CZ" sz="2000" dirty="0">
                <a:solidFill>
                  <a:schemeClr val="accent3"/>
                </a:solidFill>
              </a:rPr>
              <a:t>podílové spoluvlastnictví </a:t>
            </a:r>
            <a:r>
              <a:rPr lang="cs-CZ" sz="2000" dirty="0"/>
              <a:t>jde tehdy, pokud jedna věc patří více vlastníkům, kdy podíl každého spoluvlastníka k věci vyjadřuje míru, jakou se spoluvlastníci podílejí na právech a povinnostech vyplývajících ze spoluvlastnictví ke společné věci.</a:t>
            </a:r>
            <a:r>
              <a:rPr lang="cs-CZ" sz="2000" dirty="0" smtClean="0"/>
              <a:t>t</a:t>
            </a:r>
            <a:r>
              <a:rPr lang="cs-CZ" sz="2000" dirty="0"/>
              <a:t>, jde-li o nemovitost.</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43</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44</a:t>
            </a:fld>
            <a:endParaRPr lang="cs-CZ"/>
          </a:p>
        </p:txBody>
      </p:sp>
      <p:sp>
        <p:nvSpPr>
          <p:cNvPr id="3" name="Nadpis 2"/>
          <p:cNvSpPr>
            <a:spLocks noGrp="1"/>
          </p:cNvSpPr>
          <p:nvPr>
            <p:ph type="title"/>
          </p:nvPr>
        </p:nvSpPr>
        <p:spPr/>
        <p:txBody>
          <a:bodyPr>
            <a:noAutofit/>
          </a:bodyPr>
          <a:lstStyle/>
          <a:p>
            <a:r>
              <a:rPr lang="cs-CZ" dirty="0" smtClean="0"/>
              <a:t>Právo vlastnit majetek</a:t>
            </a:r>
            <a:endParaRPr lang="cs-CZ"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Společné jmění</a:t>
            </a:r>
            <a:endParaRPr lang="cs-CZ" sz="2400" dirty="0">
              <a:solidFill>
                <a:schemeClr val="accent3"/>
              </a:solidFill>
            </a:endParaRPr>
          </a:p>
        </p:txBody>
      </p:sp>
      <p:sp>
        <p:nvSpPr>
          <p:cNvPr id="5" name="Zástupný symbol pro obsah 4"/>
          <p:cNvSpPr>
            <a:spLocks noGrp="1"/>
          </p:cNvSpPr>
          <p:nvPr>
            <p:ph idx="1"/>
          </p:nvPr>
        </p:nvSpPr>
        <p:spPr/>
        <p:txBody>
          <a:bodyPr/>
          <a:lstStyle/>
          <a:p>
            <a:pPr marL="0">
              <a:buClr>
                <a:schemeClr val="accent3"/>
              </a:buClr>
              <a:buNone/>
            </a:pPr>
            <a:r>
              <a:rPr lang="cs-CZ" sz="2000" dirty="0">
                <a:solidFill>
                  <a:schemeClr val="accent3"/>
                </a:solidFill>
              </a:rPr>
              <a:t>Společné jmění může vzniknout jen mezi manžely</a:t>
            </a:r>
            <a:r>
              <a:rPr lang="cs-CZ" sz="2000" dirty="0">
                <a:solidFill>
                  <a:schemeClr val="accent1"/>
                </a:solidFill>
              </a:rPr>
              <a:t>. Společné jmění manželů vzniká ode dne uzavření manželství a společné jmění manželů </a:t>
            </a:r>
            <a:r>
              <a:rPr lang="cs-CZ" sz="2000" dirty="0">
                <a:solidFill>
                  <a:schemeClr val="accent3"/>
                </a:solidFill>
              </a:rPr>
              <a:t>tvoří</a:t>
            </a:r>
            <a:r>
              <a:rPr lang="cs-CZ" sz="2000" dirty="0">
                <a:solidFill>
                  <a:schemeClr val="accent1"/>
                </a:solidFill>
              </a:rPr>
              <a:t>:</a:t>
            </a:r>
          </a:p>
          <a:p>
            <a:pPr>
              <a:buClr>
                <a:schemeClr val="accent3"/>
              </a:buClr>
            </a:pPr>
            <a:r>
              <a:rPr lang="cs-CZ" sz="2000" dirty="0">
                <a:solidFill>
                  <a:schemeClr val="accent1"/>
                </a:solidFill>
              </a:rPr>
              <a:t>majetek nabytý některým z manželů nebo jimi oběma společně za trvání manželství, </a:t>
            </a:r>
          </a:p>
          <a:p>
            <a:pPr>
              <a:buClr>
                <a:schemeClr val="accent3"/>
              </a:buClr>
            </a:pPr>
            <a:r>
              <a:rPr lang="cs-CZ" sz="2000" dirty="0">
                <a:solidFill>
                  <a:schemeClr val="accent1"/>
                </a:solidFill>
              </a:rPr>
              <a:t>závazky, které některému z manželů nebo oběma manželům společně vznikly za trvání manželství, </a:t>
            </a:r>
          </a:p>
          <a:p>
            <a:pPr>
              <a:buClr>
                <a:schemeClr val="accent3"/>
              </a:buClr>
            </a:pPr>
            <a:r>
              <a:rPr lang="cs-CZ" sz="2000" dirty="0">
                <a:solidFill>
                  <a:schemeClr val="accent1"/>
                </a:solidFill>
              </a:rPr>
              <a:t>Společné jmění manželů zaniká zánikem manželství.</a:t>
            </a:r>
          </a:p>
          <a:p>
            <a:pPr marL="0" algn="ctr">
              <a:buClr>
                <a:schemeClr val="accent3"/>
              </a:buClr>
              <a:buNone/>
            </a:pPr>
            <a:r>
              <a:rPr lang="cs-CZ" sz="2000" b="0" i="1" dirty="0">
                <a:solidFill>
                  <a:schemeClr val="accent4"/>
                </a:solidFill>
              </a:rPr>
              <a:t>Praktický příklad: Pokud si jeden z manželů vezme půjčku, aniž by o tom druhý manžel věděl, bude za vrácení půjčky odpovídat rovněž tento druhý manžel, jež o půjčce neměl ponětí?</a:t>
            </a:r>
            <a:endParaRPr lang="cs-CZ" sz="2000" b="0" dirty="0">
              <a:solidFill>
                <a:schemeClr val="accent4"/>
              </a:solidFill>
            </a:endParaRPr>
          </a:p>
        </p:txBody>
      </p:sp>
    </p:spTree>
    <p:extLst>
      <p:ext uri="{BB962C8B-B14F-4D97-AF65-F5344CB8AC3E}">
        <p14:creationId xmlns:p14="http://schemas.microsoft.com/office/powerpoint/2010/main" val="2088749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Právo vlastnit majetek</a:t>
            </a:r>
            <a:endParaRPr lang="cs-CZ" dirty="0"/>
          </a:p>
        </p:txBody>
      </p:sp>
      <p:sp>
        <p:nvSpPr>
          <p:cNvPr id="3" name="Zástupný symbol pro obsah 2"/>
          <p:cNvSpPr>
            <a:spLocks noGrp="1"/>
          </p:cNvSpPr>
          <p:nvPr>
            <p:ph idx="1"/>
          </p:nvPr>
        </p:nvSpPr>
        <p:spPr/>
        <p:txBody>
          <a:bodyPr/>
          <a:lstStyle/>
          <a:p>
            <a:pPr marL="0">
              <a:buNone/>
            </a:pPr>
            <a:r>
              <a:rPr lang="cs-CZ" sz="2000" dirty="0">
                <a:solidFill>
                  <a:schemeClr val="accent3"/>
                </a:solidFill>
              </a:rPr>
              <a:t>Výjimku</a:t>
            </a:r>
            <a:r>
              <a:rPr lang="cs-CZ" sz="2000" dirty="0"/>
              <a:t> tvoří </a:t>
            </a:r>
            <a:r>
              <a:rPr lang="cs-CZ" sz="2000" dirty="0" smtClean="0"/>
              <a:t>majetek </a:t>
            </a:r>
            <a:r>
              <a:rPr lang="cs-CZ" sz="2000" dirty="0"/>
              <a:t>získaný dědictvím nebo darem, popř. restitucí, a majetek nabytý jedním z manželů za majetek náležející do jeho výlučného vlastnictví, jakož i věcí, které podle své povahy slouží osobní potřebě jen jednoho z manželů</a:t>
            </a:r>
            <a:r>
              <a:rPr lang="cs-CZ" sz="2000" dirty="0" smtClean="0"/>
              <a:t>.</a:t>
            </a:r>
          </a:p>
          <a:p>
            <a:pPr marL="0">
              <a:buNone/>
            </a:pPr>
            <a:endParaRPr lang="cs-CZ" sz="2000" dirty="0"/>
          </a:p>
          <a:p>
            <a:pPr marL="0">
              <a:buNone/>
            </a:pPr>
            <a:r>
              <a:rPr lang="cs-CZ" sz="2000" dirty="0">
                <a:solidFill>
                  <a:schemeClr val="accent3"/>
                </a:solidFill>
              </a:rPr>
              <a:t>Výjimku</a:t>
            </a:r>
            <a:r>
              <a:rPr lang="cs-CZ" sz="2000" dirty="0"/>
              <a:t> tvoří závazky týkající se majetku, který náleží výhradně jednomu z nich, a závazků, jejichž rozsah přesahuje míru přiměřenou majetkovým poměrům manželů, které převzal jeden z nich bez souhlasu druhého</a:t>
            </a:r>
            <a:r>
              <a:rPr lang="cs-CZ" sz="2000" dirty="0" smtClean="0"/>
              <a:t>.</a:t>
            </a:r>
          </a:p>
          <a:p>
            <a:pPr marL="0">
              <a:buNone/>
            </a:pPr>
            <a:endParaRPr lang="cs-CZ" sz="2000" dirty="0"/>
          </a:p>
          <a:p>
            <a:pPr marL="0" algn="ctr">
              <a:buNone/>
            </a:pPr>
            <a:r>
              <a:rPr lang="cs-CZ" sz="2000" b="0" i="1" dirty="0">
                <a:solidFill>
                  <a:schemeClr val="accent4"/>
                </a:solidFill>
              </a:rPr>
              <a:t>Pokud výše půjčky nebude přesahovat míru přiměřenou majetkovým poměrům manželů, pak za vrácení půjčky budou odpovídat společně oba manželé.</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45</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46</a:t>
            </a:fld>
            <a:endParaRPr lang="cs-CZ"/>
          </a:p>
        </p:txBody>
      </p:sp>
      <p:sp>
        <p:nvSpPr>
          <p:cNvPr id="3" name="Nadpis 2"/>
          <p:cNvSpPr>
            <a:spLocks noGrp="1"/>
          </p:cNvSpPr>
          <p:nvPr>
            <p:ph type="title"/>
          </p:nvPr>
        </p:nvSpPr>
        <p:spPr/>
        <p:txBody>
          <a:bodyPr>
            <a:noAutofit/>
          </a:bodyPr>
          <a:lstStyle/>
          <a:p>
            <a:r>
              <a:rPr lang="cs-CZ" dirty="0" smtClean="0"/>
              <a:t>Právo vlastnit majetek</a:t>
            </a:r>
            <a:endParaRPr lang="cs-CZ"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Právo k cizím věcem</a:t>
            </a:r>
            <a:endParaRPr lang="cs-CZ" sz="2400" dirty="0">
              <a:solidFill>
                <a:schemeClr val="accent3"/>
              </a:solidFill>
            </a:endParaRPr>
          </a:p>
        </p:txBody>
      </p:sp>
      <p:sp>
        <p:nvSpPr>
          <p:cNvPr id="5" name="Zástupný symbol pro obsah 4"/>
          <p:cNvSpPr>
            <a:spLocks noGrp="1"/>
          </p:cNvSpPr>
          <p:nvPr>
            <p:ph idx="1"/>
          </p:nvPr>
        </p:nvSpPr>
        <p:spPr>
          <a:xfrm>
            <a:off x="467544" y="1988840"/>
            <a:ext cx="8424936" cy="4104456"/>
          </a:xfrm>
        </p:spPr>
        <p:txBody>
          <a:bodyPr/>
          <a:lstStyle/>
          <a:p>
            <a:pPr marL="0">
              <a:buClr>
                <a:schemeClr val="accent3"/>
              </a:buClr>
              <a:buNone/>
            </a:pPr>
            <a:r>
              <a:rPr lang="cs-CZ" sz="2000" dirty="0">
                <a:solidFill>
                  <a:schemeClr val="accent3"/>
                </a:solidFill>
              </a:rPr>
              <a:t>Český zákon upravuje ještě institut PRÁV K CIZÍM VĚCEM. </a:t>
            </a:r>
            <a:r>
              <a:rPr lang="cs-CZ" sz="2000" dirty="0" smtClean="0">
                <a:solidFill>
                  <a:schemeClr val="accent3"/>
                </a:solidFill>
              </a:rPr>
              <a:t/>
            </a:r>
            <a:br>
              <a:rPr lang="cs-CZ" sz="2000" dirty="0" smtClean="0">
                <a:solidFill>
                  <a:schemeClr val="accent3"/>
                </a:solidFill>
              </a:rPr>
            </a:br>
            <a:r>
              <a:rPr lang="cs-CZ" sz="2000" dirty="0" smtClean="0">
                <a:solidFill>
                  <a:schemeClr val="accent3"/>
                </a:solidFill>
              </a:rPr>
              <a:t>Zde </a:t>
            </a:r>
            <a:r>
              <a:rPr lang="cs-CZ" sz="2000" dirty="0">
                <a:solidFill>
                  <a:schemeClr val="accent3"/>
                </a:solidFill>
              </a:rPr>
              <a:t>patří:</a:t>
            </a:r>
          </a:p>
          <a:p>
            <a:pPr>
              <a:buClr>
                <a:schemeClr val="accent3"/>
              </a:buClr>
            </a:pPr>
            <a:r>
              <a:rPr lang="cs-CZ" sz="2000" dirty="0">
                <a:solidFill>
                  <a:schemeClr val="accent3"/>
                </a:solidFill>
              </a:rPr>
              <a:t>věcná břemena </a:t>
            </a:r>
            <a:r>
              <a:rPr lang="cs-CZ" sz="2000" dirty="0">
                <a:solidFill>
                  <a:schemeClr val="tx1"/>
                </a:solidFill>
              </a:rPr>
              <a:t>- omezují vlastníka nemovité věci ve prospěch někoho jiného tak, že je povinen něco trpět, něčeho se zdržet, nebo něco konat</a:t>
            </a:r>
          </a:p>
          <a:p>
            <a:pPr>
              <a:buClr>
                <a:schemeClr val="accent3"/>
              </a:buClr>
            </a:pPr>
            <a:r>
              <a:rPr lang="cs-CZ" sz="2000" dirty="0">
                <a:solidFill>
                  <a:schemeClr val="accent3"/>
                </a:solidFill>
              </a:rPr>
              <a:t>právo zástavní </a:t>
            </a:r>
            <a:r>
              <a:rPr lang="cs-CZ" sz="2000" dirty="0">
                <a:solidFill>
                  <a:schemeClr val="tx1"/>
                </a:solidFill>
              </a:rPr>
              <a:t>- slouží k zajištění pohledávky pro případ, že dluh, který jí odpovídá, nebude včas splněn s tím, že v tomto případě lze dosáhnout uspokojení z výtěžku zpeněžení zástavy</a:t>
            </a:r>
          </a:p>
          <a:p>
            <a:pPr>
              <a:buClr>
                <a:schemeClr val="accent3"/>
              </a:buClr>
            </a:pPr>
            <a:r>
              <a:rPr lang="cs-CZ" sz="2000" dirty="0">
                <a:solidFill>
                  <a:schemeClr val="accent3"/>
                </a:solidFill>
              </a:rPr>
              <a:t>právo zadržovací </a:t>
            </a:r>
            <a:r>
              <a:rPr lang="cs-CZ" sz="2000" dirty="0">
                <a:solidFill>
                  <a:schemeClr val="tx1"/>
                </a:solidFill>
              </a:rPr>
              <a:t>- kdo je povinen vydat cizí movitou věc, kterou má u sebe, může ji zadržet k zajištění své splatné pohledávky</a:t>
            </a:r>
          </a:p>
          <a:p>
            <a:pPr marL="0" algn="ctr">
              <a:buClr>
                <a:schemeClr val="accent3"/>
              </a:buClr>
              <a:buNone/>
            </a:pPr>
            <a:r>
              <a:rPr lang="cs-CZ" sz="2000" b="0" i="1" dirty="0">
                <a:solidFill>
                  <a:schemeClr val="accent4"/>
                </a:solidFill>
              </a:rPr>
              <a:t>Praktický příklad: Pokud zastavím třetí osobě např. svůj dům za jeho dluhy, mohu o tento svůj dům přijít?</a:t>
            </a:r>
            <a:endParaRPr lang="cs-CZ" sz="2000" b="0" dirty="0">
              <a:solidFill>
                <a:schemeClr val="accent4"/>
              </a:solidFill>
            </a:endParaRPr>
          </a:p>
        </p:txBody>
      </p:sp>
    </p:spTree>
    <p:extLst>
      <p:ext uri="{BB962C8B-B14F-4D97-AF65-F5344CB8AC3E}">
        <p14:creationId xmlns:p14="http://schemas.microsoft.com/office/powerpoint/2010/main" val="2088749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Právo vlastnit majetek</a:t>
            </a:r>
            <a:endParaRPr lang="cs-CZ" dirty="0"/>
          </a:p>
        </p:txBody>
      </p:sp>
      <p:sp>
        <p:nvSpPr>
          <p:cNvPr id="3" name="Zástupný symbol pro obsah 2"/>
          <p:cNvSpPr>
            <a:spLocks noGrp="1"/>
          </p:cNvSpPr>
          <p:nvPr>
            <p:ph idx="1"/>
          </p:nvPr>
        </p:nvSpPr>
        <p:spPr/>
        <p:txBody>
          <a:bodyPr/>
          <a:lstStyle/>
          <a:p>
            <a:pPr marL="0">
              <a:buNone/>
            </a:pPr>
            <a:r>
              <a:rPr lang="cs-CZ" sz="2000" dirty="0"/>
              <a:t>Zástavou může být věc movitá nebo nemovitá, podnik nebo jiná věc hromadná, soubor věcí, pohledávka nebo jiné majetkové právo, pokud to jeho povaha připouští, byt nebo nebytový prostor, obchodní podíl, cenný </a:t>
            </a:r>
            <a:r>
              <a:rPr lang="cs-CZ" sz="2000" dirty="0" smtClean="0"/>
              <a:t>papír </a:t>
            </a:r>
            <a:r>
              <a:rPr lang="cs-CZ" sz="2000" dirty="0"/>
              <a:t>nebo předmět průmyslového vlastnictví</a:t>
            </a:r>
            <a:r>
              <a:rPr lang="cs-CZ" sz="2000" dirty="0" smtClean="0"/>
              <a:t>.</a:t>
            </a:r>
          </a:p>
          <a:p>
            <a:pPr marL="0">
              <a:buNone/>
            </a:pPr>
            <a:endParaRPr lang="cs-CZ" sz="2000" dirty="0"/>
          </a:p>
          <a:p>
            <a:pPr marL="0" algn="ctr">
              <a:buNone/>
            </a:pPr>
            <a:r>
              <a:rPr lang="cs-CZ" sz="2000" b="0" i="1" dirty="0">
                <a:solidFill>
                  <a:schemeClr val="accent4"/>
                </a:solidFill>
              </a:rPr>
              <a:t>Ano, mohu. To co plním za třetí osobu, je mi tato třetí osoba sice povinna vrátit, ale to předpokládá, že tato třetí osoba nějakým majetkem skutečně disponuje.</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47</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48</a:t>
            </a:fld>
            <a:endParaRPr lang="cs-CZ"/>
          </a:p>
        </p:txBody>
      </p:sp>
      <p:sp>
        <p:nvSpPr>
          <p:cNvPr id="3" name="Nadpis 2"/>
          <p:cNvSpPr>
            <a:spLocks noGrp="1"/>
          </p:cNvSpPr>
          <p:nvPr>
            <p:ph type="title"/>
          </p:nvPr>
        </p:nvSpPr>
        <p:spPr/>
        <p:txBody>
          <a:bodyPr>
            <a:noAutofit/>
          </a:bodyPr>
          <a:lstStyle/>
          <a:p>
            <a:r>
              <a:rPr lang="cs-CZ" dirty="0" smtClean="0"/>
              <a:t>Právo vlastnit majetek</a:t>
            </a:r>
            <a:endParaRPr lang="cs-CZ"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Občan spotřebitel a nákupy přes internet</a:t>
            </a:r>
            <a:endParaRPr lang="cs-CZ" sz="2400" dirty="0">
              <a:solidFill>
                <a:schemeClr val="accent3"/>
              </a:solidFill>
            </a:endParaRPr>
          </a:p>
        </p:txBody>
      </p:sp>
      <p:sp>
        <p:nvSpPr>
          <p:cNvPr id="5" name="Zástupný symbol pro obsah 4"/>
          <p:cNvSpPr>
            <a:spLocks noGrp="1"/>
          </p:cNvSpPr>
          <p:nvPr>
            <p:ph idx="1"/>
          </p:nvPr>
        </p:nvSpPr>
        <p:spPr>
          <a:xfrm>
            <a:off x="467544" y="1988840"/>
            <a:ext cx="8424936" cy="4104456"/>
          </a:xfrm>
        </p:spPr>
        <p:txBody>
          <a:bodyPr/>
          <a:lstStyle/>
          <a:p>
            <a:pPr marL="0">
              <a:buClr>
                <a:schemeClr val="accent3"/>
              </a:buClr>
              <a:buNone/>
            </a:pPr>
            <a:r>
              <a:rPr lang="cs-CZ" sz="2000" dirty="0">
                <a:solidFill>
                  <a:schemeClr val="accent3"/>
                </a:solidFill>
              </a:rPr>
              <a:t>SPOTŘEBITELSKÝMI SMLOUVAMI </a:t>
            </a:r>
            <a:r>
              <a:rPr lang="cs-CZ" sz="2000" dirty="0">
                <a:solidFill>
                  <a:schemeClr val="accent1"/>
                </a:solidFill>
              </a:rPr>
              <a:t>jsou smlouvy </a:t>
            </a:r>
            <a:r>
              <a:rPr lang="cs-CZ" sz="2000" dirty="0">
                <a:solidFill>
                  <a:schemeClr val="accent3"/>
                </a:solidFill>
              </a:rPr>
              <a:t>kupní, smlouvy o dílo</a:t>
            </a:r>
            <a:r>
              <a:rPr lang="cs-CZ" sz="2000" dirty="0">
                <a:solidFill>
                  <a:schemeClr val="accent1"/>
                </a:solidFill>
              </a:rPr>
              <a:t>, případně </a:t>
            </a:r>
            <a:r>
              <a:rPr lang="cs-CZ" sz="2000" dirty="0">
                <a:solidFill>
                  <a:schemeClr val="accent3"/>
                </a:solidFill>
              </a:rPr>
              <a:t>jiné smlouvy</a:t>
            </a:r>
            <a:r>
              <a:rPr lang="cs-CZ" sz="2000" dirty="0">
                <a:solidFill>
                  <a:schemeClr val="accent1"/>
                </a:solidFill>
              </a:rPr>
              <a:t>, pokud smluvními stranami jsou na jedné straně </a:t>
            </a:r>
            <a:r>
              <a:rPr lang="cs-CZ" sz="2000" dirty="0">
                <a:solidFill>
                  <a:schemeClr val="accent3"/>
                </a:solidFill>
              </a:rPr>
              <a:t>spotřebitel</a:t>
            </a:r>
            <a:r>
              <a:rPr lang="cs-CZ" sz="2000" dirty="0">
                <a:solidFill>
                  <a:schemeClr val="accent1"/>
                </a:solidFill>
              </a:rPr>
              <a:t> a na druhé straně </a:t>
            </a:r>
            <a:r>
              <a:rPr lang="cs-CZ" sz="2000" dirty="0">
                <a:solidFill>
                  <a:schemeClr val="accent3"/>
                </a:solidFill>
              </a:rPr>
              <a:t>dodavatel</a:t>
            </a:r>
            <a:r>
              <a:rPr lang="cs-CZ" sz="2000" dirty="0">
                <a:solidFill>
                  <a:schemeClr val="accent1"/>
                </a:solidFill>
              </a:rPr>
              <a:t>.</a:t>
            </a:r>
          </a:p>
          <a:p>
            <a:pPr>
              <a:buClr>
                <a:schemeClr val="accent3"/>
              </a:buClr>
              <a:buNone/>
            </a:pPr>
            <a:endParaRPr lang="cs-CZ" sz="2000" dirty="0">
              <a:solidFill>
                <a:schemeClr val="accent3"/>
              </a:solidFill>
            </a:endParaRPr>
          </a:p>
          <a:p>
            <a:pPr>
              <a:buClr>
                <a:schemeClr val="accent3"/>
              </a:buClr>
              <a:buNone/>
            </a:pPr>
            <a:r>
              <a:rPr lang="cs-CZ" sz="2000" dirty="0" smtClean="0">
                <a:solidFill>
                  <a:schemeClr val="accent3"/>
                </a:solidFill>
              </a:rPr>
              <a:t>K </a:t>
            </a:r>
            <a:r>
              <a:rPr lang="cs-CZ" sz="2000" dirty="0">
                <a:solidFill>
                  <a:schemeClr val="accent3"/>
                </a:solidFill>
              </a:rPr>
              <a:t>ochraně spotřebitele pak směřují následující ustanovení zákona:</a:t>
            </a:r>
          </a:p>
          <a:p>
            <a:pPr>
              <a:buClr>
                <a:schemeClr val="accent3"/>
              </a:buClr>
            </a:pPr>
            <a:r>
              <a:rPr lang="cs-CZ" sz="2000" dirty="0">
                <a:solidFill>
                  <a:schemeClr val="accent1"/>
                </a:solidFill>
              </a:rPr>
              <a:t>smluvní ujednání spotřebitelských smluv se nemohou odchýlit od zákona v neprospěch spotřebitele</a:t>
            </a:r>
          </a:p>
          <a:p>
            <a:pPr>
              <a:buClr>
                <a:schemeClr val="accent3"/>
              </a:buClr>
            </a:pPr>
            <a:r>
              <a:rPr lang="cs-CZ" sz="2000" dirty="0">
                <a:solidFill>
                  <a:schemeClr val="accent1"/>
                </a:solidFill>
              </a:rPr>
              <a:t>v pochybnostech o významu spotřebitelských smluv platí výklad pro spotřebitele </a:t>
            </a:r>
            <a:r>
              <a:rPr lang="cs-CZ" sz="2000" dirty="0" smtClean="0">
                <a:solidFill>
                  <a:schemeClr val="accent1"/>
                </a:solidFill>
              </a:rPr>
              <a:t>příznivější</a:t>
            </a:r>
            <a:endParaRPr lang="cs-CZ" sz="2000" b="0" dirty="0">
              <a:solidFill>
                <a:schemeClr val="accent1"/>
              </a:solidFill>
            </a:endParaRPr>
          </a:p>
        </p:txBody>
      </p:sp>
    </p:spTree>
    <p:extLst>
      <p:ext uri="{BB962C8B-B14F-4D97-AF65-F5344CB8AC3E}">
        <p14:creationId xmlns:p14="http://schemas.microsoft.com/office/powerpoint/2010/main" val="2088749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Právo vlastnit majetek</a:t>
            </a:r>
            <a:endParaRPr lang="cs-CZ" dirty="0"/>
          </a:p>
        </p:txBody>
      </p:sp>
      <p:sp>
        <p:nvSpPr>
          <p:cNvPr id="3" name="Zástupný symbol pro obsah 2"/>
          <p:cNvSpPr>
            <a:spLocks noGrp="1"/>
          </p:cNvSpPr>
          <p:nvPr>
            <p:ph idx="1"/>
          </p:nvPr>
        </p:nvSpPr>
        <p:spPr/>
        <p:txBody>
          <a:bodyPr/>
          <a:lstStyle/>
          <a:p>
            <a:pPr>
              <a:buClr>
                <a:schemeClr val="accent3"/>
              </a:buClr>
              <a:buNone/>
            </a:pPr>
            <a:r>
              <a:rPr lang="cs-CZ" sz="2000" dirty="0">
                <a:solidFill>
                  <a:schemeClr val="accent3"/>
                </a:solidFill>
              </a:rPr>
              <a:t>K ochraně spotřebitele pak směřují následující ustanovení zákona</a:t>
            </a:r>
            <a:r>
              <a:rPr lang="cs-CZ" sz="2000" dirty="0" smtClean="0">
                <a:solidFill>
                  <a:schemeClr val="accent3"/>
                </a:solidFill>
              </a:rPr>
              <a:t>:</a:t>
            </a:r>
            <a:endParaRPr lang="cs-CZ" sz="2000" dirty="0">
              <a:solidFill>
                <a:schemeClr val="accent1"/>
              </a:solidFill>
            </a:endParaRPr>
          </a:p>
          <a:p>
            <a:pPr>
              <a:buClr>
                <a:schemeClr val="accent3"/>
              </a:buClr>
            </a:pPr>
            <a:r>
              <a:rPr lang="cs-CZ" sz="2000" dirty="0">
                <a:solidFill>
                  <a:schemeClr val="accent1"/>
                </a:solidFill>
              </a:rPr>
              <a:t>Spotřebitelské smlouvy nesmějí obsahovat ujednání, která v rozporu s požadavkem dobré víry znamenají k újmě spotřebitele značnou nerovnováhu v právech a povinnostech </a:t>
            </a:r>
            <a:r>
              <a:rPr lang="cs-CZ" sz="2000" dirty="0" smtClean="0">
                <a:solidFill>
                  <a:schemeClr val="accent1"/>
                </a:solidFill>
              </a:rPr>
              <a:t>stran</a:t>
            </a:r>
          </a:p>
          <a:p>
            <a:pPr>
              <a:buClr>
                <a:schemeClr val="accent3"/>
              </a:buClr>
            </a:pPr>
            <a:r>
              <a:rPr lang="cs-CZ" sz="2000" dirty="0" smtClean="0">
                <a:solidFill>
                  <a:schemeClr val="accent1"/>
                </a:solidFill>
              </a:rPr>
              <a:t>Byla-li </a:t>
            </a:r>
            <a:r>
              <a:rPr lang="cs-CZ" sz="2000" dirty="0">
                <a:solidFill>
                  <a:schemeClr val="accent1"/>
                </a:solidFill>
              </a:rPr>
              <a:t>spotřebitelská smlouva uzavřena mimo prostory obvyklé k podnikání dodavatele nebo nemá-li dodavatel žádné stálé místo k podnikání, může spotřebitel od smlouvy písemně odstoupit do 14 dnů od jejího </a:t>
            </a:r>
            <a:r>
              <a:rPr lang="cs-CZ" sz="2000" dirty="0" smtClean="0">
                <a:solidFill>
                  <a:schemeClr val="accent1"/>
                </a:solidFill>
              </a:rPr>
              <a:t>uzavření</a:t>
            </a:r>
          </a:p>
          <a:p>
            <a:pPr>
              <a:buClr>
                <a:schemeClr val="accent3"/>
              </a:buClr>
              <a:buNone/>
            </a:pPr>
            <a:endParaRPr lang="cs-CZ" sz="2000" b="0" dirty="0">
              <a:solidFill>
                <a:schemeClr val="accent1"/>
              </a:solidFill>
            </a:endParaRPr>
          </a:p>
          <a:p>
            <a:pPr>
              <a:buClr>
                <a:schemeClr val="accent3"/>
              </a:buClr>
              <a:buNone/>
            </a:pPr>
            <a:endParaRPr lang="cs-CZ" sz="2000" b="0" dirty="0">
              <a:solidFill>
                <a:schemeClr val="accent1"/>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49</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Morálka a spravedlnost</a:t>
            </a:r>
            <a:endParaRPr lang="cs-CZ" dirty="0"/>
          </a:p>
        </p:txBody>
      </p:sp>
      <p:sp>
        <p:nvSpPr>
          <p:cNvPr id="3" name="Zástupný symbol pro obsah 2"/>
          <p:cNvSpPr>
            <a:spLocks noGrp="1"/>
          </p:cNvSpPr>
          <p:nvPr>
            <p:ph idx="1"/>
          </p:nvPr>
        </p:nvSpPr>
        <p:spPr/>
        <p:txBody>
          <a:bodyPr/>
          <a:lstStyle/>
          <a:p>
            <a:pPr marL="0">
              <a:buNone/>
            </a:pPr>
            <a:r>
              <a:rPr lang="cs-CZ" sz="2200" dirty="0" smtClean="0">
                <a:solidFill>
                  <a:schemeClr val="accent3"/>
                </a:solidFill>
              </a:rPr>
              <a:t>MORÁLKA</a:t>
            </a:r>
            <a:r>
              <a:rPr lang="cs-CZ" sz="2200" dirty="0" smtClean="0"/>
              <a:t> - znamená celkovou představu správného jednání ve společnosti. </a:t>
            </a:r>
          </a:p>
          <a:p>
            <a:pPr marL="0">
              <a:buNone/>
            </a:pPr>
            <a:r>
              <a:rPr lang="cs-CZ" sz="2200" dirty="0" smtClean="0"/>
              <a:t/>
            </a:r>
            <a:br>
              <a:rPr lang="cs-CZ" sz="2200" dirty="0" smtClean="0"/>
            </a:br>
            <a:endParaRPr lang="cs-CZ" sz="2200" dirty="0" smtClean="0"/>
          </a:p>
          <a:p>
            <a:pPr marL="0">
              <a:buNone/>
            </a:pPr>
            <a:r>
              <a:rPr lang="cs-CZ" sz="2200" dirty="0" smtClean="0"/>
              <a:t>Od pravidel zdvořilosti se liší tím, </a:t>
            </a:r>
            <a:br>
              <a:rPr lang="cs-CZ" sz="2200" dirty="0" smtClean="0"/>
            </a:br>
            <a:r>
              <a:rPr lang="cs-CZ" sz="2200" dirty="0" smtClean="0"/>
              <a:t>že </a:t>
            </a:r>
            <a:r>
              <a:rPr lang="cs-CZ" sz="2200" dirty="0" smtClean="0">
                <a:solidFill>
                  <a:schemeClr val="accent3"/>
                </a:solidFill>
              </a:rPr>
              <a:t>se týká věcí závažných a podstatných</a:t>
            </a:r>
            <a:r>
              <a:rPr lang="cs-CZ" sz="2200" dirty="0" smtClean="0"/>
              <a:t>.</a:t>
            </a:r>
          </a:p>
          <a:p>
            <a:pPr marL="0">
              <a:buNone/>
            </a:pPr>
            <a:endParaRPr lang="cs-CZ" sz="2200" dirty="0" smtClean="0"/>
          </a:p>
          <a:p>
            <a:pPr marL="0">
              <a:buNone/>
            </a:pPr>
            <a:r>
              <a:rPr lang="cs-CZ" sz="2200" dirty="0" smtClean="0"/>
              <a:t>Od práva se liší tím, že se </a:t>
            </a:r>
            <a:r>
              <a:rPr lang="cs-CZ" sz="2200" dirty="0" smtClean="0">
                <a:solidFill>
                  <a:schemeClr val="accent3"/>
                </a:solidFill>
              </a:rPr>
              <a:t>nedá soudně vymáhat </a:t>
            </a:r>
            <a:r>
              <a:rPr lang="cs-CZ" sz="2200" dirty="0" smtClean="0"/>
              <a:t>a za její porušení </a:t>
            </a:r>
            <a:r>
              <a:rPr lang="cs-CZ" sz="2200" dirty="0" smtClean="0">
                <a:solidFill>
                  <a:schemeClr val="accent3"/>
                </a:solidFill>
              </a:rPr>
              <a:t>nejsou sankce</a:t>
            </a:r>
            <a:r>
              <a:rPr lang="cs-CZ" sz="2200" dirty="0" smtClean="0"/>
              <a:t> (tresty).</a:t>
            </a:r>
          </a:p>
          <a:p>
            <a:endParaRPr lang="cs-CZ" sz="2200" dirty="0"/>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5</a:t>
            </a:fld>
            <a:endParaRPr lang="cs-CZ" dirty="0"/>
          </a:p>
        </p:txBody>
      </p:sp>
      <p:sp>
        <p:nvSpPr>
          <p:cNvPr id="30" name="Šrafovaná šipka doprava 29"/>
          <p:cNvSpPr/>
          <p:nvPr/>
        </p:nvSpPr>
        <p:spPr>
          <a:xfrm rot="5400000">
            <a:off x="4968044" y="2600908"/>
            <a:ext cx="1224136" cy="576064"/>
          </a:xfrm>
          <a:prstGeom prst="striped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Šrafovaná šipka doprava 30"/>
          <p:cNvSpPr/>
          <p:nvPr/>
        </p:nvSpPr>
        <p:spPr>
          <a:xfrm rot="5400000">
            <a:off x="6048164" y="2960948"/>
            <a:ext cx="1944216" cy="576064"/>
          </a:xfrm>
          <a:prstGeom prst="striped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93076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Právo vlastnit majetek</a:t>
            </a:r>
            <a:endParaRPr lang="cs-CZ" dirty="0"/>
          </a:p>
        </p:txBody>
      </p:sp>
      <p:sp>
        <p:nvSpPr>
          <p:cNvPr id="3" name="Zástupný symbol pro obsah 2"/>
          <p:cNvSpPr>
            <a:spLocks noGrp="1"/>
          </p:cNvSpPr>
          <p:nvPr>
            <p:ph idx="1"/>
          </p:nvPr>
        </p:nvSpPr>
        <p:spPr/>
        <p:txBody>
          <a:bodyPr/>
          <a:lstStyle/>
          <a:p>
            <a:pPr marL="0">
              <a:buNone/>
            </a:pPr>
            <a:r>
              <a:rPr lang="cs-CZ" sz="2000" dirty="0">
                <a:solidFill>
                  <a:schemeClr val="accent3"/>
                </a:solidFill>
              </a:rPr>
              <a:t>Dodavatelem</a:t>
            </a:r>
            <a:r>
              <a:rPr lang="cs-CZ" sz="2000" dirty="0"/>
              <a:t> je osoba, která při uzavírání a plnění smlouvy jedná v rámci své obchodní nebo jiné podnikatelské činnosti. </a:t>
            </a:r>
          </a:p>
          <a:p>
            <a:pPr marL="0">
              <a:buNone/>
            </a:pPr>
            <a:r>
              <a:rPr lang="cs-CZ" sz="2000" dirty="0">
                <a:solidFill>
                  <a:schemeClr val="accent3"/>
                </a:solidFill>
              </a:rPr>
              <a:t>Spotřebitelem</a:t>
            </a:r>
            <a:r>
              <a:rPr lang="cs-CZ" sz="2000" dirty="0"/>
              <a:t> je fyzická osoba, která při uzavírání a plnění smlouvy nejedná v rámci své obchodní nebo jiné podnikatelské činnosti </a:t>
            </a:r>
            <a:r>
              <a:rPr lang="cs-CZ" sz="2000" dirty="0" smtClean="0"/>
              <a:t>nebo </a:t>
            </a:r>
            <a:r>
              <a:rPr lang="cs-CZ" sz="2000" dirty="0"/>
              <a:t>v rámci samostatného výkonu svého povolání</a:t>
            </a:r>
            <a:r>
              <a:rPr lang="cs-CZ" sz="2000" dirty="0" smtClean="0"/>
              <a:t>.</a:t>
            </a:r>
          </a:p>
          <a:p>
            <a:pPr marL="0"/>
            <a:endParaRPr lang="cs-CZ" sz="2000" b="0" dirty="0">
              <a:solidFill>
                <a:schemeClr val="accent1"/>
              </a:solidFill>
            </a:endParaRPr>
          </a:p>
          <a:p>
            <a:pPr marL="0">
              <a:buNone/>
            </a:pPr>
            <a:r>
              <a:rPr lang="cs-CZ" sz="2000" dirty="0">
                <a:solidFill>
                  <a:schemeClr val="accent3"/>
                </a:solidFill>
              </a:rPr>
              <a:t>Nedošlo-li dosud ke splnění dodávky zboží či služeb dodavatelem, může od smlouvy odstoupit bez uvedení důvodů a bez jakékoliv sankce do 1 měsíce. </a:t>
            </a:r>
          </a:p>
          <a:p>
            <a:pPr marL="0">
              <a:buNone/>
            </a:pPr>
            <a:r>
              <a:rPr lang="cs-CZ" sz="2000" dirty="0">
                <a:solidFill>
                  <a:schemeClr val="accent3"/>
                </a:solidFill>
              </a:rPr>
              <a:t>Dodavatel je zároveň povinen vrátit spotřebiteli zaplacené finanční částky do 30 dnů od odstoupení od smlouvy.</a:t>
            </a:r>
            <a:endParaRPr lang="cs-CZ" sz="2000" b="0" dirty="0">
              <a:solidFill>
                <a:schemeClr val="accent3"/>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50</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51</a:t>
            </a:fld>
            <a:endParaRPr lang="cs-CZ"/>
          </a:p>
        </p:txBody>
      </p:sp>
      <p:sp>
        <p:nvSpPr>
          <p:cNvPr id="3" name="Nadpis 2"/>
          <p:cNvSpPr>
            <a:spLocks noGrp="1"/>
          </p:cNvSpPr>
          <p:nvPr>
            <p:ph type="title"/>
          </p:nvPr>
        </p:nvSpPr>
        <p:spPr/>
        <p:txBody>
          <a:bodyPr>
            <a:noAutofit/>
          </a:bodyPr>
          <a:lstStyle/>
          <a:p>
            <a:r>
              <a:rPr lang="cs-CZ" dirty="0" smtClean="0"/>
              <a:t>Právo vlastnit majetek</a:t>
            </a:r>
            <a:endParaRPr lang="cs-CZ"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Uzavírání spotřebitelských smluv na dálku</a:t>
            </a:r>
            <a:endParaRPr lang="cs-CZ" sz="2400" dirty="0">
              <a:solidFill>
                <a:schemeClr val="accent3"/>
              </a:solidFill>
            </a:endParaRPr>
          </a:p>
        </p:txBody>
      </p:sp>
      <p:sp>
        <p:nvSpPr>
          <p:cNvPr id="5" name="Zástupný symbol pro obsah 4"/>
          <p:cNvSpPr>
            <a:spLocks noGrp="1"/>
          </p:cNvSpPr>
          <p:nvPr>
            <p:ph idx="1"/>
          </p:nvPr>
        </p:nvSpPr>
        <p:spPr>
          <a:xfrm>
            <a:off x="467544" y="1988840"/>
            <a:ext cx="8424936" cy="4104456"/>
          </a:xfrm>
        </p:spPr>
        <p:txBody>
          <a:bodyPr/>
          <a:lstStyle/>
          <a:p>
            <a:pPr marL="0">
              <a:buClr>
                <a:schemeClr val="accent3"/>
              </a:buClr>
              <a:buNone/>
            </a:pPr>
            <a:r>
              <a:rPr lang="cs-CZ" sz="2000" dirty="0">
                <a:solidFill>
                  <a:schemeClr val="accent1"/>
                </a:solidFill>
              </a:rPr>
              <a:t>Pro uzavření spotřebitelských smluv jsou v dnešní době hojně využívány </a:t>
            </a:r>
            <a:r>
              <a:rPr lang="cs-CZ" sz="2000" dirty="0">
                <a:solidFill>
                  <a:schemeClr val="accent3"/>
                </a:solidFill>
              </a:rPr>
              <a:t>prostředky komunikace na dálku</a:t>
            </a:r>
            <a:r>
              <a:rPr lang="cs-CZ" sz="2000" dirty="0">
                <a:solidFill>
                  <a:schemeClr val="accent1"/>
                </a:solidFill>
              </a:rPr>
              <a:t>.</a:t>
            </a:r>
          </a:p>
          <a:p>
            <a:pPr marL="0">
              <a:buClr>
                <a:schemeClr val="accent3"/>
              </a:buClr>
              <a:buNone/>
            </a:pPr>
            <a:r>
              <a:rPr lang="cs-CZ" sz="2000" dirty="0">
                <a:solidFill>
                  <a:schemeClr val="accent3"/>
                </a:solidFill>
              </a:rPr>
              <a:t>V takovém případě má spotřebitel právo od smlouvy odstoupit bez uvedení důvodu a bez jakékoliv sankce do 14 dnů od převzetí plnění. </a:t>
            </a:r>
            <a:r>
              <a:rPr lang="cs-CZ" sz="2000" dirty="0" smtClean="0">
                <a:solidFill>
                  <a:schemeClr val="accent3"/>
                </a:solidFill>
              </a:rPr>
              <a:t>Odstoupení </a:t>
            </a:r>
            <a:r>
              <a:rPr lang="cs-CZ" sz="2000" dirty="0">
                <a:solidFill>
                  <a:schemeClr val="accent3"/>
                </a:solidFill>
              </a:rPr>
              <a:t>dle předešlé věty však není možné od následujících smluv</a:t>
            </a:r>
            <a:r>
              <a:rPr lang="cs-CZ" sz="2000" dirty="0">
                <a:solidFill>
                  <a:schemeClr val="accent1"/>
                </a:solidFill>
              </a:rPr>
              <a:t>:</a:t>
            </a:r>
          </a:p>
          <a:p>
            <a:pPr>
              <a:buClr>
                <a:schemeClr val="accent3"/>
              </a:buClr>
            </a:pPr>
            <a:r>
              <a:rPr lang="cs-CZ" sz="2000" dirty="0">
                <a:solidFill>
                  <a:schemeClr val="accent1"/>
                </a:solidFill>
              </a:rPr>
              <a:t>smluv na poskytování služeb, jestliže s jejich plněním bylo se souhlasem spotřebitele započato před uplynutím lhůty 14 dnů od převzetí plnění,</a:t>
            </a:r>
          </a:p>
          <a:p>
            <a:pPr>
              <a:buClr>
                <a:schemeClr val="accent3"/>
              </a:buClr>
            </a:pPr>
            <a:r>
              <a:rPr lang="cs-CZ" sz="2000" dirty="0">
                <a:solidFill>
                  <a:schemeClr val="accent1"/>
                </a:solidFill>
              </a:rPr>
              <a:t>smluv na dodávku zboží nebo služeb, jejichž cena závisí na výchylkách finančního trhu nezávisle na vůli dodavatele</a:t>
            </a:r>
            <a:r>
              <a:rPr lang="cs-CZ" sz="2000" dirty="0" smtClean="0">
                <a:solidFill>
                  <a:schemeClr val="accent1"/>
                </a:solidFill>
              </a:rPr>
              <a:t>,</a:t>
            </a:r>
            <a:endParaRPr lang="cs-CZ" sz="2000" b="0" dirty="0">
              <a:solidFill>
                <a:schemeClr val="accent1"/>
              </a:solidFill>
            </a:endParaRPr>
          </a:p>
        </p:txBody>
      </p:sp>
    </p:spTree>
    <p:extLst>
      <p:ext uri="{BB962C8B-B14F-4D97-AF65-F5344CB8AC3E}">
        <p14:creationId xmlns:p14="http://schemas.microsoft.com/office/powerpoint/2010/main" val="2088749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Právo vlastnit majetek</a:t>
            </a:r>
            <a:endParaRPr lang="cs-CZ" dirty="0"/>
          </a:p>
        </p:txBody>
      </p:sp>
      <p:sp>
        <p:nvSpPr>
          <p:cNvPr id="3" name="Zástupný symbol pro obsah 2"/>
          <p:cNvSpPr>
            <a:spLocks noGrp="1"/>
          </p:cNvSpPr>
          <p:nvPr>
            <p:ph idx="1"/>
          </p:nvPr>
        </p:nvSpPr>
        <p:spPr/>
        <p:txBody>
          <a:bodyPr/>
          <a:lstStyle/>
          <a:p>
            <a:pPr marL="0">
              <a:buClr>
                <a:schemeClr val="accent3"/>
              </a:buClr>
              <a:buNone/>
            </a:pPr>
            <a:r>
              <a:rPr lang="cs-CZ" sz="2000" dirty="0">
                <a:solidFill>
                  <a:schemeClr val="accent3"/>
                </a:solidFill>
              </a:rPr>
              <a:t>Odstoupení </a:t>
            </a:r>
            <a:r>
              <a:rPr lang="cs-CZ" sz="2000" dirty="0" smtClean="0">
                <a:solidFill>
                  <a:schemeClr val="accent3"/>
                </a:solidFill>
              </a:rPr>
              <a:t>není </a:t>
            </a:r>
            <a:r>
              <a:rPr lang="cs-CZ" sz="2000" dirty="0">
                <a:solidFill>
                  <a:schemeClr val="accent3"/>
                </a:solidFill>
              </a:rPr>
              <a:t>možné od následujících smluv</a:t>
            </a:r>
            <a:r>
              <a:rPr lang="cs-CZ" sz="2000" dirty="0">
                <a:solidFill>
                  <a:schemeClr val="accent1"/>
                </a:solidFill>
              </a:rPr>
              <a:t>:</a:t>
            </a:r>
          </a:p>
          <a:p>
            <a:pPr>
              <a:buClr>
                <a:schemeClr val="accent3"/>
              </a:buClr>
            </a:pPr>
            <a:r>
              <a:rPr lang="cs-CZ" sz="2000" dirty="0">
                <a:solidFill>
                  <a:schemeClr val="accent1"/>
                </a:solidFill>
              </a:rPr>
              <a:t>smluv na dodávku zboží upraveného podle přání spotřebitele nebo zboží, které podléhá rychlé zkáze, opotřebení nebo zastarání,</a:t>
            </a:r>
          </a:p>
          <a:p>
            <a:pPr>
              <a:buClr>
                <a:schemeClr val="accent3"/>
              </a:buClr>
            </a:pPr>
            <a:r>
              <a:rPr lang="cs-CZ" sz="2000" dirty="0">
                <a:solidFill>
                  <a:schemeClr val="accent1"/>
                </a:solidFill>
              </a:rPr>
              <a:t>smluv na dodávku audio a video nahrávek a počítačových programů, porušil-li spotřebitel jejich originální obal,</a:t>
            </a:r>
          </a:p>
          <a:p>
            <a:pPr>
              <a:buClr>
                <a:schemeClr val="accent3"/>
              </a:buClr>
            </a:pPr>
            <a:r>
              <a:rPr lang="cs-CZ" sz="2000" dirty="0">
                <a:solidFill>
                  <a:schemeClr val="accent1"/>
                </a:solidFill>
              </a:rPr>
              <a:t>smluv na dodávku novin, periodik a časopisů,</a:t>
            </a:r>
          </a:p>
          <a:p>
            <a:pPr>
              <a:buClr>
                <a:schemeClr val="accent3"/>
              </a:buClr>
            </a:pPr>
            <a:r>
              <a:rPr lang="cs-CZ" sz="2000" dirty="0">
                <a:solidFill>
                  <a:schemeClr val="accent1"/>
                </a:solidFill>
              </a:rPr>
              <a:t>smluv spočívajících ve hře nebo loterii.</a:t>
            </a:r>
          </a:p>
          <a:p>
            <a:pPr marL="0" algn="ctr">
              <a:buClr>
                <a:schemeClr val="accent3"/>
              </a:buClr>
              <a:buNone/>
            </a:pPr>
            <a:r>
              <a:rPr lang="cs-CZ" sz="2000" i="1" dirty="0" smtClean="0">
                <a:solidFill>
                  <a:schemeClr val="accent1"/>
                </a:solidFill>
              </a:rPr>
              <a:t/>
            </a:r>
            <a:br>
              <a:rPr lang="cs-CZ" sz="2000" i="1" dirty="0" smtClean="0">
                <a:solidFill>
                  <a:schemeClr val="accent1"/>
                </a:solidFill>
              </a:rPr>
            </a:br>
            <a:r>
              <a:rPr lang="cs-CZ" sz="2000" b="0" i="1" dirty="0" smtClean="0">
                <a:solidFill>
                  <a:schemeClr val="accent4"/>
                </a:solidFill>
              </a:rPr>
              <a:t>Praktický </a:t>
            </a:r>
            <a:r>
              <a:rPr lang="cs-CZ" sz="2000" b="0" i="1" dirty="0">
                <a:solidFill>
                  <a:schemeClr val="accent4"/>
                </a:solidFill>
              </a:rPr>
              <a:t>příklad: Pokud na internetu klikem myši potvrdím, že souhlasím s nějakými všeobecnými podmínkami, jsou pro mne tyto skutečně závazné nebo nejsou?</a:t>
            </a:r>
            <a:endParaRPr lang="cs-CZ" sz="2000" b="0" dirty="0">
              <a:solidFill>
                <a:schemeClr val="accent4"/>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52</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Právo vlastnit majetek</a:t>
            </a:r>
            <a:endParaRPr lang="cs-CZ" dirty="0"/>
          </a:p>
        </p:txBody>
      </p:sp>
      <p:sp>
        <p:nvSpPr>
          <p:cNvPr id="3" name="Zástupný symbol pro obsah 2"/>
          <p:cNvSpPr>
            <a:spLocks noGrp="1"/>
          </p:cNvSpPr>
          <p:nvPr>
            <p:ph idx="1"/>
          </p:nvPr>
        </p:nvSpPr>
        <p:spPr/>
        <p:txBody>
          <a:bodyPr/>
          <a:lstStyle/>
          <a:p>
            <a:pPr marL="0">
              <a:buClr>
                <a:schemeClr val="accent3"/>
              </a:buClr>
              <a:buNone/>
            </a:pPr>
            <a:r>
              <a:rPr lang="cs-CZ" sz="2000" dirty="0">
                <a:solidFill>
                  <a:schemeClr val="accent3"/>
                </a:solidFill>
              </a:rPr>
              <a:t>Prostředky komunikace na dálku </a:t>
            </a:r>
            <a:r>
              <a:rPr lang="cs-CZ" sz="2000" dirty="0"/>
              <a:t>se rozumí například reklama v tisku s objednávkovým tiskopisem, katalog, telefon s (lidskou) obsluhou, telefon bez (lidské) obsluhy, elektronická </a:t>
            </a:r>
            <a:r>
              <a:rPr lang="cs-CZ" sz="2000" dirty="0" smtClean="0"/>
              <a:t/>
            </a:r>
            <a:br>
              <a:rPr lang="cs-CZ" sz="2000" dirty="0" smtClean="0"/>
            </a:br>
            <a:r>
              <a:rPr lang="cs-CZ" sz="2000" dirty="0" smtClean="0"/>
              <a:t>pošta</a:t>
            </a:r>
            <a:r>
              <a:rPr lang="cs-CZ" sz="2000" dirty="0"/>
              <a:t>, televize (televizní nákup, </a:t>
            </a:r>
            <a:r>
              <a:rPr lang="cs-CZ" sz="2000" dirty="0" smtClean="0"/>
              <a:t/>
            </a:r>
            <a:br>
              <a:rPr lang="cs-CZ" sz="2000" dirty="0" smtClean="0"/>
            </a:br>
            <a:r>
              <a:rPr lang="cs-CZ" sz="2000" dirty="0" smtClean="0"/>
              <a:t>teleshopping</a:t>
            </a:r>
            <a:r>
              <a:rPr lang="cs-CZ" sz="2000" dirty="0"/>
              <a:t>), veřejná komunikační </a:t>
            </a:r>
            <a:r>
              <a:rPr lang="cs-CZ" sz="2000" dirty="0" smtClean="0"/>
              <a:t/>
            </a:r>
            <a:br>
              <a:rPr lang="cs-CZ" sz="2000" dirty="0" smtClean="0"/>
            </a:br>
            <a:r>
              <a:rPr lang="cs-CZ" sz="2000" dirty="0" smtClean="0"/>
              <a:t>síť</a:t>
            </a:r>
            <a:r>
              <a:rPr lang="cs-CZ" sz="2000" dirty="0"/>
              <a:t>, například internet a další</a:t>
            </a:r>
            <a:r>
              <a:rPr lang="cs-CZ" sz="2000" dirty="0" smtClean="0"/>
              <a:t>.</a:t>
            </a:r>
          </a:p>
          <a:p>
            <a:pPr marL="0" algn="ctr">
              <a:buClr>
                <a:schemeClr val="accent3"/>
              </a:buClr>
              <a:buNone/>
            </a:pPr>
            <a:endParaRPr lang="cs-CZ" sz="2000" b="0" i="1" dirty="0">
              <a:solidFill>
                <a:schemeClr val="accent1"/>
              </a:solidFill>
            </a:endParaRPr>
          </a:p>
          <a:p>
            <a:pPr marL="0" algn="ctr">
              <a:buClr>
                <a:schemeClr val="accent3"/>
              </a:buClr>
              <a:buNone/>
            </a:pPr>
            <a:endParaRPr lang="cs-CZ" sz="2000" b="0" i="1" dirty="0">
              <a:solidFill>
                <a:schemeClr val="accent1"/>
              </a:solidFill>
            </a:endParaRPr>
          </a:p>
          <a:p>
            <a:pPr marL="0">
              <a:buClr>
                <a:schemeClr val="accent3"/>
              </a:buClr>
              <a:buNone/>
            </a:pPr>
            <a:r>
              <a:rPr lang="cs-CZ" sz="2000" b="0" i="1" dirty="0" smtClean="0">
                <a:solidFill>
                  <a:schemeClr val="accent4"/>
                </a:solidFill>
              </a:rPr>
              <a:t>	Ano</a:t>
            </a:r>
            <a:r>
              <a:rPr lang="cs-CZ" sz="2000" b="0" i="1" dirty="0">
                <a:solidFill>
                  <a:schemeClr val="accent4"/>
                </a:solidFill>
              </a:rPr>
              <a:t>, jsou pro mne závazné</a:t>
            </a:r>
            <a:r>
              <a:rPr lang="cs-CZ" sz="2000" b="0" i="1" dirty="0" smtClean="0">
                <a:solidFill>
                  <a:schemeClr val="accent4"/>
                </a:solidFill>
              </a:rPr>
              <a:t>.</a:t>
            </a:r>
          </a:p>
          <a:p>
            <a:pPr marL="0" algn="ctr">
              <a:buClr>
                <a:schemeClr val="accent3"/>
              </a:buClr>
              <a:buNone/>
            </a:pPr>
            <a:endParaRPr lang="cs-CZ" sz="2000" b="0" i="1" dirty="0">
              <a:solidFill>
                <a:schemeClr val="accent4"/>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53</a:t>
            </a:fld>
            <a:endParaRPr lang="cs-CZ" dirty="0"/>
          </a:p>
        </p:txBody>
      </p:sp>
      <p:pic>
        <p:nvPicPr>
          <p:cNvPr id="5" name="Obrázek 4" descr="K59_0008.jpg"/>
          <p:cNvPicPr>
            <a:picLocks noChangeAspect="1"/>
          </p:cNvPicPr>
          <p:nvPr/>
        </p:nvPicPr>
        <p:blipFill>
          <a:blip r:embed="rId2" cstate="print"/>
          <a:stretch>
            <a:fillRect/>
          </a:stretch>
        </p:blipFill>
        <p:spPr>
          <a:xfrm>
            <a:off x="5652120" y="2564904"/>
            <a:ext cx="2587279" cy="3600574"/>
          </a:xfrm>
          <a:prstGeom prst="rect">
            <a:avLst/>
          </a:prstGeom>
        </p:spPr>
      </p:pic>
    </p:spTree>
    <p:extLst>
      <p:ext uri="{BB962C8B-B14F-4D97-AF65-F5344CB8AC3E}">
        <p14:creationId xmlns:p14="http://schemas.microsoft.com/office/powerpoint/2010/main" val="2493076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fld id="{81516933-F032-4704-9144-AEF6B1EC9040}" type="slidenum">
              <a:rPr lang="cs-CZ" smtClean="0"/>
              <a:pPr/>
              <a:t>54</a:t>
            </a:fld>
            <a:endParaRPr lang="cs-CZ" dirty="0"/>
          </a:p>
        </p:txBody>
      </p:sp>
      <p:sp>
        <p:nvSpPr>
          <p:cNvPr id="4" name="Nadpis 3"/>
          <p:cNvSpPr>
            <a:spLocks noGrp="1"/>
          </p:cNvSpPr>
          <p:nvPr>
            <p:ph type="title"/>
          </p:nvPr>
        </p:nvSpPr>
        <p:spPr>
          <a:xfrm>
            <a:off x="4644008" y="1268760"/>
            <a:ext cx="4248472" cy="566936"/>
          </a:xfrm>
        </p:spPr>
        <p:txBody>
          <a:bodyPr/>
          <a:lstStyle/>
          <a:p>
            <a:r>
              <a:rPr lang="cs-CZ" dirty="0" smtClean="0"/>
              <a:t>Občan a práce</a:t>
            </a:r>
            <a:endParaRPr lang="cs-CZ" dirty="0"/>
          </a:p>
        </p:txBody>
      </p:sp>
      <p:sp>
        <p:nvSpPr>
          <p:cNvPr id="6" name="Zástupný symbol pro obsah 5"/>
          <p:cNvSpPr>
            <a:spLocks noGrp="1"/>
          </p:cNvSpPr>
          <p:nvPr>
            <p:ph idx="1"/>
          </p:nvPr>
        </p:nvSpPr>
        <p:spPr/>
        <p:txBody>
          <a:bodyPr/>
          <a:lstStyle/>
          <a:p>
            <a:r>
              <a:rPr lang="cs-CZ" dirty="0" smtClean="0"/>
              <a:t>Občan podnikatel</a:t>
            </a:r>
          </a:p>
          <a:p>
            <a:r>
              <a:rPr lang="cs-CZ" dirty="0" smtClean="0"/>
              <a:t>Občan zaměstnanec</a:t>
            </a:r>
          </a:p>
          <a:p>
            <a:r>
              <a:rPr lang="cs-CZ" dirty="0" smtClean="0"/>
              <a:t>Občan a obchodní </a:t>
            </a:r>
            <a:br>
              <a:rPr lang="cs-CZ" dirty="0" smtClean="0"/>
            </a:br>
            <a:r>
              <a:rPr lang="cs-CZ" dirty="0" smtClean="0"/>
              <a:t>společnost</a:t>
            </a:r>
          </a:p>
          <a:p>
            <a:endParaRPr lang="cs-CZ" dirty="0"/>
          </a:p>
        </p:txBody>
      </p:sp>
      <p:pic>
        <p:nvPicPr>
          <p:cNvPr id="7" name="Obrázek 6" descr="K59_0003.jpg"/>
          <p:cNvPicPr>
            <a:picLocks noChangeAspect="1"/>
          </p:cNvPicPr>
          <p:nvPr/>
        </p:nvPicPr>
        <p:blipFill>
          <a:blip r:embed="rId2" cstate="print"/>
          <a:stretch>
            <a:fillRect/>
          </a:stretch>
        </p:blipFill>
        <p:spPr>
          <a:xfrm>
            <a:off x="4572000" y="3356992"/>
            <a:ext cx="3765973" cy="2833117"/>
          </a:xfrm>
          <a:prstGeom prst="rect">
            <a:avLst/>
          </a:prstGeom>
        </p:spPr>
      </p:pic>
    </p:spTree>
    <p:extLst>
      <p:ext uri="{BB962C8B-B14F-4D97-AF65-F5344CB8AC3E}">
        <p14:creationId xmlns:p14="http://schemas.microsoft.com/office/powerpoint/2010/main" val="26482177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55</a:t>
            </a:fld>
            <a:endParaRPr lang="cs-CZ"/>
          </a:p>
        </p:txBody>
      </p:sp>
      <p:sp>
        <p:nvSpPr>
          <p:cNvPr id="3" name="Nadpis 2"/>
          <p:cNvSpPr>
            <a:spLocks noGrp="1"/>
          </p:cNvSpPr>
          <p:nvPr>
            <p:ph type="title"/>
          </p:nvPr>
        </p:nvSpPr>
        <p:spPr/>
        <p:txBody>
          <a:bodyPr>
            <a:noAutofit/>
          </a:bodyPr>
          <a:lstStyle/>
          <a:p>
            <a:r>
              <a:rPr lang="cs-CZ" sz="2400" dirty="0" smtClean="0"/>
              <a:t>Občan podnikatel</a:t>
            </a:r>
            <a:endParaRPr lang="cs-CZ" sz="2400"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Smlouva</a:t>
            </a:r>
            <a:endParaRPr lang="cs-CZ" sz="2400" dirty="0">
              <a:solidFill>
                <a:schemeClr val="accent3"/>
              </a:solidFill>
            </a:endParaRPr>
          </a:p>
        </p:txBody>
      </p:sp>
      <p:sp>
        <p:nvSpPr>
          <p:cNvPr id="5" name="Zástupný symbol pro obsah 4"/>
          <p:cNvSpPr>
            <a:spLocks noGrp="1"/>
          </p:cNvSpPr>
          <p:nvPr>
            <p:ph idx="1"/>
          </p:nvPr>
        </p:nvSpPr>
        <p:spPr>
          <a:xfrm>
            <a:off x="467544" y="1988840"/>
            <a:ext cx="8424936" cy="4104456"/>
          </a:xfrm>
        </p:spPr>
        <p:txBody>
          <a:bodyPr/>
          <a:lstStyle/>
          <a:p>
            <a:pPr marL="0">
              <a:buClr>
                <a:schemeClr val="accent3"/>
              </a:buClr>
              <a:buNone/>
            </a:pPr>
            <a:r>
              <a:rPr lang="cs-CZ" sz="1800" dirty="0">
                <a:solidFill>
                  <a:schemeClr val="accent1"/>
                </a:solidFill>
              </a:rPr>
              <a:t>Již ve starověkém Římě platila zásada „</a:t>
            </a:r>
            <a:r>
              <a:rPr lang="cs-CZ" sz="1800" dirty="0">
                <a:solidFill>
                  <a:schemeClr val="accent3"/>
                </a:solidFill>
              </a:rPr>
              <a:t>Pacta sunt servanda</a:t>
            </a:r>
            <a:r>
              <a:rPr lang="cs-CZ" sz="1800" dirty="0">
                <a:solidFill>
                  <a:schemeClr val="accent1"/>
                </a:solidFill>
              </a:rPr>
              <a:t>.“ tedy „</a:t>
            </a:r>
            <a:r>
              <a:rPr lang="cs-CZ" sz="1800" dirty="0">
                <a:solidFill>
                  <a:schemeClr val="accent3"/>
                </a:solidFill>
              </a:rPr>
              <a:t>Smlouvy se mají dodržovat, závazky se mají plnit</a:t>
            </a:r>
            <a:r>
              <a:rPr lang="cs-CZ" sz="1800" dirty="0">
                <a:solidFill>
                  <a:schemeClr val="accent1"/>
                </a:solidFill>
              </a:rPr>
              <a:t>.“</a:t>
            </a:r>
          </a:p>
          <a:p>
            <a:pPr>
              <a:buClr>
                <a:schemeClr val="accent3"/>
              </a:buClr>
              <a:buNone/>
            </a:pPr>
            <a:r>
              <a:rPr lang="cs-CZ" sz="1800" dirty="0">
                <a:solidFill>
                  <a:schemeClr val="accent3"/>
                </a:solidFill>
              </a:rPr>
              <a:t>Při uzavření smlouvy se postupuje ve 2 krocích:</a:t>
            </a:r>
          </a:p>
          <a:p>
            <a:pPr>
              <a:buClr>
                <a:schemeClr val="accent3"/>
              </a:buClr>
            </a:pPr>
            <a:r>
              <a:rPr lang="cs-CZ" sz="1800" dirty="0">
                <a:solidFill>
                  <a:schemeClr val="accent3"/>
                </a:solidFill>
              </a:rPr>
              <a:t>návrh</a:t>
            </a:r>
            <a:r>
              <a:rPr lang="cs-CZ" sz="1800" dirty="0">
                <a:solidFill>
                  <a:schemeClr val="accent1"/>
                </a:solidFill>
              </a:rPr>
              <a:t> na uzavření smlouvy – musí být dostatečně určitý a musí z něj vyplývat vůle navrhovatele, aby byl vázán v případě jeho přijetí.</a:t>
            </a:r>
          </a:p>
          <a:p>
            <a:pPr>
              <a:buClr>
                <a:schemeClr val="accent3"/>
              </a:buClr>
            </a:pPr>
            <a:r>
              <a:rPr lang="cs-CZ" sz="1800" dirty="0">
                <a:solidFill>
                  <a:schemeClr val="accent3"/>
                </a:solidFill>
              </a:rPr>
              <a:t>přijetí návrhu </a:t>
            </a:r>
            <a:r>
              <a:rPr lang="cs-CZ" sz="1800" dirty="0">
                <a:solidFill>
                  <a:schemeClr val="accent1"/>
                </a:solidFill>
              </a:rPr>
              <a:t>- včasné prohlášení učiněné osobou, které byl návrh určen, nebo jiné její včasné jednání, z něhož lze dovodit její souhlas</a:t>
            </a:r>
          </a:p>
          <a:p>
            <a:pPr marL="0">
              <a:buClr>
                <a:schemeClr val="accent3"/>
              </a:buClr>
              <a:buNone/>
            </a:pPr>
            <a:r>
              <a:rPr lang="cs-CZ" sz="1800" dirty="0">
                <a:solidFill>
                  <a:schemeClr val="accent1"/>
                </a:solidFill>
              </a:rPr>
              <a:t>Nejčastějším způsobem </a:t>
            </a:r>
            <a:r>
              <a:rPr lang="cs-CZ" sz="1800" dirty="0">
                <a:solidFill>
                  <a:schemeClr val="accent3"/>
                </a:solidFill>
              </a:rPr>
              <a:t>UKONČENÍ</a:t>
            </a:r>
            <a:r>
              <a:rPr lang="cs-CZ" sz="1800" dirty="0">
                <a:solidFill>
                  <a:schemeClr val="accent1"/>
                </a:solidFill>
              </a:rPr>
              <a:t> již uzavřené smlouvy je </a:t>
            </a:r>
            <a:r>
              <a:rPr lang="cs-CZ" sz="1800" dirty="0">
                <a:solidFill>
                  <a:schemeClr val="accent3"/>
                </a:solidFill>
              </a:rPr>
              <a:t>uplynutí lhůty</a:t>
            </a:r>
            <a:r>
              <a:rPr lang="cs-CZ" sz="1800" dirty="0">
                <a:solidFill>
                  <a:schemeClr val="accent1"/>
                </a:solidFill>
              </a:rPr>
              <a:t>, na níž byla smlouva sjednána nebo </a:t>
            </a:r>
            <a:r>
              <a:rPr lang="cs-CZ" sz="1800" dirty="0">
                <a:solidFill>
                  <a:schemeClr val="accent3"/>
                </a:solidFill>
              </a:rPr>
              <a:t>splnění povinnosti</a:t>
            </a:r>
            <a:r>
              <a:rPr lang="cs-CZ" sz="1800" dirty="0">
                <a:solidFill>
                  <a:schemeClr val="accent1"/>
                </a:solidFill>
              </a:rPr>
              <a:t>. Způsobů ukončení smlouvy je samozřejmě více.</a:t>
            </a:r>
          </a:p>
          <a:p>
            <a:pPr marL="0">
              <a:buClr>
                <a:schemeClr val="accent3"/>
              </a:buClr>
              <a:buNone/>
            </a:pPr>
            <a:r>
              <a:rPr lang="cs-CZ" sz="1800" dirty="0">
                <a:solidFill>
                  <a:schemeClr val="accent1"/>
                </a:solidFill>
              </a:rPr>
              <a:t>Zvláštním typem smlouvy je tzv. </a:t>
            </a:r>
            <a:r>
              <a:rPr lang="cs-CZ" sz="1800" dirty="0">
                <a:solidFill>
                  <a:schemeClr val="accent3"/>
                </a:solidFill>
              </a:rPr>
              <a:t>BUDOUCÍ SMLOUVA</a:t>
            </a:r>
            <a:r>
              <a:rPr lang="cs-CZ" sz="1800" dirty="0">
                <a:solidFill>
                  <a:schemeClr val="accent1"/>
                </a:solidFill>
              </a:rPr>
              <a:t>.</a:t>
            </a:r>
          </a:p>
          <a:p>
            <a:pPr marL="0">
              <a:buClr>
                <a:schemeClr val="accent3"/>
              </a:buClr>
              <a:buNone/>
            </a:pPr>
            <a:r>
              <a:rPr lang="cs-CZ" sz="1800" b="0" i="1" dirty="0">
                <a:solidFill>
                  <a:schemeClr val="accent4"/>
                </a:solidFill>
              </a:rPr>
              <a:t>Praktický příklad: Mohou osoby uzavřít i takovou smlouvu, která není v zákoně výslovně upravena?</a:t>
            </a:r>
            <a:endParaRPr lang="cs-CZ" sz="1800" b="0" dirty="0">
              <a:solidFill>
                <a:schemeClr val="accent4"/>
              </a:solidFill>
            </a:endParaRPr>
          </a:p>
        </p:txBody>
      </p:sp>
    </p:spTree>
    <p:extLst>
      <p:ext uri="{BB962C8B-B14F-4D97-AF65-F5344CB8AC3E}">
        <p14:creationId xmlns:p14="http://schemas.microsoft.com/office/powerpoint/2010/main" val="2088749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sz="2400" dirty="0" smtClean="0"/>
              <a:t>Občan podnikatel</a:t>
            </a:r>
            <a:endParaRPr lang="cs-CZ" sz="2400" dirty="0"/>
          </a:p>
        </p:txBody>
      </p:sp>
      <p:sp>
        <p:nvSpPr>
          <p:cNvPr id="3" name="Zástupný symbol pro obsah 2"/>
          <p:cNvSpPr>
            <a:spLocks noGrp="1"/>
          </p:cNvSpPr>
          <p:nvPr>
            <p:ph idx="1"/>
          </p:nvPr>
        </p:nvSpPr>
        <p:spPr/>
        <p:txBody>
          <a:bodyPr/>
          <a:lstStyle/>
          <a:p>
            <a:pPr marL="0">
              <a:buNone/>
            </a:pPr>
            <a:r>
              <a:rPr lang="cs-CZ" sz="2000" dirty="0">
                <a:solidFill>
                  <a:schemeClr val="accent3"/>
                </a:solidFill>
              </a:rPr>
              <a:t>SMLOUVA je dvoustranný či vícestranný právní úkon </a:t>
            </a:r>
            <a:r>
              <a:rPr lang="cs-CZ" sz="2000" dirty="0"/>
              <a:t>spočívající ve vzájemných a obsahově shodných projevech vůle smluvních stran, směřujících ke vzniku, změně či zániku práv a povinností, které právní předpisy s takovými projevy vůle spojují</a:t>
            </a:r>
            <a:r>
              <a:rPr lang="cs-CZ" sz="2000" dirty="0" smtClean="0"/>
              <a:t>.</a:t>
            </a:r>
          </a:p>
          <a:p>
            <a:pPr marL="0">
              <a:buNone/>
            </a:pPr>
            <a:r>
              <a:rPr lang="cs-CZ" sz="2000" dirty="0"/>
              <a:t>Smlouva může být uzavřena </a:t>
            </a:r>
            <a:r>
              <a:rPr lang="cs-CZ" sz="2000" dirty="0">
                <a:solidFill>
                  <a:schemeClr val="accent3"/>
                </a:solidFill>
              </a:rPr>
              <a:t>ústně, písemně </a:t>
            </a:r>
            <a:r>
              <a:rPr lang="cs-CZ" sz="2000" dirty="0"/>
              <a:t>nebo </a:t>
            </a:r>
            <a:r>
              <a:rPr lang="cs-CZ" sz="2000" dirty="0">
                <a:solidFill>
                  <a:schemeClr val="accent3"/>
                </a:solidFill>
              </a:rPr>
              <a:t>prostřednictvím prostředků umožňujících komunikaci na dálku</a:t>
            </a:r>
            <a:r>
              <a:rPr lang="cs-CZ" sz="2000" dirty="0"/>
              <a:t> (telefon, internet atd.). Písemně musí být smlouva uzavřena pouze tehdy, pokud to výslovně stanoví zákon</a:t>
            </a:r>
            <a:r>
              <a:rPr lang="cs-CZ" sz="2000" dirty="0" smtClean="0"/>
              <a:t>.</a:t>
            </a:r>
          </a:p>
          <a:p>
            <a:pPr marL="0">
              <a:buNone/>
            </a:pPr>
            <a:r>
              <a:rPr lang="cs-CZ" sz="2000" dirty="0"/>
              <a:t>Dokud </a:t>
            </a:r>
            <a:r>
              <a:rPr lang="cs-CZ" sz="2000" dirty="0">
                <a:solidFill>
                  <a:schemeClr val="accent3"/>
                </a:solidFill>
              </a:rPr>
              <a:t>nebyla smlouva uzavřena, může být návrh odvolán</a:t>
            </a:r>
            <a:r>
              <a:rPr lang="cs-CZ" sz="2000" dirty="0"/>
              <a:t>, jestliže odvolání dojde osobě, které je určeno </a:t>
            </a:r>
            <a:r>
              <a:rPr lang="cs-CZ" sz="2000" dirty="0">
                <a:solidFill>
                  <a:schemeClr val="accent3"/>
                </a:solidFill>
              </a:rPr>
              <a:t>dříve, než tato osoba odeslala přijetí návrhu.</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56</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sz="2400" dirty="0" smtClean="0"/>
              <a:t>Občan podnikatel</a:t>
            </a:r>
            <a:endParaRPr lang="cs-CZ" sz="2400" dirty="0"/>
          </a:p>
        </p:txBody>
      </p:sp>
      <p:sp>
        <p:nvSpPr>
          <p:cNvPr id="3" name="Zástupný symbol pro obsah 2"/>
          <p:cNvSpPr>
            <a:spLocks noGrp="1"/>
          </p:cNvSpPr>
          <p:nvPr>
            <p:ph idx="1"/>
          </p:nvPr>
        </p:nvSpPr>
        <p:spPr/>
        <p:txBody>
          <a:bodyPr/>
          <a:lstStyle/>
          <a:p>
            <a:pPr marL="0">
              <a:buNone/>
            </a:pPr>
            <a:r>
              <a:rPr lang="cs-CZ" sz="1800" dirty="0"/>
              <a:t>Smlouva je </a:t>
            </a:r>
            <a:r>
              <a:rPr lang="cs-CZ" sz="1800" dirty="0">
                <a:solidFill>
                  <a:schemeClr val="accent3"/>
                </a:solidFill>
              </a:rPr>
              <a:t>uzavřena okamžikem, kdy </a:t>
            </a:r>
            <a:r>
              <a:rPr lang="cs-CZ" sz="1800" dirty="0"/>
              <a:t>přijetí návrhu na uzavření smlouvy </a:t>
            </a:r>
            <a:r>
              <a:rPr lang="cs-CZ" sz="1800" dirty="0">
                <a:solidFill>
                  <a:schemeClr val="accent3"/>
                </a:solidFill>
              </a:rPr>
              <a:t>nabývá účinnosti</a:t>
            </a:r>
            <a:r>
              <a:rPr lang="cs-CZ" sz="1800" dirty="0"/>
              <a:t>. </a:t>
            </a:r>
            <a:endParaRPr lang="cs-CZ" sz="1800" dirty="0" smtClean="0"/>
          </a:p>
          <a:p>
            <a:pPr marL="0">
              <a:buNone/>
            </a:pPr>
            <a:r>
              <a:rPr lang="cs-CZ" sz="1800" dirty="0" smtClean="0">
                <a:solidFill>
                  <a:schemeClr val="accent3"/>
                </a:solidFill>
              </a:rPr>
              <a:t>Mlčení </a:t>
            </a:r>
            <a:r>
              <a:rPr lang="cs-CZ" sz="1800" dirty="0">
                <a:solidFill>
                  <a:schemeClr val="accent3"/>
                </a:solidFill>
              </a:rPr>
              <a:t>nebo nečinnost samy o sobě neznamenají přijetí návrhu. Přijetí návrhu, které obsahuje dodatky, výhrady, omezení nebo jiné změny, je odmítnutím </a:t>
            </a:r>
            <a:r>
              <a:rPr lang="cs-CZ" sz="1800" dirty="0" smtClean="0">
                <a:solidFill>
                  <a:schemeClr val="accent3"/>
                </a:solidFill>
              </a:rPr>
              <a:t>návrhu </a:t>
            </a:r>
            <a:r>
              <a:rPr lang="cs-CZ" sz="1800" dirty="0">
                <a:solidFill>
                  <a:schemeClr val="accent3"/>
                </a:solidFill>
              </a:rPr>
              <a:t>a považuje se za nový </a:t>
            </a:r>
            <a:r>
              <a:rPr lang="cs-CZ" sz="1800" dirty="0" smtClean="0">
                <a:solidFill>
                  <a:schemeClr val="accent3"/>
                </a:solidFill>
              </a:rPr>
              <a:t>návrh!</a:t>
            </a:r>
          </a:p>
          <a:p>
            <a:pPr marL="0">
              <a:buNone/>
            </a:pPr>
            <a:r>
              <a:rPr lang="cs-CZ" sz="1800" dirty="0" smtClean="0"/>
              <a:t>Účastníci </a:t>
            </a:r>
            <a:r>
              <a:rPr lang="cs-CZ" sz="1800" dirty="0"/>
              <a:t>se mohou písemně zavázat, že do dohodnuté doby </a:t>
            </a:r>
            <a:r>
              <a:rPr lang="cs-CZ" sz="1800" dirty="0" smtClean="0"/>
              <a:t>uzavřou </a:t>
            </a:r>
            <a:r>
              <a:rPr lang="cs-CZ" sz="1800" dirty="0"/>
              <a:t>smlouvu; musí se však přitom dohodnout o jejích podstatných náležitostech. Nedojde-li do dohodnuté doby k uzavření smlouvy, lze se do jednoho roku domáhat u soudu, aby prohlášení vůle bylo nahrazeno soudním rozhodnutím</a:t>
            </a:r>
            <a:r>
              <a:rPr lang="cs-CZ" sz="1800" dirty="0" smtClean="0"/>
              <a:t>.</a:t>
            </a:r>
            <a:br>
              <a:rPr lang="cs-CZ" sz="1800" dirty="0" smtClean="0"/>
            </a:br>
            <a:endParaRPr lang="cs-CZ" sz="1800" dirty="0" smtClean="0"/>
          </a:p>
          <a:p>
            <a:pPr marL="0" algn="ctr">
              <a:buNone/>
            </a:pPr>
            <a:r>
              <a:rPr lang="cs-CZ" sz="1800" b="0" i="1" dirty="0">
                <a:solidFill>
                  <a:schemeClr val="accent4"/>
                </a:solidFill>
              </a:rPr>
              <a:t>Ano, ale strany musí jasně a určitě specifikovat svá vzájemná práva a povinnosti.</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57</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58</a:t>
            </a:fld>
            <a:endParaRPr lang="cs-CZ"/>
          </a:p>
        </p:txBody>
      </p:sp>
      <p:sp>
        <p:nvSpPr>
          <p:cNvPr id="3" name="Nadpis 2"/>
          <p:cNvSpPr>
            <a:spLocks noGrp="1"/>
          </p:cNvSpPr>
          <p:nvPr>
            <p:ph type="title"/>
          </p:nvPr>
        </p:nvSpPr>
        <p:spPr/>
        <p:txBody>
          <a:bodyPr>
            <a:noAutofit/>
          </a:bodyPr>
          <a:lstStyle/>
          <a:p>
            <a:r>
              <a:rPr lang="cs-CZ" sz="2400" dirty="0" smtClean="0"/>
              <a:t>Občan podnikatel</a:t>
            </a:r>
            <a:endParaRPr lang="cs-CZ" sz="2400" dirty="0"/>
          </a:p>
        </p:txBody>
      </p:sp>
      <p:sp>
        <p:nvSpPr>
          <p:cNvPr id="4" name="Zástupný symbol pro text 3"/>
          <p:cNvSpPr>
            <a:spLocks noGrp="1"/>
          </p:cNvSpPr>
          <p:nvPr>
            <p:ph type="body" sz="half" idx="13"/>
          </p:nvPr>
        </p:nvSpPr>
        <p:spPr/>
        <p:txBody>
          <a:bodyPr/>
          <a:lstStyle/>
          <a:p>
            <a:r>
              <a:rPr lang="cs-CZ" sz="2000" dirty="0" smtClean="0">
                <a:solidFill>
                  <a:schemeClr val="accent3"/>
                </a:solidFill>
              </a:rPr>
              <a:t>Způsoby ukončení smlouvy</a:t>
            </a:r>
            <a:endParaRPr lang="cs-CZ" sz="2000" dirty="0">
              <a:solidFill>
                <a:schemeClr val="accent3"/>
              </a:solidFill>
            </a:endParaRPr>
          </a:p>
        </p:txBody>
      </p:sp>
      <p:sp>
        <p:nvSpPr>
          <p:cNvPr id="5" name="Zástupný symbol pro obsah 4"/>
          <p:cNvSpPr>
            <a:spLocks noGrp="1"/>
          </p:cNvSpPr>
          <p:nvPr>
            <p:ph idx="1"/>
          </p:nvPr>
        </p:nvSpPr>
        <p:spPr/>
        <p:txBody>
          <a:bodyPr/>
          <a:lstStyle/>
          <a:p>
            <a:pPr>
              <a:buClr>
                <a:schemeClr val="accent3"/>
              </a:buClr>
            </a:pPr>
            <a:r>
              <a:rPr lang="cs-CZ" sz="1800" dirty="0">
                <a:solidFill>
                  <a:schemeClr val="accent3"/>
                </a:solidFill>
              </a:rPr>
              <a:t>uplynutím lhůty</a:t>
            </a:r>
            <a:r>
              <a:rPr lang="cs-CZ" sz="1800" dirty="0">
                <a:solidFill>
                  <a:schemeClr val="tx1"/>
                </a:solidFill>
              </a:rPr>
              <a:t>, na níž byla smlouva sjednána </a:t>
            </a:r>
          </a:p>
          <a:p>
            <a:pPr>
              <a:buClr>
                <a:schemeClr val="accent3"/>
              </a:buClr>
            </a:pPr>
            <a:r>
              <a:rPr lang="cs-CZ" sz="1800" dirty="0">
                <a:solidFill>
                  <a:schemeClr val="accent3"/>
                </a:solidFill>
              </a:rPr>
              <a:t>dohodou smluvních stran </a:t>
            </a:r>
          </a:p>
          <a:p>
            <a:pPr>
              <a:buClr>
                <a:schemeClr val="accent3"/>
              </a:buClr>
            </a:pPr>
            <a:r>
              <a:rPr lang="cs-CZ" sz="1800" dirty="0">
                <a:solidFill>
                  <a:schemeClr val="accent3"/>
                </a:solidFill>
              </a:rPr>
              <a:t>výpověď smlouvy </a:t>
            </a:r>
            <a:r>
              <a:rPr lang="cs-CZ" sz="1800" dirty="0">
                <a:solidFill>
                  <a:schemeClr val="tx1"/>
                </a:solidFill>
              </a:rPr>
              <a:t>– pokud si strany ve smlouvě sjednají možnost výpovědi smlouvy</a:t>
            </a:r>
          </a:p>
          <a:p>
            <a:pPr>
              <a:buClr>
                <a:schemeClr val="accent3"/>
              </a:buClr>
            </a:pPr>
            <a:r>
              <a:rPr lang="cs-CZ" sz="1800" dirty="0">
                <a:solidFill>
                  <a:schemeClr val="accent3"/>
                </a:solidFill>
              </a:rPr>
              <a:t>odstoupení od smlouvy </a:t>
            </a:r>
            <a:r>
              <a:rPr lang="cs-CZ" sz="1800" dirty="0">
                <a:solidFill>
                  <a:schemeClr val="tx1"/>
                </a:solidFill>
              </a:rPr>
              <a:t>– jedná se o obdobu výpovědi, kdy však odstoupení od smlouvy se sjednává pro ty případy, že některá ze stran poruší své povinnosti</a:t>
            </a:r>
          </a:p>
          <a:p>
            <a:pPr>
              <a:buClr>
                <a:schemeClr val="accent3"/>
              </a:buClr>
            </a:pPr>
            <a:r>
              <a:rPr lang="cs-CZ" sz="1800" dirty="0">
                <a:solidFill>
                  <a:schemeClr val="accent3"/>
                </a:solidFill>
              </a:rPr>
              <a:t>splněním povinnosti </a:t>
            </a:r>
            <a:r>
              <a:rPr lang="cs-CZ" sz="1800" dirty="0">
                <a:solidFill>
                  <a:schemeClr val="tx1"/>
                </a:solidFill>
              </a:rPr>
              <a:t>– např. smlouva o půjčce zanikne v okamžiku, kdy dlužník půjčku vrátí zpět věřiteli</a:t>
            </a:r>
          </a:p>
          <a:p>
            <a:pPr>
              <a:buClr>
                <a:schemeClr val="accent3"/>
              </a:buClr>
            </a:pPr>
            <a:r>
              <a:rPr lang="cs-CZ" sz="1800" dirty="0">
                <a:solidFill>
                  <a:schemeClr val="accent3"/>
                </a:solidFill>
              </a:rPr>
              <a:t>nemožností plnění </a:t>
            </a:r>
            <a:r>
              <a:rPr lang="cs-CZ" sz="1800" dirty="0">
                <a:solidFill>
                  <a:schemeClr val="tx1"/>
                </a:solidFill>
              </a:rPr>
              <a:t>– např. pokud v průběhu nájemní smlouvy na auto dojde k odcizení auta</a:t>
            </a:r>
          </a:p>
          <a:p>
            <a:pPr>
              <a:buClr>
                <a:schemeClr val="accent3"/>
              </a:buClr>
            </a:pPr>
            <a:r>
              <a:rPr lang="cs-CZ" sz="1800" dirty="0">
                <a:solidFill>
                  <a:schemeClr val="accent3"/>
                </a:solidFill>
              </a:rPr>
              <a:t>smrtí</a:t>
            </a:r>
            <a:r>
              <a:rPr lang="cs-CZ" sz="1800" dirty="0">
                <a:solidFill>
                  <a:schemeClr val="tx1"/>
                </a:solidFill>
              </a:rPr>
              <a:t> – toto platí v případě, že splnění povinnosti bylo vázáno na konkrétní osobu</a:t>
            </a:r>
          </a:p>
        </p:txBody>
      </p:sp>
    </p:spTree>
    <p:extLst>
      <p:ext uri="{BB962C8B-B14F-4D97-AF65-F5344CB8AC3E}">
        <p14:creationId xmlns:p14="http://schemas.microsoft.com/office/powerpoint/2010/main" val="20887493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sz="2400" dirty="0" smtClean="0"/>
              <a:t>Občan podnikatel</a:t>
            </a:r>
            <a:endParaRPr lang="cs-CZ" sz="2400" dirty="0"/>
          </a:p>
        </p:txBody>
      </p:sp>
      <p:sp>
        <p:nvSpPr>
          <p:cNvPr id="3" name="Zástupný symbol pro obsah 2"/>
          <p:cNvSpPr>
            <a:spLocks noGrp="1"/>
          </p:cNvSpPr>
          <p:nvPr>
            <p:ph idx="1"/>
          </p:nvPr>
        </p:nvSpPr>
        <p:spPr/>
        <p:txBody>
          <a:bodyPr/>
          <a:lstStyle/>
          <a:p>
            <a:pPr marL="0">
              <a:buNone/>
            </a:pPr>
            <a:r>
              <a:rPr lang="cs-CZ" sz="1900" dirty="0">
                <a:solidFill>
                  <a:schemeClr val="accent3"/>
                </a:solidFill>
              </a:rPr>
              <a:t>Pokud byla smlouva uzavřena v písemné formě, pak i dohoda o jejím ukončení musí být uzavřena v písemné formě</a:t>
            </a:r>
            <a:r>
              <a:rPr lang="cs-CZ" sz="1900" dirty="0" smtClean="0">
                <a:solidFill>
                  <a:schemeClr val="accent3"/>
                </a:solidFill>
              </a:rPr>
              <a:t>.</a:t>
            </a:r>
          </a:p>
          <a:p>
            <a:pPr marL="0">
              <a:buNone/>
            </a:pPr>
            <a:r>
              <a:rPr lang="cs-CZ" sz="1900" dirty="0"/>
              <a:t>Obvykle se sjednává rovněž výpovědní lhůta. Pozor na to, že výpověď je jednostranný právní úkon a tento se tedy stane účinným v okamžiku, kdy je doručený druhé straně. Jinými slovy, k platnosti výpovědi není potřeba, aby s ní druhá strana souhlasila</a:t>
            </a:r>
            <a:r>
              <a:rPr lang="cs-CZ" sz="1900" dirty="0" smtClean="0"/>
              <a:t>.</a:t>
            </a:r>
          </a:p>
          <a:p>
            <a:pPr marL="0">
              <a:buNone/>
            </a:pPr>
            <a:r>
              <a:rPr lang="cs-CZ" sz="1900" dirty="0">
                <a:solidFill>
                  <a:schemeClr val="accent3"/>
                </a:solidFill>
              </a:rPr>
              <a:t>Odstoupení od smlouvy je pak účinné okamžikem, kdy je toto odstoupení doručeno druhé straně. </a:t>
            </a:r>
          </a:p>
          <a:p>
            <a:pPr marL="0">
              <a:buNone/>
            </a:pPr>
            <a:r>
              <a:rPr lang="cs-CZ" sz="1900" dirty="0"/>
              <a:t>Odstoupení od smlouvy je stejně jako výpověď jednostranný právní úkon a tento se tedy stane účinným v okamžiku, kdy je doručený druhé straně. </a:t>
            </a:r>
          </a:p>
          <a:p>
            <a:pPr marL="0">
              <a:buNone/>
            </a:pPr>
            <a:r>
              <a:rPr lang="cs-CZ" sz="1900" dirty="0">
                <a:solidFill>
                  <a:schemeClr val="accent3"/>
                </a:solidFill>
              </a:rPr>
              <a:t>Od smlouvy však může odstoupit rovněž ten účastník, který uzavřel smlouvu v tísni nebo za nápadně nevýhodných podmínek.</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59</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Morálka a spravedlnost</a:t>
            </a:r>
            <a:endParaRPr lang="cs-CZ" dirty="0"/>
          </a:p>
        </p:txBody>
      </p:sp>
      <p:sp>
        <p:nvSpPr>
          <p:cNvPr id="3" name="Zástupný symbol pro obsah 2"/>
          <p:cNvSpPr>
            <a:spLocks noGrp="1"/>
          </p:cNvSpPr>
          <p:nvPr>
            <p:ph idx="1"/>
          </p:nvPr>
        </p:nvSpPr>
        <p:spPr/>
        <p:txBody>
          <a:bodyPr/>
          <a:lstStyle/>
          <a:p>
            <a:pPr marL="0">
              <a:buNone/>
            </a:pPr>
            <a:r>
              <a:rPr lang="cs-CZ" sz="2400" dirty="0">
                <a:solidFill>
                  <a:schemeClr val="accent3"/>
                </a:solidFill>
              </a:rPr>
              <a:t>SPRAVEDLNOST</a:t>
            </a:r>
            <a:r>
              <a:rPr lang="cs-CZ" sz="2400" dirty="0"/>
              <a:t> -  jeden ze základních pojmů pro dobré uspořádání lidských vztahů. Základní principy spravedlnosti tak lze specifikovat takto:</a:t>
            </a:r>
          </a:p>
          <a:p>
            <a:r>
              <a:rPr lang="cs-CZ" sz="2400" dirty="0">
                <a:solidFill>
                  <a:schemeClr val="accent3"/>
                </a:solidFill>
              </a:rPr>
              <a:t>rovné zacházení se všemi </a:t>
            </a:r>
            <a:r>
              <a:rPr lang="cs-CZ" sz="2400" dirty="0"/>
              <a:t>– spravedlnost jako rovnost před zákonem,</a:t>
            </a:r>
          </a:p>
          <a:p>
            <a:r>
              <a:rPr lang="cs-CZ" sz="2400" dirty="0">
                <a:solidFill>
                  <a:schemeClr val="accent3"/>
                </a:solidFill>
              </a:rPr>
              <a:t>přiměřené tresty i odměny </a:t>
            </a:r>
            <a:r>
              <a:rPr lang="cs-CZ" sz="2400" dirty="0"/>
              <a:t>– retributivní spravedlnost,</a:t>
            </a:r>
          </a:p>
          <a:p>
            <a:r>
              <a:rPr lang="cs-CZ" sz="2400" dirty="0">
                <a:solidFill>
                  <a:schemeClr val="accent3"/>
                </a:solidFill>
              </a:rPr>
              <a:t>spravedlivé rozdělování požitků i břemen </a:t>
            </a:r>
            <a:r>
              <a:rPr lang="cs-CZ" sz="2400" dirty="0"/>
              <a:t>– distributivní spravedlnost,</a:t>
            </a:r>
          </a:p>
          <a:p>
            <a:r>
              <a:rPr lang="cs-CZ" sz="2400" dirty="0">
                <a:solidFill>
                  <a:schemeClr val="accent3"/>
                </a:solidFill>
              </a:rPr>
              <a:t>rozhodovat stejné případy stejně a nestejné odlišně </a:t>
            </a:r>
            <a:r>
              <a:rPr lang="cs-CZ" sz="2400" dirty="0"/>
              <a:t>– procesní spravedlnost.</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6</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60</a:t>
            </a:fld>
            <a:endParaRPr lang="cs-CZ"/>
          </a:p>
        </p:txBody>
      </p:sp>
      <p:sp>
        <p:nvSpPr>
          <p:cNvPr id="3" name="Nadpis 2"/>
          <p:cNvSpPr>
            <a:spLocks noGrp="1"/>
          </p:cNvSpPr>
          <p:nvPr>
            <p:ph type="title"/>
          </p:nvPr>
        </p:nvSpPr>
        <p:spPr/>
        <p:txBody>
          <a:bodyPr>
            <a:noAutofit/>
          </a:bodyPr>
          <a:lstStyle/>
          <a:p>
            <a:r>
              <a:rPr lang="cs-CZ" sz="2400" dirty="0" smtClean="0"/>
              <a:t>Občan podnikatel</a:t>
            </a:r>
            <a:endParaRPr lang="cs-CZ" sz="2400" dirty="0"/>
          </a:p>
        </p:txBody>
      </p:sp>
      <p:sp>
        <p:nvSpPr>
          <p:cNvPr id="4" name="Zástupný symbol pro text 3"/>
          <p:cNvSpPr>
            <a:spLocks noGrp="1"/>
          </p:cNvSpPr>
          <p:nvPr>
            <p:ph type="body" sz="half" idx="13"/>
          </p:nvPr>
        </p:nvSpPr>
        <p:spPr/>
        <p:txBody>
          <a:bodyPr/>
          <a:lstStyle/>
          <a:p>
            <a:r>
              <a:rPr lang="cs-CZ" sz="2000" dirty="0" smtClean="0">
                <a:solidFill>
                  <a:schemeClr val="accent3"/>
                </a:solidFill>
              </a:rPr>
              <a:t>Co je podnikání a kdo je podnikatel</a:t>
            </a:r>
            <a:endParaRPr lang="cs-CZ" sz="2000" dirty="0">
              <a:solidFill>
                <a:schemeClr val="accent3"/>
              </a:solidFill>
            </a:endParaRPr>
          </a:p>
        </p:txBody>
      </p:sp>
      <p:sp>
        <p:nvSpPr>
          <p:cNvPr id="5" name="Zástupný symbol pro obsah 4"/>
          <p:cNvSpPr>
            <a:spLocks noGrp="1"/>
          </p:cNvSpPr>
          <p:nvPr>
            <p:ph idx="1"/>
          </p:nvPr>
        </p:nvSpPr>
        <p:spPr/>
        <p:txBody>
          <a:bodyPr/>
          <a:lstStyle/>
          <a:p>
            <a:pPr marL="0">
              <a:buClr>
                <a:schemeClr val="accent3"/>
              </a:buClr>
              <a:buNone/>
            </a:pPr>
            <a:r>
              <a:rPr lang="cs-CZ" sz="2000" dirty="0">
                <a:solidFill>
                  <a:schemeClr val="accent1"/>
                </a:solidFill>
              </a:rPr>
              <a:t>PODNIKÁNÍM se rozumí soustavná činnost prováděná samostatně podnikatelem vlastním jménem a na vlastní odpovědnost za účelem dosažení zisku.</a:t>
            </a:r>
          </a:p>
          <a:p>
            <a:pPr marL="0">
              <a:buClr>
                <a:schemeClr val="accent3"/>
              </a:buClr>
              <a:buNone/>
            </a:pPr>
            <a:r>
              <a:rPr lang="cs-CZ" sz="2000" dirty="0">
                <a:solidFill>
                  <a:schemeClr val="accent3"/>
                </a:solidFill>
              </a:rPr>
              <a:t>Podnikatelem je:</a:t>
            </a:r>
          </a:p>
          <a:p>
            <a:pPr>
              <a:buClr>
                <a:schemeClr val="accent3"/>
              </a:buClr>
            </a:pPr>
            <a:r>
              <a:rPr lang="cs-CZ" sz="2000" dirty="0">
                <a:solidFill>
                  <a:schemeClr val="accent1"/>
                </a:solidFill>
              </a:rPr>
              <a:t>osoba zapsaná v obchodním rejstříku </a:t>
            </a:r>
          </a:p>
          <a:p>
            <a:pPr>
              <a:buClr>
                <a:schemeClr val="accent3"/>
              </a:buClr>
            </a:pPr>
            <a:r>
              <a:rPr lang="cs-CZ" sz="2000" dirty="0">
                <a:solidFill>
                  <a:schemeClr val="accent1"/>
                </a:solidFill>
              </a:rPr>
              <a:t>osoba, která podniká na základě živnostenského oprávnění</a:t>
            </a:r>
          </a:p>
          <a:p>
            <a:pPr>
              <a:buClr>
                <a:schemeClr val="accent3"/>
              </a:buClr>
            </a:pPr>
            <a:r>
              <a:rPr lang="cs-CZ" sz="2000" dirty="0">
                <a:solidFill>
                  <a:schemeClr val="accent1"/>
                </a:solidFill>
              </a:rPr>
              <a:t>osoba, která podniká na základě jiného než živnostenského oprávnění podle zvláštních předpisů – např. lékaři, advokáti atd.</a:t>
            </a:r>
          </a:p>
          <a:p>
            <a:pPr>
              <a:buClr>
                <a:schemeClr val="accent3"/>
              </a:buClr>
            </a:pPr>
            <a:r>
              <a:rPr lang="cs-CZ" sz="2000" dirty="0">
                <a:solidFill>
                  <a:schemeClr val="accent1"/>
                </a:solidFill>
              </a:rPr>
              <a:t>osoba, která provozuje zemědělskou výrobu a je zapsána do evidence podle zvláštního </a:t>
            </a:r>
            <a:r>
              <a:rPr lang="cs-CZ" sz="2000" dirty="0" smtClean="0">
                <a:solidFill>
                  <a:schemeClr val="accent1"/>
                </a:solidFill>
              </a:rPr>
              <a:t>předpisu.</a:t>
            </a:r>
            <a:endParaRPr lang="cs-CZ" sz="2000" dirty="0">
              <a:solidFill>
                <a:schemeClr val="accent1"/>
              </a:solidFill>
            </a:endParaRPr>
          </a:p>
        </p:txBody>
      </p:sp>
    </p:spTree>
    <p:extLst>
      <p:ext uri="{BB962C8B-B14F-4D97-AF65-F5344CB8AC3E}">
        <p14:creationId xmlns:p14="http://schemas.microsoft.com/office/powerpoint/2010/main" val="20887493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sz="2400" dirty="0" smtClean="0"/>
              <a:t>Občan podnikatel</a:t>
            </a:r>
            <a:endParaRPr lang="cs-CZ" sz="2400" dirty="0"/>
          </a:p>
        </p:txBody>
      </p:sp>
      <p:sp>
        <p:nvSpPr>
          <p:cNvPr id="3" name="Zástupný symbol pro obsah 2"/>
          <p:cNvSpPr>
            <a:spLocks noGrp="1"/>
          </p:cNvSpPr>
          <p:nvPr>
            <p:ph idx="1"/>
          </p:nvPr>
        </p:nvSpPr>
        <p:spPr/>
        <p:txBody>
          <a:bodyPr/>
          <a:lstStyle/>
          <a:p>
            <a:pPr marL="0">
              <a:buClr>
                <a:schemeClr val="accent3"/>
              </a:buClr>
              <a:buNone/>
            </a:pPr>
            <a:r>
              <a:rPr lang="cs-CZ" sz="2000" dirty="0" smtClean="0">
                <a:solidFill>
                  <a:schemeClr val="accent1"/>
                </a:solidFill>
              </a:rPr>
              <a:t>Pro </a:t>
            </a:r>
            <a:r>
              <a:rPr lang="cs-CZ" sz="2000" dirty="0">
                <a:solidFill>
                  <a:schemeClr val="accent1"/>
                </a:solidFill>
              </a:rPr>
              <a:t>zahájení podnikání je potřeba </a:t>
            </a:r>
            <a:r>
              <a:rPr lang="cs-CZ" sz="2000" dirty="0">
                <a:solidFill>
                  <a:schemeClr val="accent3"/>
                </a:solidFill>
              </a:rPr>
              <a:t>ŽIVNOSTENSKÉ OPRÁVNĚNÍ</a:t>
            </a:r>
            <a:r>
              <a:rPr lang="cs-CZ" sz="2000" dirty="0">
                <a:solidFill>
                  <a:schemeClr val="accent1"/>
                </a:solidFill>
              </a:rPr>
              <a:t>. K získání živnostenského oprávnění musí osoba splňovat minimálně </a:t>
            </a:r>
            <a:r>
              <a:rPr lang="cs-CZ" sz="2000" dirty="0">
                <a:solidFill>
                  <a:schemeClr val="accent3"/>
                </a:solidFill>
              </a:rPr>
              <a:t>všeobecné podmínky provozování živnosti</a:t>
            </a:r>
            <a:r>
              <a:rPr lang="cs-CZ" sz="2000" dirty="0">
                <a:solidFill>
                  <a:schemeClr val="accent1"/>
                </a:solidFill>
              </a:rPr>
              <a:t>.</a:t>
            </a:r>
          </a:p>
          <a:p>
            <a:pPr marL="0">
              <a:buClr>
                <a:schemeClr val="accent3"/>
              </a:buClr>
              <a:buNone/>
            </a:pPr>
            <a:r>
              <a:rPr lang="cs-CZ" sz="2000" dirty="0">
                <a:solidFill>
                  <a:schemeClr val="accent1"/>
                </a:solidFill>
              </a:rPr>
              <a:t>Některé typy živností vyžadují rovněž splnění </a:t>
            </a:r>
            <a:r>
              <a:rPr lang="cs-CZ" sz="2000" dirty="0">
                <a:solidFill>
                  <a:schemeClr val="accent3"/>
                </a:solidFill>
              </a:rPr>
              <a:t>zvláštních podmínek provozování živnosti</a:t>
            </a:r>
            <a:r>
              <a:rPr lang="cs-CZ" sz="2000" dirty="0">
                <a:solidFill>
                  <a:schemeClr val="accent1"/>
                </a:solidFill>
              </a:rPr>
              <a:t>, jimž jsou odborná nebo jiná </a:t>
            </a:r>
            <a:r>
              <a:rPr lang="cs-CZ" sz="2000" dirty="0" smtClean="0">
                <a:solidFill>
                  <a:schemeClr val="accent1"/>
                </a:solidFill>
              </a:rPr>
              <a:t>způsobilost.</a:t>
            </a:r>
          </a:p>
          <a:p>
            <a:pPr marL="0">
              <a:buClr>
                <a:schemeClr val="accent3"/>
              </a:buClr>
            </a:pPr>
            <a:endParaRPr lang="cs-CZ" sz="2000" dirty="0">
              <a:solidFill>
                <a:schemeClr val="accent1"/>
              </a:solidFill>
            </a:endParaRPr>
          </a:p>
          <a:p>
            <a:pPr marL="0">
              <a:buNone/>
            </a:pPr>
            <a:r>
              <a:rPr lang="cs-CZ" sz="2000" dirty="0"/>
              <a:t>Všeobecné podmínky provozování živnosti jsou - </a:t>
            </a:r>
            <a:r>
              <a:rPr lang="cs-CZ" sz="2000" dirty="0">
                <a:solidFill>
                  <a:schemeClr val="accent3"/>
                </a:solidFill>
              </a:rPr>
              <a:t>dosažení věku 18 let, způsobilost k právním úkonům a bezúhonnost</a:t>
            </a:r>
            <a:r>
              <a:rPr lang="cs-CZ" sz="2000" dirty="0"/>
              <a:t>.</a:t>
            </a:r>
          </a:p>
          <a:p>
            <a:pPr marL="0">
              <a:buNone/>
            </a:pPr>
            <a:r>
              <a:rPr lang="cs-CZ" sz="2000" dirty="0"/>
              <a:t>Za bezúhonnou se </a:t>
            </a:r>
            <a:r>
              <a:rPr lang="cs-CZ" sz="2000" dirty="0">
                <a:solidFill>
                  <a:schemeClr val="accent3"/>
                </a:solidFill>
              </a:rPr>
              <a:t>nepovažuje osoba</a:t>
            </a:r>
            <a:r>
              <a:rPr lang="cs-CZ" sz="2000" dirty="0"/>
              <a:t>, která byla </a:t>
            </a:r>
            <a:r>
              <a:rPr lang="cs-CZ" sz="2000" dirty="0">
                <a:solidFill>
                  <a:schemeClr val="accent3"/>
                </a:solidFill>
              </a:rPr>
              <a:t>pravomocně odsouzena pro trestný čin</a:t>
            </a:r>
            <a:r>
              <a:rPr lang="cs-CZ" sz="2000" dirty="0"/>
              <a:t> spáchaný úmyslně, jestliže byl tento trestný čin </a:t>
            </a:r>
            <a:r>
              <a:rPr lang="cs-CZ" sz="2000" dirty="0">
                <a:solidFill>
                  <a:schemeClr val="accent3"/>
                </a:solidFill>
              </a:rPr>
              <a:t>spáchán v souvislosti s podnikáním</a:t>
            </a:r>
            <a:r>
              <a:rPr lang="cs-CZ" sz="2000" dirty="0"/>
              <a:t>, anebo s předmětem podnikání, o který žádá.</a:t>
            </a:r>
            <a:endParaRPr lang="cs-CZ" sz="1900" dirty="0">
              <a:solidFill>
                <a:schemeClr val="accent3"/>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61</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62</a:t>
            </a:fld>
            <a:endParaRPr lang="cs-CZ"/>
          </a:p>
        </p:txBody>
      </p:sp>
      <p:sp>
        <p:nvSpPr>
          <p:cNvPr id="3" name="Nadpis 2"/>
          <p:cNvSpPr>
            <a:spLocks noGrp="1"/>
          </p:cNvSpPr>
          <p:nvPr>
            <p:ph type="title"/>
          </p:nvPr>
        </p:nvSpPr>
        <p:spPr/>
        <p:txBody>
          <a:bodyPr>
            <a:noAutofit/>
          </a:bodyPr>
          <a:lstStyle/>
          <a:p>
            <a:r>
              <a:rPr lang="cs-CZ" sz="2400" dirty="0" smtClean="0"/>
              <a:t>Občan podnikatel</a:t>
            </a:r>
            <a:endParaRPr lang="cs-CZ" sz="2400" dirty="0"/>
          </a:p>
        </p:txBody>
      </p:sp>
      <p:sp>
        <p:nvSpPr>
          <p:cNvPr id="4" name="Zástupný symbol pro text 3"/>
          <p:cNvSpPr>
            <a:spLocks noGrp="1"/>
          </p:cNvSpPr>
          <p:nvPr>
            <p:ph type="body" sz="half" idx="13"/>
          </p:nvPr>
        </p:nvSpPr>
        <p:spPr/>
        <p:txBody>
          <a:bodyPr/>
          <a:lstStyle/>
          <a:p>
            <a:r>
              <a:rPr lang="cs-CZ" sz="2000" dirty="0" smtClean="0">
                <a:solidFill>
                  <a:schemeClr val="accent3"/>
                </a:solidFill>
              </a:rPr>
              <a:t>Typy živností</a:t>
            </a:r>
            <a:endParaRPr lang="cs-CZ" sz="2000" dirty="0">
              <a:solidFill>
                <a:schemeClr val="accent3"/>
              </a:solidFill>
            </a:endParaRPr>
          </a:p>
        </p:txBody>
      </p:sp>
      <p:sp>
        <p:nvSpPr>
          <p:cNvPr id="5" name="Zástupný symbol pro obsah 4"/>
          <p:cNvSpPr>
            <a:spLocks noGrp="1"/>
          </p:cNvSpPr>
          <p:nvPr>
            <p:ph idx="1"/>
          </p:nvPr>
        </p:nvSpPr>
        <p:spPr/>
        <p:txBody>
          <a:bodyPr/>
          <a:lstStyle/>
          <a:p>
            <a:pPr marL="0">
              <a:buClr>
                <a:schemeClr val="accent3"/>
              </a:buClr>
              <a:buNone/>
            </a:pPr>
            <a:r>
              <a:rPr lang="cs-CZ" sz="1800" dirty="0">
                <a:solidFill>
                  <a:schemeClr val="tx1"/>
                </a:solidFill>
              </a:rPr>
              <a:t>Provozování živnosti bez příslušného živnostenského oprávnění je tzv. </a:t>
            </a:r>
            <a:r>
              <a:rPr lang="cs-CZ" sz="1800" dirty="0">
                <a:solidFill>
                  <a:schemeClr val="accent3"/>
                </a:solidFill>
              </a:rPr>
              <a:t>SPRÁVNÍM DELIKTEM </a:t>
            </a:r>
            <a:r>
              <a:rPr lang="cs-CZ" sz="1800" dirty="0">
                <a:solidFill>
                  <a:schemeClr val="tx1"/>
                </a:solidFill>
              </a:rPr>
              <a:t>a za toto může být ze strany živnostenského úřadu uložena nemalá sankce.</a:t>
            </a:r>
          </a:p>
          <a:p>
            <a:pPr>
              <a:buClr>
                <a:schemeClr val="accent3"/>
              </a:buClr>
              <a:buNone/>
            </a:pPr>
            <a:r>
              <a:rPr lang="cs-CZ" sz="1800" dirty="0">
                <a:solidFill>
                  <a:schemeClr val="accent3"/>
                </a:solidFill>
              </a:rPr>
              <a:t>Živnosti se dělí na:</a:t>
            </a:r>
          </a:p>
          <a:p>
            <a:pPr>
              <a:buClr>
                <a:schemeClr val="accent3"/>
              </a:buClr>
            </a:pPr>
            <a:r>
              <a:rPr lang="cs-CZ" sz="1800" dirty="0">
                <a:solidFill>
                  <a:schemeClr val="tx1"/>
                </a:solidFill>
              </a:rPr>
              <a:t>živnosti ohlašovací – tyto se dále dělí na živnosti řemeslné, vázané a volné. </a:t>
            </a:r>
          </a:p>
          <a:p>
            <a:pPr>
              <a:buClr>
                <a:schemeClr val="accent3"/>
              </a:buClr>
            </a:pPr>
            <a:r>
              <a:rPr lang="cs-CZ" sz="1800" dirty="0">
                <a:solidFill>
                  <a:schemeClr val="tx1"/>
                </a:solidFill>
              </a:rPr>
              <a:t>živnosti koncesované – jedná se o specifické živnosti jako provozování cestovních kanceláří, kdy pro udělení koncese musí žadatel splnit celou řadu povinností a doložit všechny vyžadované doklady</a:t>
            </a:r>
            <a:r>
              <a:rPr lang="cs-CZ" sz="1800" dirty="0" smtClean="0">
                <a:solidFill>
                  <a:schemeClr val="tx1"/>
                </a:solidFill>
              </a:rPr>
              <a:t>.</a:t>
            </a:r>
          </a:p>
          <a:p>
            <a:pPr>
              <a:buClr>
                <a:schemeClr val="accent3"/>
              </a:buClr>
              <a:buNone/>
            </a:pPr>
            <a:r>
              <a:rPr lang="cs-CZ" sz="1800" i="1" dirty="0" smtClean="0">
                <a:solidFill>
                  <a:schemeClr val="tx1"/>
                </a:solidFill>
              </a:rPr>
              <a:t>	Při </a:t>
            </a:r>
            <a:r>
              <a:rPr lang="cs-CZ" sz="1800" i="1" dirty="0">
                <a:solidFill>
                  <a:schemeClr val="tx1"/>
                </a:solidFill>
              </a:rPr>
              <a:t>provozování činnosti, která je živností koncesovanou, aniž by k tomu daná osoba měla koncesi, hrozí pokuta až do výše 1.000.000,- Kč.</a:t>
            </a:r>
            <a:endParaRPr lang="cs-CZ" sz="1800" dirty="0">
              <a:solidFill>
                <a:schemeClr val="tx1"/>
              </a:solidFill>
            </a:endParaRPr>
          </a:p>
          <a:p>
            <a:pPr>
              <a:buClr>
                <a:schemeClr val="accent3"/>
              </a:buClr>
              <a:buNone/>
            </a:pPr>
            <a:endParaRPr lang="cs-CZ" sz="1800" dirty="0" smtClean="0">
              <a:solidFill>
                <a:schemeClr val="tx1"/>
              </a:solidFill>
            </a:endParaRPr>
          </a:p>
          <a:p>
            <a:pPr>
              <a:buClr>
                <a:schemeClr val="accent3"/>
              </a:buClr>
              <a:buNone/>
            </a:pPr>
            <a:endParaRPr lang="cs-CZ" sz="1800" dirty="0">
              <a:solidFill>
                <a:schemeClr val="tx1"/>
              </a:solidFill>
            </a:endParaRPr>
          </a:p>
        </p:txBody>
      </p:sp>
    </p:spTree>
    <p:extLst>
      <p:ext uri="{BB962C8B-B14F-4D97-AF65-F5344CB8AC3E}">
        <p14:creationId xmlns:p14="http://schemas.microsoft.com/office/powerpoint/2010/main" val="20887493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sz="2400" dirty="0" smtClean="0"/>
              <a:t>Občan podnikatel</a:t>
            </a:r>
            <a:endParaRPr lang="cs-CZ" sz="2400" dirty="0"/>
          </a:p>
        </p:txBody>
      </p:sp>
      <p:sp>
        <p:nvSpPr>
          <p:cNvPr id="3" name="Zástupný symbol pro obsah 2"/>
          <p:cNvSpPr>
            <a:spLocks noGrp="1"/>
          </p:cNvSpPr>
          <p:nvPr>
            <p:ph idx="1"/>
          </p:nvPr>
        </p:nvSpPr>
        <p:spPr/>
        <p:txBody>
          <a:bodyPr/>
          <a:lstStyle/>
          <a:p>
            <a:pPr marL="0" algn="ctr">
              <a:buClr>
                <a:schemeClr val="accent3"/>
              </a:buClr>
              <a:buNone/>
            </a:pPr>
            <a:r>
              <a:rPr lang="cs-CZ" sz="2000" b="0" i="1" dirty="0" smtClean="0">
                <a:solidFill>
                  <a:schemeClr val="accent4"/>
                </a:solidFill>
              </a:rPr>
              <a:t>Praktický </a:t>
            </a:r>
            <a:r>
              <a:rPr lang="cs-CZ" sz="2000" b="0" i="1" dirty="0">
                <a:solidFill>
                  <a:schemeClr val="accent4"/>
                </a:solidFill>
              </a:rPr>
              <a:t>příklad: Víte co je to „</a:t>
            </a:r>
            <a:r>
              <a:rPr lang="cs-CZ" sz="2000" b="0" i="1" dirty="0" err="1">
                <a:solidFill>
                  <a:schemeClr val="accent4"/>
                </a:solidFill>
              </a:rPr>
              <a:t>schwarz</a:t>
            </a:r>
            <a:r>
              <a:rPr lang="cs-CZ" sz="2000" b="0" i="1" dirty="0">
                <a:solidFill>
                  <a:schemeClr val="accent4"/>
                </a:solidFill>
              </a:rPr>
              <a:t>-systém</a:t>
            </a:r>
            <a:r>
              <a:rPr lang="cs-CZ" sz="2000" b="0" i="1" dirty="0" smtClean="0">
                <a:solidFill>
                  <a:schemeClr val="accent4"/>
                </a:solidFill>
              </a:rPr>
              <a:t>“?</a:t>
            </a:r>
          </a:p>
          <a:p>
            <a:pPr marL="0">
              <a:buClr>
                <a:schemeClr val="accent3"/>
              </a:buClr>
            </a:pPr>
            <a:endParaRPr lang="cs-CZ" sz="2000" i="1" dirty="0">
              <a:solidFill>
                <a:schemeClr val="tx1"/>
              </a:solidFill>
            </a:endParaRPr>
          </a:p>
          <a:p>
            <a:pPr marL="0">
              <a:buNone/>
            </a:pPr>
            <a:r>
              <a:rPr lang="cs-CZ" sz="2000" dirty="0"/>
              <a:t>Pro získání živnostenského oprávnění v rámci živnosti řemeslné a vázané je potřeba splnit vyžadované odborné způsobilosti (např. výuční list, maturita atd.).</a:t>
            </a:r>
          </a:p>
          <a:p>
            <a:pPr marL="0">
              <a:buNone/>
            </a:pPr>
            <a:r>
              <a:rPr lang="cs-CZ" sz="2000" dirty="0"/>
              <a:t>Pro získání živnostenského oprávnění v rámci živnosti volné postačuje splnění všeobecných podmínek provozování živnosti</a:t>
            </a:r>
            <a:r>
              <a:rPr lang="cs-CZ" sz="2000" dirty="0" smtClean="0"/>
              <a:t>.</a:t>
            </a:r>
          </a:p>
          <a:p>
            <a:pPr marL="0">
              <a:buNone/>
            </a:pPr>
            <a:endParaRPr lang="cs-CZ" sz="2000" dirty="0">
              <a:solidFill>
                <a:schemeClr val="tx1"/>
              </a:solidFill>
            </a:endParaRPr>
          </a:p>
          <a:p>
            <a:pPr marL="0" algn="ctr">
              <a:buNone/>
            </a:pPr>
            <a:r>
              <a:rPr lang="cs-CZ" sz="2000" b="0" i="1" dirty="0">
                <a:solidFill>
                  <a:schemeClr val="accent4"/>
                </a:solidFill>
              </a:rPr>
              <a:t>Tímto pojmem se nazývá situace, kdy určitá osoba vykonává práci pro druhého nikoliv na základě pracovní smlouvy, ale na vlastní živnostenské oprávnění a zároveň je zde vtah nadřízenosti a podřízenosti.</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63</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64</a:t>
            </a:fld>
            <a:endParaRPr lang="cs-CZ"/>
          </a:p>
        </p:txBody>
      </p:sp>
      <p:sp>
        <p:nvSpPr>
          <p:cNvPr id="3" name="Nadpis 2"/>
          <p:cNvSpPr>
            <a:spLocks noGrp="1"/>
          </p:cNvSpPr>
          <p:nvPr>
            <p:ph type="title"/>
          </p:nvPr>
        </p:nvSpPr>
        <p:spPr/>
        <p:txBody>
          <a:bodyPr>
            <a:noAutofit/>
          </a:bodyPr>
          <a:lstStyle/>
          <a:p>
            <a:r>
              <a:rPr lang="cs-CZ" sz="2400" dirty="0" smtClean="0"/>
              <a:t>Občan zaměstnanec</a:t>
            </a:r>
            <a:endParaRPr lang="cs-CZ" sz="2400" dirty="0"/>
          </a:p>
        </p:txBody>
      </p:sp>
      <p:sp>
        <p:nvSpPr>
          <p:cNvPr id="4" name="Zástupný symbol pro text 3"/>
          <p:cNvSpPr>
            <a:spLocks noGrp="1"/>
          </p:cNvSpPr>
          <p:nvPr>
            <p:ph type="body" sz="half" idx="13"/>
          </p:nvPr>
        </p:nvSpPr>
        <p:spPr/>
        <p:txBody>
          <a:bodyPr/>
          <a:lstStyle/>
          <a:p>
            <a:r>
              <a:rPr lang="cs-CZ" sz="2000" dirty="0" smtClean="0">
                <a:solidFill>
                  <a:schemeClr val="accent3"/>
                </a:solidFill>
              </a:rPr>
              <a:t>Pracovní poměr</a:t>
            </a:r>
            <a:endParaRPr lang="cs-CZ" sz="2000" dirty="0">
              <a:solidFill>
                <a:schemeClr val="accent3"/>
              </a:solidFill>
            </a:endParaRPr>
          </a:p>
        </p:txBody>
      </p:sp>
      <p:sp>
        <p:nvSpPr>
          <p:cNvPr id="5" name="Zástupný symbol pro obsah 4"/>
          <p:cNvSpPr>
            <a:spLocks noGrp="1"/>
          </p:cNvSpPr>
          <p:nvPr>
            <p:ph idx="1"/>
          </p:nvPr>
        </p:nvSpPr>
        <p:spPr/>
        <p:txBody>
          <a:bodyPr/>
          <a:lstStyle/>
          <a:p>
            <a:pPr marL="0">
              <a:buClr>
                <a:schemeClr val="accent3"/>
              </a:buClr>
              <a:buNone/>
            </a:pPr>
            <a:r>
              <a:rPr lang="cs-CZ" sz="2000" dirty="0">
                <a:solidFill>
                  <a:schemeClr val="tx1"/>
                </a:solidFill>
              </a:rPr>
              <a:t>Na rozdíl od podnikatele vykonává </a:t>
            </a:r>
            <a:r>
              <a:rPr lang="cs-CZ" sz="2000" dirty="0">
                <a:solidFill>
                  <a:schemeClr val="accent3"/>
                </a:solidFill>
              </a:rPr>
              <a:t>zaměstnanec</a:t>
            </a:r>
            <a:r>
              <a:rPr lang="cs-CZ" sz="2000" dirty="0">
                <a:solidFill>
                  <a:schemeClr val="tx1"/>
                </a:solidFill>
              </a:rPr>
              <a:t> osobně ZÁVISLOU PRÁCI ve vztahu </a:t>
            </a:r>
            <a:r>
              <a:rPr lang="cs-CZ" sz="2000" dirty="0">
                <a:solidFill>
                  <a:schemeClr val="accent3"/>
                </a:solidFill>
              </a:rPr>
              <a:t>nadřízenosti zaměstnavatele </a:t>
            </a:r>
            <a:r>
              <a:rPr lang="cs-CZ" sz="2000" dirty="0">
                <a:solidFill>
                  <a:schemeClr val="tx1"/>
                </a:solidFill>
              </a:rPr>
              <a:t>a podřízenosti zaměstnance, </a:t>
            </a:r>
            <a:r>
              <a:rPr lang="cs-CZ" sz="2000" dirty="0">
                <a:solidFill>
                  <a:schemeClr val="accent3"/>
                </a:solidFill>
              </a:rPr>
              <a:t>jménem zaměstnavatele </a:t>
            </a:r>
            <a:r>
              <a:rPr lang="cs-CZ" sz="2000" dirty="0">
                <a:solidFill>
                  <a:schemeClr val="tx1"/>
                </a:solidFill>
              </a:rPr>
              <a:t>a podle </a:t>
            </a:r>
            <a:r>
              <a:rPr lang="cs-CZ" sz="2000" dirty="0">
                <a:solidFill>
                  <a:schemeClr val="accent3"/>
                </a:solidFill>
              </a:rPr>
              <a:t>pokynů zaměstn</a:t>
            </a:r>
            <a:r>
              <a:rPr lang="cs-CZ" sz="2000" dirty="0">
                <a:solidFill>
                  <a:schemeClr val="tx1"/>
                </a:solidFill>
              </a:rPr>
              <a:t>avatele</a:t>
            </a:r>
            <a:r>
              <a:rPr lang="cs-CZ" sz="2000" dirty="0" smtClean="0">
                <a:solidFill>
                  <a:schemeClr val="tx1"/>
                </a:solidFill>
              </a:rPr>
              <a:t>.</a:t>
            </a:r>
            <a:br>
              <a:rPr lang="cs-CZ" sz="2000" dirty="0" smtClean="0">
                <a:solidFill>
                  <a:schemeClr val="tx1"/>
                </a:solidFill>
              </a:rPr>
            </a:br>
            <a:endParaRPr lang="cs-CZ" sz="2000" dirty="0">
              <a:solidFill>
                <a:schemeClr val="tx1"/>
              </a:solidFill>
            </a:endParaRPr>
          </a:p>
          <a:p>
            <a:pPr>
              <a:buClr>
                <a:schemeClr val="accent3"/>
              </a:buClr>
              <a:buNone/>
            </a:pPr>
            <a:r>
              <a:rPr lang="cs-CZ" sz="2000" dirty="0">
                <a:solidFill>
                  <a:schemeClr val="accent3"/>
                </a:solidFill>
              </a:rPr>
              <a:t>Závislá práce musí být vykonávána:</a:t>
            </a:r>
          </a:p>
          <a:p>
            <a:pPr>
              <a:buClr>
                <a:schemeClr val="accent3"/>
              </a:buClr>
            </a:pPr>
            <a:r>
              <a:rPr lang="cs-CZ" sz="2000" dirty="0" smtClean="0">
                <a:solidFill>
                  <a:schemeClr val="tx1"/>
                </a:solidFill>
              </a:rPr>
              <a:t>za </a:t>
            </a:r>
            <a:r>
              <a:rPr lang="cs-CZ" sz="2000" dirty="0" smtClean="0">
                <a:solidFill>
                  <a:schemeClr val="accent3"/>
                </a:solidFill>
              </a:rPr>
              <a:t>mzdu, </a:t>
            </a:r>
            <a:r>
              <a:rPr lang="cs-CZ" sz="2000" dirty="0" smtClean="0">
                <a:solidFill>
                  <a:schemeClr val="tx1"/>
                </a:solidFill>
              </a:rPr>
              <a:t>plat nebo odměnu za práci</a:t>
            </a:r>
          </a:p>
          <a:p>
            <a:pPr>
              <a:buClr>
                <a:schemeClr val="accent3"/>
              </a:buClr>
            </a:pPr>
            <a:r>
              <a:rPr lang="cs-CZ" sz="2000" dirty="0" smtClean="0">
                <a:solidFill>
                  <a:schemeClr val="tx1"/>
                </a:solidFill>
              </a:rPr>
              <a:t>na </a:t>
            </a:r>
            <a:r>
              <a:rPr lang="cs-CZ" sz="2000" dirty="0" smtClean="0">
                <a:solidFill>
                  <a:schemeClr val="accent3"/>
                </a:solidFill>
              </a:rPr>
              <a:t>náklady a odpovědnost zaměstnavatele</a:t>
            </a:r>
            <a:endParaRPr lang="cs-CZ" sz="2000" dirty="0">
              <a:solidFill>
                <a:schemeClr val="accent3"/>
              </a:solidFill>
            </a:endParaRPr>
          </a:p>
          <a:p>
            <a:pPr>
              <a:buClr>
                <a:schemeClr val="accent3"/>
              </a:buClr>
            </a:pPr>
            <a:r>
              <a:rPr lang="cs-CZ" sz="2000" dirty="0">
                <a:solidFill>
                  <a:schemeClr val="tx1"/>
                </a:solidFill>
              </a:rPr>
              <a:t>v </a:t>
            </a:r>
            <a:r>
              <a:rPr lang="cs-CZ" sz="2000" dirty="0" smtClean="0">
                <a:solidFill>
                  <a:schemeClr val="accent3"/>
                </a:solidFill>
              </a:rPr>
              <a:t>pracovní době </a:t>
            </a:r>
            <a:endParaRPr lang="cs-CZ" sz="2000" dirty="0">
              <a:solidFill>
                <a:schemeClr val="accent3"/>
              </a:solidFill>
            </a:endParaRPr>
          </a:p>
          <a:p>
            <a:pPr>
              <a:buClr>
                <a:schemeClr val="accent3"/>
              </a:buClr>
            </a:pPr>
            <a:r>
              <a:rPr lang="cs-CZ" sz="2000" dirty="0" smtClean="0">
                <a:solidFill>
                  <a:schemeClr val="accent3"/>
                </a:solidFill>
              </a:rPr>
              <a:t>na pracovišti zaměstnavatele</a:t>
            </a:r>
            <a:r>
              <a:rPr lang="cs-CZ" sz="2000" dirty="0" smtClean="0">
                <a:solidFill>
                  <a:schemeClr val="tx1"/>
                </a:solidFill>
              </a:rPr>
              <a:t>, </a:t>
            </a:r>
            <a:r>
              <a:rPr lang="cs-CZ" sz="2000" dirty="0">
                <a:solidFill>
                  <a:schemeClr val="tx1"/>
                </a:solidFill>
              </a:rPr>
              <a:t>popřípadě na jiném dohodnutém </a:t>
            </a:r>
            <a:r>
              <a:rPr lang="cs-CZ" sz="2000" dirty="0" smtClean="0">
                <a:solidFill>
                  <a:schemeClr val="tx1"/>
                </a:solidFill>
              </a:rPr>
              <a:t>místě</a:t>
            </a:r>
            <a:endParaRPr lang="cs-CZ" sz="2000" dirty="0">
              <a:solidFill>
                <a:schemeClr val="tx1"/>
              </a:solidFill>
            </a:endParaRPr>
          </a:p>
        </p:txBody>
      </p:sp>
    </p:spTree>
    <p:extLst>
      <p:ext uri="{BB962C8B-B14F-4D97-AF65-F5344CB8AC3E}">
        <p14:creationId xmlns:p14="http://schemas.microsoft.com/office/powerpoint/2010/main" val="20887493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sz="2400" dirty="0" smtClean="0"/>
              <a:t>Občan zaměstnanec</a:t>
            </a:r>
            <a:endParaRPr lang="cs-CZ" sz="2400" dirty="0"/>
          </a:p>
        </p:txBody>
      </p:sp>
      <p:sp>
        <p:nvSpPr>
          <p:cNvPr id="3" name="Zástupný symbol pro obsah 2"/>
          <p:cNvSpPr>
            <a:spLocks noGrp="1"/>
          </p:cNvSpPr>
          <p:nvPr>
            <p:ph idx="1"/>
          </p:nvPr>
        </p:nvSpPr>
        <p:spPr/>
        <p:txBody>
          <a:bodyPr/>
          <a:lstStyle/>
          <a:p>
            <a:pPr>
              <a:buClr>
                <a:schemeClr val="accent3"/>
              </a:buClr>
              <a:buNone/>
            </a:pPr>
            <a:r>
              <a:rPr lang="cs-CZ" sz="2000" dirty="0">
                <a:solidFill>
                  <a:schemeClr val="accent3"/>
                </a:solidFill>
              </a:rPr>
              <a:t>Základními pracovněprávními vztahy podle zákona jsou:</a:t>
            </a:r>
          </a:p>
          <a:p>
            <a:pPr>
              <a:buClr>
                <a:schemeClr val="accent3"/>
              </a:buClr>
            </a:pPr>
            <a:r>
              <a:rPr lang="cs-CZ" sz="2000" dirty="0">
                <a:solidFill>
                  <a:schemeClr val="accent3"/>
                </a:solidFill>
              </a:rPr>
              <a:t>pracovní poměr </a:t>
            </a:r>
            <a:r>
              <a:rPr lang="cs-CZ" sz="2000" dirty="0">
                <a:solidFill>
                  <a:schemeClr val="tx1"/>
                </a:solidFill>
              </a:rPr>
              <a:t>– základním předpokladem je uzavření pracovní smlouvy</a:t>
            </a:r>
          </a:p>
          <a:p>
            <a:pPr>
              <a:buClr>
                <a:schemeClr val="accent3"/>
              </a:buClr>
            </a:pPr>
            <a:r>
              <a:rPr lang="cs-CZ" sz="2000" dirty="0">
                <a:solidFill>
                  <a:schemeClr val="tx1"/>
                </a:solidFill>
              </a:rPr>
              <a:t>právní vztahy založené </a:t>
            </a:r>
            <a:r>
              <a:rPr lang="cs-CZ" sz="2000" dirty="0">
                <a:solidFill>
                  <a:schemeClr val="accent3"/>
                </a:solidFill>
              </a:rPr>
              <a:t>dohodami </a:t>
            </a:r>
            <a:r>
              <a:rPr lang="cs-CZ" sz="2000" dirty="0">
                <a:solidFill>
                  <a:schemeClr val="tx1"/>
                </a:solidFill>
              </a:rPr>
              <a:t>o pracích konaných </a:t>
            </a:r>
            <a:r>
              <a:rPr lang="cs-CZ" sz="2000" dirty="0">
                <a:solidFill>
                  <a:schemeClr val="accent3"/>
                </a:solidFill>
              </a:rPr>
              <a:t>mimo pracovní poměr</a:t>
            </a:r>
            <a:r>
              <a:rPr lang="cs-CZ" sz="2000" dirty="0">
                <a:solidFill>
                  <a:schemeClr val="tx1"/>
                </a:solidFill>
              </a:rPr>
              <a:t> - dohoda o provedení práce (DPP) a dohoda o pracovní činnosti (DPČ)</a:t>
            </a:r>
          </a:p>
          <a:p>
            <a:pPr>
              <a:buClr>
                <a:schemeClr val="accent3"/>
              </a:buClr>
              <a:buNone/>
            </a:pPr>
            <a:endParaRPr lang="cs-CZ" sz="2000" dirty="0">
              <a:solidFill>
                <a:schemeClr val="tx1"/>
              </a:solidFill>
            </a:endParaRPr>
          </a:p>
          <a:p>
            <a:pPr marL="0">
              <a:buClr>
                <a:schemeClr val="accent3"/>
              </a:buClr>
              <a:buNone/>
            </a:pPr>
            <a:r>
              <a:rPr lang="cs-CZ" sz="2000" dirty="0" smtClean="0">
                <a:solidFill>
                  <a:schemeClr val="tx1"/>
                </a:solidFill>
              </a:rPr>
              <a:t>V </a:t>
            </a:r>
            <a:r>
              <a:rPr lang="cs-CZ" sz="2000" dirty="0">
                <a:solidFill>
                  <a:schemeClr val="tx1"/>
                </a:solidFill>
              </a:rPr>
              <a:t>rámci pracovní smlouvy </a:t>
            </a:r>
            <a:br>
              <a:rPr lang="cs-CZ" sz="2000" dirty="0">
                <a:solidFill>
                  <a:schemeClr val="tx1"/>
                </a:solidFill>
              </a:rPr>
            </a:br>
            <a:r>
              <a:rPr lang="cs-CZ" sz="2000" dirty="0" smtClean="0">
                <a:solidFill>
                  <a:schemeClr val="tx1"/>
                </a:solidFill>
              </a:rPr>
              <a:t>může být </a:t>
            </a:r>
            <a:r>
              <a:rPr lang="cs-CZ" sz="2000" dirty="0">
                <a:solidFill>
                  <a:schemeClr val="tx1"/>
                </a:solidFill>
              </a:rPr>
              <a:t>sjednána tzv. </a:t>
            </a:r>
            <a:r>
              <a:rPr lang="cs-CZ" sz="2000" dirty="0" smtClean="0">
                <a:solidFill>
                  <a:schemeClr val="tx1"/>
                </a:solidFill>
              </a:rPr>
              <a:t/>
            </a:r>
            <a:br>
              <a:rPr lang="cs-CZ" sz="2000" dirty="0" smtClean="0">
                <a:solidFill>
                  <a:schemeClr val="tx1"/>
                </a:solidFill>
              </a:rPr>
            </a:br>
            <a:r>
              <a:rPr lang="cs-CZ" sz="2000" dirty="0" smtClean="0">
                <a:solidFill>
                  <a:schemeClr val="accent3"/>
                </a:solidFill>
              </a:rPr>
              <a:t>ZKUŠEBNÍ </a:t>
            </a:r>
            <a:r>
              <a:rPr lang="cs-CZ" sz="2000" dirty="0">
                <a:solidFill>
                  <a:schemeClr val="accent3"/>
                </a:solidFill>
              </a:rPr>
              <a:t>DOBA</a:t>
            </a:r>
            <a:r>
              <a:rPr lang="cs-CZ" sz="2000" dirty="0" smtClean="0">
                <a:solidFill>
                  <a:schemeClr val="tx1"/>
                </a:solidFill>
              </a:rPr>
              <a:t>.</a:t>
            </a:r>
          </a:p>
          <a:p>
            <a:pPr>
              <a:buClr>
                <a:schemeClr val="accent3"/>
              </a:buClr>
              <a:buNone/>
            </a:pPr>
            <a:endParaRPr lang="cs-CZ" sz="2000" dirty="0">
              <a:solidFill>
                <a:schemeClr val="tx1"/>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65</a:t>
            </a:fld>
            <a:endParaRPr lang="cs-CZ" dirty="0"/>
          </a:p>
        </p:txBody>
      </p:sp>
      <p:pic>
        <p:nvPicPr>
          <p:cNvPr id="5" name="Obrázek 4" descr="IMG_0430_2.jpg"/>
          <p:cNvPicPr>
            <a:picLocks noChangeAspect="1"/>
          </p:cNvPicPr>
          <p:nvPr/>
        </p:nvPicPr>
        <p:blipFill>
          <a:blip r:embed="rId2" cstate="print"/>
          <a:stretch>
            <a:fillRect/>
          </a:stretch>
        </p:blipFill>
        <p:spPr>
          <a:xfrm>
            <a:off x="3923928" y="3573016"/>
            <a:ext cx="4350452" cy="2933059"/>
          </a:xfrm>
          <a:prstGeom prst="rect">
            <a:avLst/>
          </a:prstGeom>
        </p:spPr>
      </p:pic>
    </p:spTree>
    <p:extLst>
      <p:ext uri="{BB962C8B-B14F-4D97-AF65-F5344CB8AC3E}">
        <p14:creationId xmlns:p14="http://schemas.microsoft.com/office/powerpoint/2010/main" val="24930768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sz="2400" dirty="0" smtClean="0"/>
              <a:t>Občan zaměstnanec</a:t>
            </a:r>
            <a:endParaRPr lang="cs-CZ" sz="2400" dirty="0"/>
          </a:p>
        </p:txBody>
      </p:sp>
      <p:sp>
        <p:nvSpPr>
          <p:cNvPr id="3" name="Zástupný symbol pro obsah 2"/>
          <p:cNvSpPr>
            <a:spLocks noGrp="1"/>
          </p:cNvSpPr>
          <p:nvPr>
            <p:ph idx="1"/>
          </p:nvPr>
        </p:nvSpPr>
        <p:spPr/>
        <p:txBody>
          <a:bodyPr/>
          <a:lstStyle/>
          <a:p>
            <a:pPr marL="0">
              <a:buClr>
                <a:schemeClr val="accent3"/>
              </a:buClr>
              <a:buNone/>
            </a:pPr>
            <a:r>
              <a:rPr lang="cs-CZ" sz="2000" dirty="0">
                <a:solidFill>
                  <a:schemeClr val="accent3"/>
                </a:solidFill>
              </a:rPr>
              <a:t>Pracovní smlouvu muže uzavřít </a:t>
            </a:r>
            <a:r>
              <a:rPr lang="cs-CZ" sz="2000" dirty="0"/>
              <a:t>jakožto zaměstnanec jakákoliv fyzická osoba, která </a:t>
            </a:r>
            <a:r>
              <a:rPr lang="cs-CZ" sz="2000" dirty="0">
                <a:solidFill>
                  <a:schemeClr val="accent3"/>
                </a:solidFill>
              </a:rPr>
              <a:t>dovršila věku 15 let </a:t>
            </a:r>
            <a:r>
              <a:rPr lang="cs-CZ" sz="2000" dirty="0"/>
              <a:t>(pokud nemá omezení nebo není zbavena způsobilosti k právním úkonům). </a:t>
            </a:r>
            <a:endParaRPr lang="cs-CZ" sz="2000" dirty="0">
              <a:solidFill>
                <a:schemeClr val="tx1"/>
              </a:solidFill>
            </a:endParaRPr>
          </a:p>
          <a:p>
            <a:pPr marL="0">
              <a:buClr>
                <a:schemeClr val="accent3"/>
              </a:buClr>
              <a:buNone/>
            </a:pPr>
            <a:endParaRPr lang="cs-CZ" sz="2000" dirty="0"/>
          </a:p>
          <a:p>
            <a:pPr marL="0">
              <a:buClr>
                <a:schemeClr val="accent3"/>
              </a:buClr>
              <a:buNone/>
            </a:pPr>
            <a:r>
              <a:rPr lang="cs-CZ" sz="2000" dirty="0" smtClean="0"/>
              <a:t>Zaměstnavatelem </a:t>
            </a:r>
            <a:r>
              <a:rPr lang="cs-CZ" sz="2000" dirty="0"/>
              <a:t>může být jakákoliv právnická osoba nebo </a:t>
            </a:r>
            <a:r>
              <a:rPr lang="cs-CZ" sz="2000" dirty="0">
                <a:solidFill>
                  <a:schemeClr val="accent3"/>
                </a:solidFill>
              </a:rPr>
              <a:t>fyzická osoba,</a:t>
            </a:r>
            <a:r>
              <a:rPr lang="cs-CZ" sz="2000" dirty="0"/>
              <a:t> jež </a:t>
            </a:r>
            <a:r>
              <a:rPr lang="cs-CZ" sz="2000" dirty="0">
                <a:solidFill>
                  <a:schemeClr val="accent3"/>
                </a:solidFill>
              </a:rPr>
              <a:t>dovršila věku 18 let</a:t>
            </a:r>
            <a:r>
              <a:rPr lang="cs-CZ" sz="2000" dirty="0" smtClean="0"/>
              <a:t>.</a:t>
            </a:r>
          </a:p>
          <a:p>
            <a:pPr marL="0">
              <a:buClr>
                <a:schemeClr val="accent3"/>
              </a:buClr>
              <a:buNone/>
            </a:pPr>
            <a:endParaRPr lang="cs-CZ" sz="2000" dirty="0" smtClean="0"/>
          </a:p>
          <a:p>
            <a:pPr marL="0">
              <a:buClr>
                <a:schemeClr val="accent3"/>
              </a:buClr>
              <a:buNone/>
            </a:pPr>
            <a:r>
              <a:rPr lang="cs-CZ" sz="2000" dirty="0">
                <a:solidFill>
                  <a:schemeClr val="accent3"/>
                </a:solidFill>
              </a:rPr>
              <a:t>Zkušební doba nesmí být delší než 3 měsíce </a:t>
            </a:r>
            <a:r>
              <a:rPr lang="cs-CZ" sz="2000" dirty="0"/>
              <a:t>po sobě jdoucí ode dne vzniku pracovního poměru (u vedoucích zaměstnanců 6 měsíců). Zkušební dobu je možné sjednat nejpozději v den, který byl sjednán jako den nástupu do práce. Sjednaná zkušební doba </a:t>
            </a:r>
            <a:r>
              <a:rPr lang="cs-CZ" sz="2000" dirty="0">
                <a:solidFill>
                  <a:schemeClr val="accent3"/>
                </a:solidFill>
              </a:rPr>
              <a:t>nesmí být dodatečně prodlužována</a:t>
            </a:r>
            <a:r>
              <a:rPr lang="cs-CZ" sz="2000" dirty="0"/>
              <a:t>. Zkušební doba </a:t>
            </a:r>
            <a:r>
              <a:rPr lang="cs-CZ" sz="2000" dirty="0">
                <a:solidFill>
                  <a:schemeClr val="accent3"/>
                </a:solidFill>
              </a:rPr>
              <a:t>musí být </a:t>
            </a:r>
            <a:r>
              <a:rPr lang="cs-CZ" sz="2000" dirty="0"/>
              <a:t>sjednána </a:t>
            </a:r>
            <a:r>
              <a:rPr lang="cs-CZ" sz="2000" dirty="0">
                <a:solidFill>
                  <a:schemeClr val="accent3"/>
                </a:solidFill>
              </a:rPr>
              <a:t>písemně</a:t>
            </a:r>
            <a:r>
              <a:rPr lang="cs-CZ" sz="2000" dirty="0"/>
              <a:t>.</a:t>
            </a:r>
            <a:endParaRPr lang="cs-CZ" sz="2000" dirty="0">
              <a:solidFill>
                <a:schemeClr val="tx1"/>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66</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67</a:t>
            </a:fld>
            <a:endParaRPr lang="cs-CZ"/>
          </a:p>
        </p:txBody>
      </p:sp>
      <p:sp>
        <p:nvSpPr>
          <p:cNvPr id="3" name="Nadpis 2"/>
          <p:cNvSpPr>
            <a:spLocks noGrp="1"/>
          </p:cNvSpPr>
          <p:nvPr>
            <p:ph type="title"/>
          </p:nvPr>
        </p:nvSpPr>
        <p:spPr/>
        <p:txBody>
          <a:bodyPr>
            <a:noAutofit/>
          </a:bodyPr>
          <a:lstStyle/>
          <a:p>
            <a:r>
              <a:rPr lang="cs-CZ" sz="2400" dirty="0" smtClean="0"/>
              <a:t>Občan zaměstnanec</a:t>
            </a:r>
            <a:endParaRPr lang="cs-CZ" sz="2400" dirty="0"/>
          </a:p>
        </p:txBody>
      </p:sp>
      <p:sp>
        <p:nvSpPr>
          <p:cNvPr id="4" name="Zástupný symbol pro text 3"/>
          <p:cNvSpPr>
            <a:spLocks noGrp="1"/>
          </p:cNvSpPr>
          <p:nvPr>
            <p:ph type="body" sz="half" idx="13"/>
          </p:nvPr>
        </p:nvSpPr>
        <p:spPr/>
        <p:txBody>
          <a:bodyPr/>
          <a:lstStyle/>
          <a:p>
            <a:r>
              <a:rPr lang="cs-CZ" sz="2000" dirty="0" smtClean="0">
                <a:solidFill>
                  <a:schemeClr val="accent3"/>
                </a:solidFill>
              </a:rPr>
              <a:t>Rozvázání pracovního poměru</a:t>
            </a:r>
            <a:endParaRPr lang="cs-CZ" sz="2000" dirty="0">
              <a:solidFill>
                <a:schemeClr val="accent3"/>
              </a:solidFill>
            </a:endParaRPr>
          </a:p>
        </p:txBody>
      </p:sp>
      <p:sp>
        <p:nvSpPr>
          <p:cNvPr id="5" name="Zástupný symbol pro obsah 4"/>
          <p:cNvSpPr>
            <a:spLocks noGrp="1"/>
          </p:cNvSpPr>
          <p:nvPr>
            <p:ph idx="1"/>
          </p:nvPr>
        </p:nvSpPr>
        <p:spPr/>
        <p:txBody>
          <a:bodyPr/>
          <a:lstStyle/>
          <a:p>
            <a:pPr>
              <a:buClr>
                <a:schemeClr val="accent3"/>
              </a:buClr>
              <a:buNone/>
            </a:pPr>
            <a:r>
              <a:rPr lang="cs-CZ" sz="1900" dirty="0">
                <a:solidFill>
                  <a:schemeClr val="accent3"/>
                </a:solidFill>
              </a:rPr>
              <a:t>Pracovní poměr může být rozvázán jen:</a:t>
            </a:r>
          </a:p>
          <a:p>
            <a:pPr>
              <a:buClr>
                <a:schemeClr val="accent3"/>
              </a:buClr>
            </a:pPr>
            <a:r>
              <a:rPr lang="cs-CZ" sz="1900" dirty="0">
                <a:solidFill>
                  <a:schemeClr val="tx1"/>
                </a:solidFill>
              </a:rPr>
              <a:t>dohodou</a:t>
            </a:r>
          </a:p>
          <a:p>
            <a:pPr>
              <a:buClr>
                <a:schemeClr val="accent3"/>
              </a:buClr>
            </a:pPr>
            <a:r>
              <a:rPr lang="cs-CZ" sz="1900" dirty="0">
                <a:solidFill>
                  <a:schemeClr val="tx1"/>
                </a:solidFill>
              </a:rPr>
              <a:t>výpovědí</a:t>
            </a:r>
          </a:p>
          <a:p>
            <a:pPr>
              <a:buClr>
                <a:schemeClr val="accent3"/>
              </a:buClr>
            </a:pPr>
            <a:r>
              <a:rPr lang="cs-CZ" sz="1900" dirty="0">
                <a:solidFill>
                  <a:schemeClr val="tx1"/>
                </a:solidFill>
              </a:rPr>
              <a:t>okamžitým zrušením</a:t>
            </a:r>
          </a:p>
          <a:p>
            <a:pPr>
              <a:buClr>
                <a:schemeClr val="accent3"/>
              </a:buClr>
            </a:pPr>
            <a:r>
              <a:rPr lang="cs-CZ" sz="1900" dirty="0">
                <a:solidFill>
                  <a:schemeClr val="tx1"/>
                </a:solidFill>
              </a:rPr>
              <a:t>zrušením ve zkušební době</a:t>
            </a:r>
          </a:p>
          <a:p>
            <a:pPr>
              <a:buClr>
                <a:schemeClr val="accent3"/>
              </a:buClr>
            </a:pPr>
            <a:r>
              <a:rPr lang="cs-CZ" sz="1900" dirty="0">
                <a:solidFill>
                  <a:schemeClr val="tx1"/>
                </a:solidFill>
              </a:rPr>
              <a:t>uplynutím sjednané doby - u pracovního poměru na dobu </a:t>
            </a:r>
            <a:r>
              <a:rPr lang="cs-CZ" sz="1900" dirty="0" smtClean="0">
                <a:solidFill>
                  <a:schemeClr val="tx1"/>
                </a:solidFill>
              </a:rPr>
              <a:t>určitou</a:t>
            </a:r>
            <a:br>
              <a:rPr lang="cs-CZ" sz="1900" dirty="0" smtClean="0">
                <a:solidFill>
                  <a:schemeClr val="tx1"/>
                </a:solidFill>
              </a:rPr>
            </a:br>
            <a:endParaRPr lang="cs-CZ" sz="1900" dirty="0">
              <a:solidFill>
                <a:schemeClr val="tx1"/>
              </a:solidFill>
            </a:endParaRPr>
          </a:p>
          <a:p>
            <a:pPr marL="0">
              <a:buClr>
                <a:schemeClr val="accent3"/>
              </a:buClr>
              <a:buNone/>
            </a:pPr>
            <a:r>
              <a:rPr lang="cs-CZ" sz="1900" dirty="0">
                <a:solidFill>
                  <a:schemeClr val="tx1"/>
                </a:solidFill>
              </a:rPr>
              <a:t>Dal-li zaměstnavatel zaměstnanci </a:t>
            </a:r>
            <a:r>
              <a:rPr lang="cs-CZ" sz="1900" dirty="0">
                <a:solidFill>
                  <a:schemeClr val="accent3"/>
                </a:solidFill>
              </a:rPr>
              <a:t>neplatnou výpověď </a:t>
            </a:r>
            <a:r>
              <a:rPr lang="cs-CZ" sz="1900" dirty="0">
                <a:solidFill>
                  <a:schemeClr val="tx1"/>
                </a:solidFill>
              </a:rPr>
              <a:t>nebo zrušil-li s ním </a:t>
            </a:r>
            <a:r>
              <a:rPr lang="cs-CZ" sz="1900" dirty="0">
                <a:solidFill>
                  <a:schemeClr val="accent3"/>
                </a:solidFill>
              </a:rPr>
              <a:t>neplatně</a:t>
            </a:r>
            <a:r>
              <a:rPr lang="cs-CZ" sz="1900" dirty="0">
                <a:solidFill>
                  <a:schemeClr val="tx1"/>
                </a:solidFill>
              </a:rPr>
              <a:t> pracovní poměr a </a:t>
            </a:r>
            <a:r>
              <a:rPr lang="cs-CZ" sz="1900" dirty="0">
                <a:solidFill>
                  <a:schemeClr val="accent3"/>
                </a:solidFill>
              </a:rPr>
              <a:t>oznámil-li zaměstnanec </a:t>
            </a:r>
            <a:r>
              <a:rPr lang="cs-CZ" sz="1900" dirty="0">
                <a:solidFill>
                  <a:schemeClr val="tx1"/>
                </a:solidFill>
              </a:rPr>
              <a:t>zaměstnavateli </a:t>
            </a:r>
            <a:r>
              <a:rPr lang="cs-CZ" sz="1900" dirty="0">
                <a:solidFill>
                  <a:schemeClr val="accent3"/>
                </a:solidFill>
              </a:rPr>
              <a:t>bez zbytečného odkladu písemně</a:t>
            </a:r>
            <a:r>
              <a:rPr lang="cs-CZ" sz="1900" dirty="0">
                <a:solidFill>
                  <a:schemeClr val="tx1"/>
                </a:solidFill>
              </a:rPr>
              <a:t>, že </a:t>
            </a:r>
            <a:r>
              <a:rPr lang="cs-CZ" sz="1900" dirty="0">
                <a:solidFill>
                  <a:schemeClr val="accent3"/>
                </a:solidFill>
              </a:rPr>
              <a:t>trvá na tom</a:t>
            </a:r>
            <a:r>
              <a:rPr lang="cs-CZ" sz="1900" dirty="0">
                <a:solidFill>
                  <a:schemeClr val="tx1"/>
                </a:solidFill>
              </a:rPr>
              <a:t>, aby ho </a:t>
            </a:r>
            <a:r>
              <a:rPr lang="cs-CZ" sz="1900" dirty="0">
                <a:solidFill>
                  <a:schemeClr val="accent3"/>
                </a:solidFill>
              </a:rPr>
              <a:t>dále zaměstnával</a:t>
            </a:r>
            <a:r>
              <a:rPr lang="cs-CZ" sz="1900" dirty="0">
                <a:solidFill>
                  <a:schemeClr val="tx1"/>
                </a:solidFill>
              </a:rPr>
              <a:t>, jeho </a:t>
            </a:r>
            <a:r>
              <a:rPr lang="cs-CZ" sz="1900" dirty="0">
                <a:solidFill>
                  <a:schemeClr val="accent3"/>
                </a:solidFill>
              </a:rPr>
              <a:t>pracovní poměr </a:t>
            </a:r>
            <a:r>
              <a:rPr lang="cs-CZ" sz="1900" dirty="0">
                <a:solidFill>
                  <a:schemeClr val="tx1"/>
                </a:solidFill>
              </a:rPr>
              <a:t>trvá i nadále a </a:t>
            </a:r>
            <a:r>
              <a:rPr lang="cs-CZ" sz="1900" dirty="0">
                <a:solidFill>
                  <a:schemeClr val="accent3"/>
                </a:solidFill>
              </a:rPr>
              <a:t>zaměstnavatel je povinen poskytnout mu náhradu mzdy </a:t>
            </a:r>
            <a:r>
              <a:rPr lang="cs-CZ" sz="1900" dirty="0">
                <a:solidFill>
                  <a:schemeClr val="tx1"/>
                </a:solidFill>
              </a:rPr>
              <a:t>nebo platu.</a:t>
            </a:r>
          </a:p>
        </p:txBody>
      </p:sp>
    </p:spTree>
    <p:extLst>
      <p:ext uri="{BB962C8B-B14F-4D97-AF65-F5344CB8AC3E}">
        <p14:creationId xmlns:p14="http://schemas.microsoft.com/office/powerpoint/2010/main" val="2088749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sz="2400" dirty="0" smtClean="0"/>
              <a:t>Občan zaměstnanec</a:t>
            </a:r>
            <a:endParaRPr lang="cs-CZ" sz="2400" dirty="0"/>
          </a:p>
        </p:txBody>
      </p:sp>
      <p:sp>
        <p:nvSpPr>
          <p:cNvPr id="3" name="Zástupný symbol pro obsah 2"/>
          <p:cNvSpPr>
            <a:spLocks noGrp="1"/>
          </p:cNvSpPr>
          <p:nvPr>
            <p:ph idx="1"/>
          </p:nvPr>
        </p:nvSpPr>
        <p:spPr/>
        <p:txBody>
          <a:bodyPr/>
          <a:lstStyle/>
          <a:p>
            <a:pPr marL="0">
              <a:buClr>
                <a:schemeClr val="accent3"/>
              </a:buClr>
              <a:buNone/>
            </a:pPr>
            <a:r>
              <a:rPr lang="cs-CZ" sz="2000" dirty="0">
                <a:solidFill>
                  <a:schemeClr val="accent3"/>
                </a:solidFill>
              </a:rPr>
              <a:t>Pracovní poměr končí sjednaným dnem. Dohoda o rozvázání pracovního poměru musí být písemná</a:t>
            </a:r>
            <a:r>
              <a:rPr lang="cs-CZ" sz="2000" dirty="0"/>
              <a:t>. Každá smluvní strana musí obdržet jedno vyhotovení dohody o rozvázání pracovního poměru</a:t>
            </a:r>
            <a:r>
              <a:rPr lang="cs-CZ" sz="2000" dirty="0" smtClean="0"/>
              <a:t>.</a:t>
            </a:r>
          </a:p>
          <a:p>
            <a:pPr>
              <a:buNone/>
            </a:pPr>
            <a:r>
              <a:rPr lang="cs-CZ" sz="2000" dirty="0"/>
              <a:t>Zaměstnavatel může pracovní poměr </a:t>
            </a:r>
            <a:r>
              <a:rPr lang="cs-CZ" sz="2000" dirty="0">
                <a:solidFill>
                  <a:schemeClr val="accent3"/>
                </a:solidFill>
              </a:rPr>
              <a:t>OKAMŽITĚ ZRUŠIT jen tehdy</a:t>
            </a:r>
            <a:r>
              <a:rPr lang="cs-CZ" sz="2000" dirty="0"/>
              <a:t>,</a:t>
            </a:r>
          </a:p>
          <a:p>
            <a:r>
              <a:rPr lang="cs-CZ" sz="2000" dirty="0"/>
              <a:t>byl-li </a:t>
            </a:r>
            <a:r>
              <a:rPr lang="cs-CZ" sz="2000" dirty="0">
                <a:solidFill>
                  <a:schemeClr val="accent3"/>
                </a:solidFill>
              </a:rPr>
              <a:t>zaměstnanec</a:t>
            </a:r>
            <a:r>
              <a:rPr lang="cs-CZ" sz="2000" dirty="0"/>
              <a:t> pravomocně </a:t>
            </a:r>
            <a:r>
              <a:rPr lang="cs-CZ" sz="2000" dirty="0">
                <a:solidFill>
                  <a:schemeClr val="accent3"/>
                </a:solidFill>
              </a:rPr>
              <a:t>odsouzen pro úmyslný trestný čin </a:t>
            </a:r>
            <a:r>
              <a:rPr lang="cs-CZ" sz="2000" dirty="0"/>
              <a:t>k nepodmíněnému trestu odnětí svobody </a:t>
            </a:r>
            <a:r>
              <a:rPr lang="cs-CZ" sz="2000" dirty="0">
                <a:solidFill>
                  <a:schemeClr val="accent3"/>
                </a:solidFill>
              </a:rPr>
              <a:t>na dobu delší než 1 rok</a:t>
            </a:r>
            <a:r>
              <a:rPr lang="cs-CZ" sz="2000" dirty="0"/>
              <a:t>, nebo byl-li pravomocně </a:t>
            </a:r>
            <a:r>
              <a:rPr lang="cs-CZ" sz="2000" dirty="0">
                <a:solidFill>
                  <a:schemeClr val="accent3"/>
                </a:solidFill>
              </a:rPr>
              <a:t>odsouzen pro úmyslný trestný čin spáchaný při plnění pracovních úkolů </a:t>
            </a:r>
            <a:r>
              <a:rPr lang="cs-CZ" sz="2000" dirty="0"/>
              <a:t>nebo v přímé souvislosti s ním k nepodmíněnému trestu odnětí svobody </a:t>
            </a:r>
            <a:r>
              <a:rPr lang="cs-CZ" sz="2000" dirty="0">
                <a:solidFill>
                  <a:schemeClr val="accent3"/>
                </a:solidFill>
              </a:rPr>
              <a:t>na dobu nejméně 6 měsíců</a:t>
            </a:r>
            <a:r>
              <a:rPr lang="cs-CZ" sz="2000" dirty="0"/>
              <a:t>,</a:t>
            </a:r>
          </a:p>
          <a:p>
            <a:r>
              <a:rPr lang="cs-CZ" sz="2000" dirty="0">
                <a:solidFill>
                  <a:schemeClr val="accent3"/>
                </a:solidFill>
              </a:rPr>
              <a:t>porušil-li zaměstnanec povinnost </a:t>
            </a:r>
            <a:r>
              <a:rPr lang="cs-CZ" sz="2000" dirty="0"/>
              <a:t>vyplývající z právních předpisů vztahujících se k jím vykonávané práci </a:t>
            </a:r>
            <a:r>
              <a:rPr lang="cs-CZ" sz="2000" dirty="0">
                <a:solidFill>
                  <a:schemeClr val="accent3"/>
                </a:solidFill>
              </a:rPr>
              <a:t>zvlášť hrubým způsobem</a:t>
            </a:r>
            <a:r>
              <a:rPr lang="cs-CZ" sz="2000" dirty="0"/>
              <a:t>.</a:t>
            </a:r>
            <a:endParaRPr lang="cs-CZ" sz="2000" dirty="0">
              <a:solidFill>
                <a:schemeClr val="tx1"/>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68</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69</a:t>
            </a:fld>
            <a:endParaRPr lang="cs-CZ"/>
          </a:p>
        </p:txBody>
      </p:sp>
      <p:sp>
        <p:nvSpPr>
          <p:cNvPr id="3" name="Nadpis 2"/>
          <p:cNvSpPr>
            <a:spLocks noGrp="1"/>
          </p:cNvSpPr>
          <p:nvPr>
            <p:ph type="title"/>
          </p:nvPr>
        </p:nvSpPr>
        <p:spPr/>
        <p:txBody>
          <a:bodyPr>
            <a:noAutofit/>
          </a:bodyPr>
          <a:lstStyle/>
          <a:p>
            <a:r>
              <a:rPr lang="cs-CZ" sz="2400" dirty="0" smtClean="0"/>
              <a:t>Občan zaměstnanec</a:t>
            </a:r>
            <a:endParaRPr lang="cs-CZ" sz="2400" dirty="0"/>
          </a:p>
        </p:txBody>
      </p:sp>
      <p:sp>
        <p:nvSpPr>
          <p:cNvPr id="4" name="Zástupný symbol pro text 3"/>
          <p:cNvSpPr>
            <a:spLocks noGrp="1"/>
          </p:cNvSpPr>
          <p:nvPr>
            <p:ph type="body" sz="half" idx="13"/>
          </p:nvPr>
        </p:nvSpPr>
        <p:spPr/>
        <p:txBody>
          <a:bodyPr/>
          <a:lstStyle/>
          <a:p>
            <a:r>
              <a:rPr lang="cs-CZ" sz="2000" dirty="0" smtClean="0">
                <a:solidFill>
                  <a:schemeClr val="accent3"/>
                </a:solidFill>
              </a:rPr>
              <a:t>Výpověď z pracovního poměru</a:t>
            </a:r>
            <a:endParaRPr lang="cs-CZ" sz="2000" dirty="0">
              <a:solidFill>
                <a:schemeClr val="accent3"/>
              </a:solidFill>
            </a:endParaRPr>
          </a:p>
        </p:txBody>
      </p:sp>
      <p:sp>
        <p:nvSpPr>
          <p:cNvPr id="5" name="Zástupný symbol pro obsah 4"/>
          <p:cNvSpPr>
            <a:spLocks noGrp="1"/>
          </p:cNvSpPr>
          <p:nvPr>
            <p:ph idx="1"/>
          </p:nvPr>
        </p:nvSpPr>
        <p:spPr/>
        <p:txBody>
          <a:bodyPr/>
          <a:lstStyle/>
          <a:p>
            <a:pPr>
              <a:buClr>
                <a:schemeClr val="accent3"/>
              </a:buClr>
              <a:buNone/>
            </a:pPr>
            <a:r>
              <a:rPr lang="cs-CZ" sz="2000" dirty="0">
                <a:solidFill>
                  <a:schemeClr val="accent1"/>
                </a:solidFill>
              </a:rPr>
              <a:t>VÝPOVĚĎ z pracovního poměru musí být písemná. </a:t>
            </a:r>
          </a:p>
          <a:p>
            <a:pPr>
              <a:buClr>
                <a:schemeClr val="accent3"/>
              </a:buClr>
            </a:pPr>
            <a:r>
              <a:rPr lang="cs-CZ" sz="2000" dirty="0">
                <a:solidFill>
                  <a:schemeClr val="accent3"/>
                </a:solidFill>
              </a:rPr>
              <a:t>Zaměstnanec může </a:t>
            </a:r>
            <a:r>
              <a:rPr lang="cs-CZ" sz="2000" dirty="0">
                <a:solidFill>
                  <a:schemeClr val="accent1"/>
                </a:solidFill>
              </a:rPr>
              <a:t>dát zaměstnavateli výpověď z jakéhokoli důvodu nebo bez uvedení důvodu.</a:t>
            </a:r>
          </a:p>
          <a:p>
            <a:pPr>
              <a:buClr>
                <a:schemeClr val="accent3"/>
              </a:buClr>
            </a:pPr>
            <a:r>
              <a:rPr lang="cs-CZ" sz="2000" dirty="0">
                <a:solidFill>
                  <a:schemeClr val="accent3"/>
                </a:solidFill>
              </a:rPr>
              <a:t>Zaměstnavatel může </a:t>
            </a:r>
            <a:r>
              <a:rPr lang="cs-CZ" sz="2000" dirty="0">
                <a:solidFill>
                  <a:schemeClr val="accent1"/>
                </a:solidFill>
              </a:rPr>
              <a:t>dát zaměstnanci výpověď jen z důvodů uvedených v Zákoně č. 262/2006 Sb., zákoník práce – Část druhá, Hlava IV, § </a:t>
            </a:r>
            <a:r>
              <a:rPr lang="cs-CZ" sz="2000" dirty="0" smtClean="0">
                <a:solidFill>
                  <a:schemeClr val="accent1"/>
                </a:solidFill>
              </a:rPr>
              <a:t>52</a:t>
            </a:r>
          </a:p>
          <a:p>
            <a:pPr>
              <a:buClr>
                <a:schemeClr val="accent3"/>
              </a:buClr>
            </a:pPr>
            <a:endParaRPr lang="cs-CZ" sz="2000" dirty="0">
              <a:solidFill>
                <a:schemeClr val="accent1"/>
              </a:solidFill>
            </a:endParaRPr>
          </a:p>
          <a:p>
            <a:pPr marL="0">
              <a:buClr>
                <a:schemeClr val="accent3"/>
              </a:buClr>
              <a:buNone/>
            </a:pPr>
            <a:r>
              <a:rPr lang="cs-CZ" sz="2000" dirty="0">
                <a:solidFill>
                  <a:schemeClr val="accent1"/>
                </a:solidFill>
              </a:rPr>
              <a:t>Zaměstnanci, u něhož dochází k rozvázání pracovního poměru výpovědí danou zaměstnavatelem z důvodů uvedených v § 52 písm. a) až c) nebo dohodou z týchž důvodů, přísluší od zaměstnavatele při skončení pracovního poměru ODSTUPNÉ</a:t>
            </a:r>
            <a:r>
              <a:rPr lang="cs-CZ" sz="2000" dirty="0" smtClean="0">
                <a:solidFill>
                  <a:schemeClr val="accent1"/>
                </a:solidFill>
              </a:rPr>
              <a:t>.</a:t>
            </a:r>
            <a:endParaRPr lang="cs-CZ" sz="2000" dirty="0">
              <a:solidFill>
                <a:schemeClr val="accent1"/>
              </a:solidFill>
            </a:endParaRPr>
          </a:p>
        </p:txBody>
      </p:sp>
    </p:spTree>
    <p:extLst>
      <p:ext uri="{BB962C8B-B14F-4D97-AF65-F5344CB8AC3E}">
        <p14:creationId xmlns:p14="http://schemas.microsoft.com/office/powerpoint/2010/main" val="2088749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aoblený obdélníkový popisek 4"/>
          <p:cNvSpPr/>
          <p:nvPr/>
        </p:nvSpPr>
        <p:spPr>
          <a:xfrm>
            <a:off x="2339752" y="4365104"/>
            <a:ext cx="4464496" cy="576064"/>
          </a:xfrm>
          <a:prstGeom prst="wedgeRoundRectCallout">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Zástupný symbol pro obsah 2"/>
          <p:cNvSpPr>
            <a:spLocks noGrp="1"/>
          </p:cNvSpPr>
          <p:nvPr>
            <p:ph idx="1"/>
          </p:nvPr>
        </p:nvSpPr>
        <p:spPr/>
        <p:txBody>
          <a:bodyPr/>
          <a:lstStyle/>
          <a:p>
            <a:pPr marL="0">
              <a:buNone/>
            </a:pPr>
            <a:r>
              <a:rPr lang="cs-CZ" sz="2200" dirty="0">
                <a:solidFill>
                  <a:schemeClr val="accent3"/>
                </a:solidFill>
              </a:rPr>
              <a:t>PRÁVO x MORÁLKA </a:t>
            </a:r>
            <a:r>
              <a:rPr lang="cs-CZ" sz="2200" dirty="0"/>
              <a:t>- morálka a právo představují dva odlišné typy normativity. </a:t>
            </a:r>
          </a:p>
          <a:p>
            <a:pPr marL="0">
              <a:buNone/>
            </a:pPr>
            <a:r>
              <a:rPr lang="cs-CZ" sz="2200" dirty="0">
                <a:solidFill>
                  <a:schemeClr val="accent3"/>
                </a:solidFill>
              </a:rPr>
              <a:t>V případě normy morální jde jen o neformální tlak okolí, u normy právní už ale o přímé státní donucení. </a:t>
            </a:r>
          </a:p>
          <a:p>
            <a:pPr marL="0">
              <a:buNone/>
            </a:pPr>
            <a:r>
              <a:rPr lang="cs-CZ" sz="2200" dirty="0"/>
              <a:t>Rozdíl lze spatřovat také v tom, že právo je možné pružně měnit, zatímco morálka je vytvářena postupně a dlouhodobě</a:t>
            </a:r>
            <a:r>
              <a:rPr lang="cs-CZ" sz="2200" dirty="0" smtClean="0"/>
              <a:t>.</a:t>
            </a:r>
            <a:endParaRPr lang="cs-CZ" sz="2200" dirty="0"/>
          </a:p>
          <a:p>
            <a:pPr marL="0" algn="ctr">
              <a:buNone/>
            </a:pPr>
            <a:r>
              <a:rPr lang="cs-CZ" sz="2200" dirty="0" smtClean="0">
                <a:solidFill>
                  <a:schemeClr val="accent3"/>
                </a:solidFill>
              </a:rPr>
              <a:t/>
            </a:r>
            <a:br>
              <a:rPr lang="cs-CZ" sz="2200" dirty="0" smtClean="0">
                <a:solidFill>
                  <a:schemeClr val="accent3"/>
                </a:solidFill>
              </a:rPr>
            </a:br>
            <a:r>
              <a:rPr lang="cs-CZ" sz="2200" dirty="0" smtClean="0">
                <a:solidFill>
                  <a:schemeClr val="accent3"/>
                </a:solidFill>
              </a:rPr>
              <a:t>„</a:t>
            </a:r>
            <a:r>
              <a:rPr lang="cs-CZ" sz="2200" dirty="0">
                <a:solidFill>
                  <a:schemeClr val="accent3"/>
                </a:solidFill>
              </a:rPr>
              <a:t>Právo je minimem morálky.“</a:t>
            </a:r>
            <a:r>
              <a:rPr lang="cs-CZ" sz="2200" dirty="0"/>
              <a:t> </a:t>
            </a:r>
            <a:endParaRPr lang="cs-CZ" sz="2200" dirty="0" smtClean="0"/>
          </a:p>
          <a:p>
            <a:pPr marL="0" algn="ctr">
              <a:buNone/>
            </a:pPr>
            <a:endParaRPr lang="cs-CZ" sz="2200" dirty="0"/>
          </a:p>
          <a:p>
            <a:pPr marL="0" algn="ctr">
              <a:buNone/>
            </a:pPr>
            <a:r>
              <a:rPr lang="cs-CZ" sz="2200" dirty="0" smtClean="0"/>
              <a:t>(</a:t>
            </a:r>
            <a:r>
              <a:rPr lang="cs-CZ" sz="2200" dirty="0"/>
              <a:t>Georg Jellinek)</a:t>
            </a:r>
          </a:p>
        </p:txBody>
      </p:sp>
      <p:sp>
        <p:nvSpPr>
          <p:cNvPr id="2" name="Nadpis 1"/>
          <p:cNvSpPr>
            <a:spLocks noGrp="1"/>
          </p:cNvSpPr>
          <p:nvPr>
            <p:ph type="title"/>
          </p:nvPr>
        </p:nvSpPr>
        <p:spPr/>
        <p:txBody>
          <a:bodyPr/>
          <a:lstStyle/>
          <a:p>
            <a:r>
              <a:rPr lang="cs-CZ" dirty="0" smtClean="0"/>
              <a:t>Právo vs. morálka</a:t>
            </a:r>
            <a:endParaRPr lang="cs-CZ" dirty="0"/>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7</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sz="2400" dirty="0" smtClean="0"/>
              <a:t>Občan zaměstnanec</a:t>
            </a:r>
            <a:endParaRPr lang="cs-CZ" sz="2400" dirty="0"/>
          </a:p>
        </p:txBody>
      </p:sp>
      <p:sp>
        <p:nvSpPr>
          <p:cNvPr id="3" name="Zástupný symbol pro obsah 2"/>
          <p:cNvSpPr>
            <a:spLocks noGrp="1"/>
          </p:cNvSpPr>
          <p:nvPr>
            <p:ph idx="1"/>
          </p:nvPr>
        </p:nvSpPr>
        <p:spPr/>
        <p:txBody>
          <a:bodyPr/>
          <a:lstStyle/>
          <a:p>
            <a:pPr algn="ctr">
              <a:buClr>
                <a:schemeClr val="accent3"/>
              </a:buClr>
              <a:buNone/>
            </a:pPr>
            <a:r>
              <a:rPr lang="cs-CZ" sz="2000" b="0" i="1" dirty="0">
                <a:solidFill>
                  <a:schemeClr val="accent4"/>
                </a:solidFill>
              </a:rPr>
              <a:t>Praktický příklad: Pokud za Vámi přijde zaměstnavatel a požaduje po Vás uzavření dohody o ukončení pracovního poměru. Máte možnost uzavření dohody odmítnout</a:t>
            </a:r>
            <a:r>
              <a:rPr lang="cs-CZ" sz="2000" b="0" i="1" dirty="0" smtClean="0">
                <a:solidFill>
                  <a:schemeClr val="accent4"/>
                </a:solidFill>
              </a:rPr>
              <a:t>?</a:t>
            </a:r>
          </a:p>
          <a:p>
            <a:pPr algn="ctr">
              <a:buClr>
                <a:schemeClr val="accent3"/>
              </a:buClr>
              <a:buNone/>
            </a:pPr>
            <a:endParaRPr lang="cs-CZ" sz="2000" b="0" i="1" dirty="0">
              <a:solidFill>
                <a:schemeClr val="accent4"/>
              </a:solidFill>
            </a:endParaRPr>
          </a:p>
          <a:p>
            <a:pPr algn="ctr">
              <a:buClr>
                <a:schemeClr val="accent3"/>
              </a:buClr>
              <a:buNone/>
            </a:pPr>
            <a:endParaRPr lang="cs-CZ" sz="2000" b="0" i="1" dirty="0" smtClean="0">
              <a:solidFill>
                <a:schemeClr val="accent4"/>
              </a:solidFill>
            </a:endParaRPr>
          </a:p>
          <a:p>
            <a:pPr algn="ctr">
              <a:buClr>
                <a:schemeClr val="accent3"/>
              </a:buClr>
              <a:buNone/>
            </a:pPr>
            <a:endParaRPr lang="cs-CZ" sz="2000" b="0" i="1" dirty="0">
              <a:solidFill>
                <a:schemeClr val="accent4"/>
              </a:solidFill>
            </a:endParaRPr>
          </a:p>
          <a:p>
            <a:pPr algn="ctr">
              <a:buClr>
                <a:schemeClr val="accent3"/>
              </a:buClr>
              <a:buNone/>
            </a:pPr>
            <a:endParaRPr lang="cs-CZ" sz="2000" b="0" i="1" dirty="0" smtClean="0">
              <a:solidFill>
                <a:schemeClr val="accent4"/>
              </a:solidFill>
            </a:endParaRPr>
          </a:p>
          <a:p>
            <a:pPr algn="ctr">
              <a:buClr>
                <a:schemeClr val="accent3"/>
              </a:buClr>
              <a:buNone/>
            </a:pPr>
            <a:endParaRPr lang="cs-CZ" sz="2000" b="0" i="1" dirty="0" smtClean="0">
              <a:solidFill>
                <a:schemeClr val="accent4"/>
              </a:solidFill>
            </a:endParaRPr>
          </a:p>
          <a:p>
            <a:pPr algn="ctr">
              <a:buClr>
                <a:schemeClr val="accent3"/>
              </a:buClr>
              <a:buNone/>
            </a:pPr>
            <a:endParaRPr lang="cs-CZ" sz="2000" b="0" i="1" dirty="0">
              <a:solidFill>
                <a:schemeClr val="accent4"/>
              </a:solidFill>
            </a:endParaRPr>
          </a:p>
          <a:p>
            <a:pPr algn="ctr">
              <a:buClr>
                <a:schemeClr val="accent3"/>
              </a:buClr>
              <a:buNone/>
            </a:pPr>
            <a:endParaRPr lang="cs-CZ" sz="2000" b="0" i="1" dirty="0" smtClean="0">
              <a:solidFill>
                <a:schemeClr val="accent4"/>
              </a:solidFill>
            </a:endParaRPr>
          </a:p>
          <a:p>
            <a:pPr algn="ctr">
              <a:buClr>
                <a:schemeClr val="accent3"/>
              </a:buClr>
              <a:buNone/>
            </a:pPr>
            <a:endParaRPr lang="cs-CZ" sz="2000" b="0" i="1" dirty="0">
              <a:solidFill>
                <a:schemeClr val="accent4"/>
              </a:solidFill>
            </a:endParaRPr>
          </a:p>
          <a:p>
            <a:pPr algn="ctr">
              <a:buClr>
                <a:schemeClr val="accent3"/>
              </a:buClr>
              <a:buNone/>
            </a:pPr>
            <a:r>
              <a:rPr lang="cs-CZ" sz="2000" b="0" i="1" dirty="0">
                <a:solidFill>
                  <a:schemeClr val="accent4"/>
                </a:solidFill>
              </a:rPr>
              <a:t>Ano, není Vaší povinností dohodu uzavřít.</a:t>
            </a:r>
            <a:endParaRPr lang="cs-CZ" sz="2000" b="0" i="1" dirty="0" smtClean="0">
              <a:solidFill>
                <a:schemeClr val="accent4"/>
              </a:solidFill>
            </a:endParaRPr>
          </a:p>
          <a:p>
            <a:pPr>
              <a:buClr>
                <a:schemeClr val="accent3"/>
              </a:buClr>
              <a:buNone/>
            </a:pPr>
            <a:endParaRPr lang="cs-CZ" sz="2000" dirty="0">
              <a:solidFill>
                <a:schemeClr val="accent1"/>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70</a:t>
            </a:fld>
            <a:endParaRPr lang="cs-CZ" dirty="0"/>
          </a:p>
        </p:txBody>
      </p:sp>
      <p:pic>
        <p:nvPicPr>
          <p:cNvPr id="5" name="Obrázek 4" descr="vypoved.png"/>
          <p:cNvPicPr>
            <a:picLocks noChangeAspect="1"/>
          </p:cNvPicPr>
          <p:nvPr/>
        </p:nvPicPr>
        <p:blipFill>
          <a:blip r:embed="rId2" cstate="print"/>
          <a:stretch>
            <a:fillRect/>
          </a:stretch>
        </p:blipFill>
        <p:spPr>
          <a:xfrm>
            <a:off x="1547664" y="2348880"/>
            <a:ext cx="6084676" cy="3158163"/>
          </a:xfrm>
          <a:prstGeom prst="rect">
            <a:avLst/>
          </a:prstGeom>
        </p:spPr>
      </p:pic>
    </p:spTree>
    <p:extLst>
      <p:ext uri="{BB962C8B-B14F-4D97-AF65-F5344CB8AC3E}">
        <p14:creationId xmlns:p14="http://schemas.microsoft.com/office/powerpoint/2010/main" val="24930768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71</a:t>
            </a:fld>
            <a:endParaRPr lang="cs-CZ"/>
          </a:p>
        </p:txBody>
      </p:sp>
      <p:sp>
        <p:nvSpPr>
          <p:cNvPr id="3" name="Nadpis 2"/>
          <p:cNvSpPr>
            <a:spLocks noGrp="1"/>
          </p:cNvSpPr>
          <p:nvPr>
            <p:ph type="title"/>
          </p:nvPr>
        </p:nvSpPr>
        <p:spPr/>
        <p:txBody>
          <a:bodyPr>
            <a:noAutofit/>
          </a:bodyPr>
          <a:lstStyle/>
          <a:p>
            <a:r>
              <a:rPr lang="cs-CZ" sz="2400" dirty="0" smtClean="0"/>
              <a:t>Občan a obchodní společnost</a:t>
            </a:r>
            <a:endParaRPr lang="cs-CZ" sz="2400" dirty="0"/>
          </a:p>
        </p:txBody>
      </p:sp>
      <p:sp>
        <p:nvSpPr>
          <p:cNvPr id="4" name="Zástupný symbol pro text 3"/>
          <p:cNvSpPr>
            <a:spLocks noGrp="1"/>
          </p:cNvSpPr>
          <p:nvPr>
            <p:ph type="body" sz="half" idx="13"/>
          </p:nvPr>
        </p:nvSpPr>
        <p:spPr/>
        <p:txBody>
          <a:bodyPr/>
          <a:lstStyle/>
          <a:p>
            <a:r>
              <a:rPr lang="cs-CZ" sz="2000" dirty="0" smtClean="0">
                <a:solidFill>
                  <a:schemeClr val="accent3"/>
                </a:solidFill>
              </a:rPr>
              <a:t>Přehled obchodních společností</a:t>
            </a:r>
            <a:endParaRPr lang="cs-CZ" sz="2000" dirty="0">
              <a:solidFill>
                <a:schemeClr val="accent3"/>
              </a:solidFill>
            </a:endParaRPr>
          </a:p>
        </p:txBody>
      </p:sp>
      <p:sp>
        <p:nvSpPr>
          <p:cNvPr id="5" name="Zástupný symbol pro obsah 4"/>
          <p:cNvSpPr>
            <a:spLocks noGrp="1"/>
          </p:cNvSpPr>
          <p:nvPr>
            <p:ph idx="1"/>
          </p:nvPr>
        </p:nvSpPr>
        <p:spPr/>
        <p:txBody>
          <a:bodyPr/>
          <a:lstStyle/>
          <a:p>
            <a:pPr marL="0">
              <a:buClr>
                <a:schemeClr val="accent3"/>
              </a:buClr>
              <a:buNone/>
            </a:pPr>
            <a:r>
              <a:rPr lang="cs-CZ" sz="2000" dirty="0">
                <a:solidFill>
                  <a:schemeClr val="accent3"/>
                </a:solidFill>
              </a:rPr>
              <a:t>Obchodní společnost </a:t>
            </a:r>
            <a:r>
              <a:rPr lang="cs-CZ" sz="2000" dirty="0">
                <a:solidFill>
                  <a:schemeClr val="accent1"/>
                </a:solidFill>
              </a:rPr>
              <a:t>(dále jen "společnost") </a:t>
            </a:r>
            <a:r>
              <a:rPr lang="cs-CZ" sz="2000" dirty="0">
                <a:solidFill>
                  <a:schemeClr val="accent3"/>
                </a:solidFill>
              </a:rPr>
              <a:t>je právnickou osobou založenou za účelem podnikání. Společnostmi jsou</a:t>
            </a:r>
            <a:r>
              <a:rPr lang="cs-CZ" sz="2000" dirty="0">
                <a:solidFill>
                  <a:schemeClr val="accent1"/>
                </a:solidFill>
              </a:rPr>
              <a:t>:</a:t>
            </a:r>
          </a:p>
          <a:p>
            <a:pPr>
              <a:buClr>
                <a:schemeClr val="accent3"/>
              </a:buClr>
            </a:pPr>
            <a:r>
              <a:rPr lang="cs-CZ" sz="2000" dirty="0">
                <a:solidFill>
                  <a:schemeClr val="accent1"/>
                </a:solidFill>
              </a:rPr>
              <a:t>veřejná obchodní společnost</a:t>
            </a:r>
          </a:p>
          <a:p>
            <a:pPr>
              <a:buClr>
                <a:schemeClr val="accent3"/>
              </a:buClr>
            </a:pPr>
            <a:r>
              <a:rPr lang="cs-CZ" sz="2000" dirty="0">
                <a:solidFill>
                  <a:schemeClr val="accent1"/>
                </a:solidFill>
              </a:rPr>
              <a:t>komanditní společnost</a:t>
            </a:r>
          </a:p>
          <a:p>
            <a:pPr>
              <a:buClr>
                <a:schemeClr val="accent3"/>
              </a:buClr>
            </a:pPr>
            <a:r>
              <a:rPr lang="cs-CZ" sz="2000" dirty="0">
                <a:solidFill>
                  <a:schemeClr val="accent1"/>
                </a:solidFill>
              </a:rPr>
              <a:t>společnost s ručením omezeným</a:t>
            </a:r>
          </a:p>
          <a:p>
            <a:pPr>
              <a:buClr>
                <a:schemeClr val="accent3"/>
              </a:buClr>
            </a:pPr>
            <a:r>
              <a:rPr lang="cs-CZ" sz="2000" dirty="0">
                <a:solidFill>
                  <a:schemeClr val="accent1"/>
                </a:solidFill>
              </a:rPr>
              <a:t>akciová společnost</a:t>
            </a:r>
          </a:p>
          <a:p>
            <a:pPr>
              <a:buClr>
                <a:schemeClr val="accent3"/>
              </a:buClr>
            </a:pPr>
            <a:r>
              <a:rPr lang="cs-CZ" sz="2000" dirty="0">
                <a:solidFill>
                  <a:schemeClr val="accent1"/>
                </a:solidFill>
              </a:rPr>
              <a:t>evropská společnost</a:t>
            </a:r>
          </a:p>
          <a:p>
            <a:pPr>
              <a:buClr>
                <a:schemeClr val="accent3"/>
              </a:buClr>
            </a:pPr>
            <a:r>
              <a:rPr lang="cs-CZ" sz="2000" dirty="0">
                <a:solidFill>
                  <a:schemeClr val="accent1"/>
                </a:solidFill>
              </a:rPr>
              <a:t>evropské hospodářské zájmové sdružení</a:t>
            </a:r>
          </a:p>
          <a:p>
            <a:pPr marL="0">
              <a:buClr>
                <a:schemeClr val="accent3"/>
              </a:buClr>
              <a:buNone/>
            </a:pPr>
            <a:r>
              <a:rPr lang="cs-CZ" sz="2000" dirty="0">
                <a:solidFill>
                  <a:schemeClr val="accent1"/>
                </a:solidFill>
              </a:rPr>
              <a:t>Nestanoví-li zákon jinak, mohou být zakladateli společnosti a účastnit se na jejím podnikání osoby fyzické i právnické</a:t>
            </a:r>
            <a:r>
              <a:rPr lang="cs-CZ" sz="2000" dirty="0" smtClean="0">
                <a:solidFill>
                  <a:schemeClr val="accent1"/>
                </a:solidFill>
              </a:rPr>
              <a:t>.</a:t>
            </a:r>
            <a:endParaRPr lang="cs-CZ" sz="2000" dirty="0">
              <a:solidFill>
                <a:schemeClr val="accent1"/>
              </a:solidFill>
            </a:endParaRPr>
          </a:p>
        </p:txBody>
      </p:sp>
    </p:spTree>
    <p:extLst>
      <p:ext uri="{BB962C8B-B14F-4D97-AF65-F5344CB8AC3E}">
        <p14:creationId xmlns:p14="http://schemas.microsoft.com/office/powerpoint/2010/main" val="20887493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sz="2400" dirty="0" smtClean="0"/>
              <a:t>Občan a obchodní společnost</a:t>
            </a:r>
            <a:endParaRPr lang="cs-CZ" sz="2400" dirty="0"/>
          </a:p>
        </p:txBody>
      </p:sp>
      <p:sp>
        <p:nvSpPr>
          <p:cNvPr id="3" name="Zástupný symbol pro obsah 2"/>
          <p:cNvSpPr>
            <a:spLocks noGrp="1"/>
          </p:cNvSpPr>
          <p:nvPr>
            <p:ph idx="1"/>
          </p:nvPr>
        </p:nvSpPr>
        <p:spPr/>
        <p:txBody>
          <a:bodyPr/>
          <a:lstStyle/>
          <a:p>
            <a:pPr marL="0" algn="ctr">
              <a:buClr>
                <a:schemeClr val="accent3"/>
              </a:buClr>
              <a:buNone/>
            </a:pPr>
            <a:r>
              <a:rPr lang="cs-CZ" sz="1800" b="0" i="1" dirty="0">
                <a:solidFill>
                  <a:schemeClr val="accent4"/>
                </a:solidFill>
              </a:rPr>
              <a:t>Praktický příklad: Pokud společnost s ručením omezeným nebo akciová společnost nadělá dluhy v řádu milionů a tyto dluhy nemá z čeho zaplatit, kdo za tyto dluhy odpovídá</a:t>
            </a:r>
            <a:r>
              <a:rPr lang="cs-CZ" sz="1800" b="0" i="1" dirty="0" smtClean="0">
                <a:solidFill>
                  <a:schemeClr val="accent4"/>
                </a:solidFill>
              </a:rPr>
              <a:t>?</a:t>
            </a:r>
            <a:br>
              <a:rPr lang="cs-CZ" sz="1800" b="0" i="1" dirty="0" smtClean="0">
                <a:solidFill>
                  <a:schemeClr val="accent4"/>
                </a:solidFill>
              </a:rPr>
            </a:br>
            <a:endParaRPr lang="cs-CZ" sz="1800" b="0" i="1" dirty="0" smtClean="0">
              <a:solidFill>
                <a:schemeClr val="accent4"/>
              </a:solidFill>
            </a:endParaRPr>
          </a:p>
          <a:p>
            <a:pPr marL="0">
              <a:buNone/>
            </a:pPr>
            <a:r>
              <a:rPr lang="cs-CZ" sz="1800" dirty="0">
                <a:solidFill>
                  <a:schemeClr val="accent3"/>
                </a:solidFill>
              </a:rPr>
              <a:t>VEŘEJNOU OBCHODNÍ SPOLEČNOSTÍ </a:t>
            </a:r>
            <a:r>
              <a:rPr lang="cs-CZ" sz="1800" dirty="0"/>
              <a:t>je společnost, ve které alespoň dvě osoby podnikají pod společnou firmou a ručí za závazky společnosti společně a nerozdílně celým svým majetkem. </a:t>
            </a:r>
          </a:p>
          <a:p>
            <a:pPr marL="0">
              <a:buNone/>
            </a:pPr>
            <a:r>
              <a:rPr lang="cs-CZ" sz="1800" dirty="0"/>
              <a:t>Společníkem veřejné obchodní společnosti může být jen fyzická osoba, která splňuje všeobecné podmínky provozování živnosti</a:t>
            </a:r>
            <a:r>
              <a:rPr lang="cs-CZ" sz="1800" dirty="0" smtClean="0"/>
              <a:t>.</a:t>
            </a:r>
          </a:p>
          <a:p>
            <a:pPr marL="0">
              <a:buNone/>
            </a:pPr>
            <a:endParaRPr lang="cs-CZ" sz="1800" dirty="0" smtClean="0"/>
          </a:p>
          <a:p>
            <a:pPr marL="0">
              <a:buNone/>
            </a:pPr>
            <a:r>
              <a:rPr lang="cs-CZ" sz="1800" dirty="0">
                <a:solidFill>
                  <a:schemeClr val="accent3"/>
                </a:solidFill>
              </a:rPr>
              <a:t>KOMANDITNÍ SPOLEČNOST</a:t>
            </a:r>
            <a:r>
              <a:rPr lang="cs-CZ" sz="1800" dirty="0"/>
              <a:t> je společnost, v níž jeden nebo více společníků ručí za závazky společnosti do výše svého nesplaceného vkladu zapsaného v obchodním rejstříku (komanditisté) a jeden nebo více společníků celým svým majetkem (komplementáři).</a:t>
            </a:r>
            <a:endParaRPr lang="cs-CZ" sz="1800" dirty="0">
              <a:solidFill>
                <a:schemeClr val="accent1"/>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72</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sz="2400" dirty="0" smtClean="0"/>
              <a:t>Občan a obchodní společnost</a:t>
            </a:r>
            <a:endParaRPr lang="cs-CZ" sz="2400" dirty="0"/>
          </a:p>
        </p:txBody>
      </p:sp>
      <p:sp>
        <p:nvSpPr>
          <p:cNvPr id="3" name="Zástupný symbol pro obsah 2"/>
          <p:cNvSpPr>
            <a:spLocks noGrp="1"/>
          </p:cNvSpPr>
          <p:nvPr>
            <p:ph idx="1"/>
          </p:nvPr>
        </p:nvSpPr>
        <p:spPr/>
        <p:txBody>
          <a:bodyPr/>
          <a:lstStyle/>
          <a:p>
            <a:pPr marL="0">
              <a:buNone/>
            </a:pPr>
            <a:r>
              <a:rPr lang="cs-CZ" sz="1800" dirty="0">
                <a:solidFill>
                  <a:schemeClr val="accent3"/>
                </a:solidFill>
              </a:rPr>
              <a:t>SPOLEČNOSTÍ S RUČENÍM OMEZENÝM </a:t>
            </a:r>
            <a:r>
              <a:rPr lang="cs-CZ" sz="1800" dirty="0"/>
              <a:t>je společnost, jejíž základní kapitál je tvořen vklady společníků a jejíž společníci ručí za závazky společnosti, dokud nebylo zapsáno splacení vkladů do obchodního rejstříku. </a:t>
            </a:r>
          </a:p>
          <a:p>
            <a:pPr marL="0">
              <a:buNone/>
            </a:pPr>
            <a:r>
              <a:rPr lang="cs-CZ" sz="1800" dirty="0"/>
              <a:t>Společnost odpovídá za porušení svých závazků celým svým majetkem. Výše základního kapitálu společnosti musí činit alespoň 200.000 Kč. Výše vkladu společníka musí činit alespoň 20.000 Kč. </a:t>
            </a:r>
            <a:r>
              <a:rPr lang="cs-CZ" sz="1800" dirty="0" smtClean="0"/>
              <a:t/>
            </a:r>
            <a:br>
              <a:rPr lang="cs-CZ" sz="1800" dirty="0" smtClean="0"/>
            </a:br>
            <a:endParaRPr lang="cs-CZ" sz="1800" dirty="0" smtClean="0"/>
          </a:p>
          <a:p>
            <a:pPr marL="0">
              <a:buNone/>
            </a:pPr>
            <a:r>
              <a:rPr lang="cs-CZ" sz="1800" dirty="0">
                <a:solidFill>
                  <a:schemeClr val="accent3"/>
                </a:solidFill>
              </a:rPr>
              <a:t>AKCIOVOU SPOLEČNOSTÍ </a:t>
            </a:r>
            <a:r>
              <a:rPr lang="cs-CZ" sz="1800" dirty="0"/>
              <a:t>je společnost, jejíž základní kapitál je rozvržen na určitý počet akcií o určité jmenovité hodnotě. </a:t>
            </a:r>
          </a:p>
          <a:p>
            <a:pPr marL="0">
              <a:buNone/>
            </a:pPr>
            <a:r>
              <a:rPr lang="cs-CZ" sz="1800" dirty="0"/>
              <a:t>Společnost odpovídá za porušení svých závazků celým svým majetkem. Akcionář neručí za závazky společnosti. Základní kapitál akciové společnosti musí činit alespoň 2.000.000,- Kč. </a:t>
            </a:r>
            <a:endParaRPr lang="cs-CZ" sz="1800" dirty="0" smtClean="0"/>
          </a:p>
          <a:p>
            <a:pPr marL="0">
              <a:buNone/>
            </a:pPr>
            <a:endParaRPr lang="cs-CZ" sz="1800" dirty="0" smtClean="0"/>
          </a:p>
          <a:p>
            <a:pPr marL="0" algn="ctr">
              <a:buNone/>
            </a:pPr>
            <a:r>
              <a:rPr lang="cs-CZ" sz="1800" b="0" i="1" dirty="0">
                <a:solidFill>
                  <a:schemeClr val="accent4"/>
                </a:solidFill>
              </a:rPr>
              <a:t>Nikdo.</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73</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fld id="{81516933-F032-4704-9144-AEF6B1EC9040}" type="slidenum">
              <a:rPr lang="cs-CZ" smtClean="0"/>
              <a:pPr/>
              <a:t>74</a:t>
            </a:fld>
            <a:endParaRPr lang="cs-CZ" dirty="0"/>
          </a:p>
        </p:txBody>
      </p:sp>
      <p:sp>
        <p:nvSpPr>
          <p:cNvPr id="4" name="Nadpis 3"/>
          <p:cNvSpPr>
            <a:spLocks noGrp="1"/>
          </p:cNvSpPr>
          <p:nvPr>
            <p:ph type="title"/>
          </p:nvPr>
        </p:nvSpPr>
        <p:spPr>
          <a:xfrm>
            <a:off x="3923928" y="692696"/>
            <a:ext cx="4968552" cy="1143000"/>
          </a:xfrm>
        </p:spPr>
        <p:txBody>
          <a:bodyPr/>
          <a:lstStyle/>
          <a:p>
            <a:r>
              <a:rPr lang="cs-CZ" sz="3200" dirty="0" smtClean="0"/>
              <a:t>Trestní právo a občan před soudem</a:t>
            </a:r>
            <a:endParaRPr lang="cs-CZ" sz="3200" dirty="0"/>
          </a:p>
        </p:txBody>
      </p:sp>
      <p:sp>
        <p:nvSpPr>
          <p:cNvPr id="6" name="Zástupný symbol pro obsah 5"/>
          <p:cNvSpPr>
            <a:spLocks noGrp="1"/>
          </p:cNvSpPr>
          <p:nvPr>
            <p:ph idx="1"/>
          </p:nvPr>
        </p:nvSpPr>
        <p:spPr/>
        <p:txBody>
          <a:bodyPr/>
          <a:lstStyle/>
          <a:p>
            <a:r>
              <a:rPr lang="cs-CZ" dirty="0" smtClean="0"/>
              <a:t>Občan a trestní právo</a:t>
            </a:r>
          </a:p>
          <a:p>
            <a:r>
              <a:rPr lang="cs-CZ" dirty="0" smtClean="0"/>
              <a:t>Občan před soudem</a:t>
            </a:r>
          </a:p>
          <a:p>
            <a:endParaRPr lang="cs-CZ" dirty="0"/>
          </a:p>
        </p:txBody>
      </p:sp>
      <p:pic>
        <p:nvPicPr>
          <p:cNvPr id="8" name="Obrázek 7" descr="K59_0004.jpg"/>
          <p:cNvPicPr>
            <a:picLocks noChangeAspect="1"/>
          </p:cNvPicPr>
          <p:nvPr/>
        </p:nvPicPr>
        <p:blipFill>
          <a:blip r:embed="rId2" cstate="print"/>
          <a:stretch>
            <a:fillRect/>
          </a:stretch>
        </p:blipFill>
        <p:spPr>
          <a:xfrm>
            <a:off x="2675842" y="3429000"/>
            <a:ext cx="3792317" cy="2852936"/>
          </a:xfrm>
          <a:prstGeom prst="rect">
            <a:avLst/>
          </a:prstGeom>
        </p:spPr>
      </p:pic>
    </p:spTree>
    <p:extLst>
      <p:ext uri="{BB962C8B-B14F-4D97-AF65-F5344CB8AC3E}">
        <p14:creationId xmlns:p14="http://schemas.microsoft.com/office/powerpoint/2010/main" val="26482177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75</a:t>
            </a:fld>
            <a:endParaRPr lang="cs-CZ"/>
          </a:p>
        </p:txBody>
      </p:sp>
      <p:sp>
        <p:nvSpPr>
          <p:cNvPr id="3" name="Nadpis 2"/>
          <p:cNvSpPr>
            <a:spLocks noGrp="1"/>
          </p:cNvSpPr>
          <p:nvPr>
            <p:ph type="title"/>
          </p:nvPr>
        </p:nvSpPr>
        <p:spPr/>
        <p:txBody>
          <a:bodyPr>
            <a:noAutofit/>
          </a:bodyPr>
          <a:lstStyle/>
          <a:p>
            <a:r>
              <a:rPr lang="cs-CZ" dirty="0" smtClean="0"/>
              <a:t>Občan a trestní právo</a:t>
            </a:r>
            <a:endParaRPr lang="cs-CZ"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Působnost trestního zákona</a:t>
            </a:r>
            <a:endParaRPr lang="cs-CZ" sz="2400" dirty="0">
              <a:solidFill>
                <a:schemeClr val="accent3"/>
              </a:solidFill>
            </a:endParaRPr>
          </a:p>
        </p:txBody>
      </p:sp>
      <p:sp>
        <p:nvSpPr>
          <p:cNvPr id="5" name="Zástupný symbol pro obsah 4"/>
          <p:cNvSpPr>
            <a:spLocks noGrp="1"/>
          </p:cNvSpPr>
          <p:nvPr>
            <p:ph idx="1"/>
          </p:nvPr>
        </p:nvSpPr>
        <p:spPr/>
        <p:txBody>
          <a:bodyPr/>
          <a:lstStyle/>
          <a:p>
            <a:pPr marL="0">
              <a:buClr>
                <a:schemeClr val="accent3"/>
              </a:buClr>
              <a:buNone/>
            </a:pPr>
            <a:r>
              <a:rPr lang="cs-CZ" sz="1800" dirty="0">
                <a:solidFill>
                  <a:schemeClr val="accent1"/>
                </a:solidFill>
              </a:rPr>
              <a:t>Působností trestněprávních norem se rozumí okruh společenských vztahů, na které tyto normy právně závazně dopadají, jinak řečeno, na které se zákon uplatňuje. Právní závaznost dopadu těchto norem na tyto vztahy je podmíněna časem, místem a osobou pachatele činu. </a:t>
            </a:r>
          </a:p>
          <a:p>
            <a:pPr>
              <a:buClr>
                <a:schemeClr val="accent3"/>
              </a:buClr>
              <a:buNone/>
            </a:pPr>
            <a:r>
              <a:rPr lang="cs-CZ" sz="1800" dirty="0">
                <a:solidFill>
                  <a:schemeClr val="accent3"/>
                </a:solidFill>
              </a:rPr>
              <a:t>Zásady trestního práva jsou:</a:t>
            </a:r>
          </a:p>
          <a:p>
            <a:pPr>
              <a:buClr>
                <a:schemeClr val="accent3"/>
              </a:buClr>
            </a:pPr>
            <a:r>
              <a:rPr lang="cs-CZ" sz="1800" dirty="0">
                <a:solidFill>
                  <a:schemeClr val="accent1"/>
                </a:solidFill>
              </a:rPr>
              <a:t>zásada zákazu retroaktivity</a:t>
            </a:r>
          </a:p>
          <a:p>
            <a:pPr>
              <a:buClr>
                <a:schemeClr val="accent3"/>
              </a:buClr>
            </a:pPr>
            <a:r>
              <a:rPr lang="cs-CZ" sz="1800" dirty="0">
                <a:solidFill>
                  <a:schemeClr val="accent1"/>
                </a:solidFill>
              </a:rPr>
              <a:t>zásada teritoriality</a:t>
            </a:r>
          </a:p>
          <a:p>
            <a:pPr>
              <a:buClr>
                <a:schemeClr val="accent3"/>
              </a:buClr>
            </a:pPr>
            <a:r>
              <a:rPr lang="cs-CZ" sz="1800" dirty="0">
                <a:solidFill>
                  <a:schemeClr val="accent1"/>
                </a:solidFill>
              </a:rPr>
              <a:t>zásada personality</a:t>
            </a:r>
          </a:p>
          <a:p>
            <a:pPr>
              <a:buClr>
                <a:schemeClr val="accent3"/>
              </a:buClr>
            </a:pPr>
            <a:r>
              <a:rPr lang="cs-CZ" sz="1800" dirty="0">
                <a:solidFill>
                  <a:schemeClr val="accent1"/>
                </a:solidFill>
              </a:rPr>
              <a:t>vydání a předání občanů ČR</a:t>
            </a:r>
          </a:p>
          <a:p>
            <a:pPr>
              <a:buClr>
                <a:schemeClr val="accent3"/>
              </a:buClr>
            </a:pPr>
            <a:r>
              <a:rPr lang="cs-CZ" sz="1800" dirty="0" smtClean="0">
                <a:solidFill>
                  <a:schemeClr val="accent1"/>
                </a:solidFill>
              </a:rPr>
              <a:t>Imunita</a:t>
            </a:r>
          </a:p>
          <a:p>
            <a:pPr marL="0">
              <a:buClr>
                <a:schemeClr val="accent3"/>
              </a:buClr>
              <a:buNone/>
            </a:pPr>
            <a:r>
              <a:rPr lang="cs-CZ" sz="1800" dirty="0">
                <a:solidFill>
                  <a:schemeClr val="accent1"/>
                </a:solidFill>
              </a:rPr>
              <a:t>Typické příklady imunity v ČR jsou prezidentská, poslanecká a imunita soudců ústavního soudu.</a:t>
            </a:r>
          </a:p>
          <a:p>
            <a:pPr marL="0" algn="ctr">
              <a:buClr>
                <a:schemeClr val="accent3"/>
              </a:buClr>
              <a:buNone/>
            </a:pPr>
            <a:r>
              <a:rPr lang="cs-CZ" sz="1800" b="0" i="1" dirty="0">
                <a:solidFill>
                  <a:schemeClr val="accent4"/>
                </a:solidFill>
              </a:rPr>
              <a:t>Praktický příklad: Víte jaký byl původní smysl imunity?</a:t>
            </a:r>
          </a:p>
          <a:p>
            <a:pPr>
              <a:buClr>
                <a:schemeClr val="accent3"/>
              </a:buClr>
            </a:pPr>
            <a:endParaRPr lang="cs-CZ" sz="1800" dirty="0">
              <a:solidFill>
                <a:schemeClr val="accent1"/>
              </a:solidFill>
            </a:endParaRPr>
          </a:p>
        </p:txBody>
      </p:sp>
    </p:spTree>
    <p:extLst>
      <p:ext uri="{BB962C8B-B14F-4D97-AF65-F5344CB8AC3E}">
        <p14:creationId xmlns:p14="http://schemas.microsoft.com/office/powerpoint/2010/main" val="20887493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Občan a trestní právo</a:t>
            </a:r>
            <a:endParaRPr lang="cs-CZ" dirty="0"/>
          </a:p>
        </p:txBody>
      </p:sp>
      <p:sp>
        <p:nvSpPr>
          <p:cNvPr id="3" name="Zástupný symbol pro obsah 2"/>
          <p:cNvSpPr>
            <a:spLocks noGrp="1"/>
          </p:cNvSpPr>
          <p:nvPr>
            <p:ph idx="1"/>
          </p:nvPr>
        </p:nvSpPr>
        <p:spPr/>
        <p:txBody>
          <a:bodyPr/>
          <a:lstStyle/>
          <a:p>
            <a:pPr marL="0">
              <a:buClr>
                <a:schemeClr val="accent3"/>
              </a:buClr>
              <a:buNone/>
            </a:pPr>
            <a:r>
              <a:rPr lang="cs-CZ" sz="1700" dirty="0" smtClean="0">
                <a:solidFill>
                  <a:schemeClr val="accent3"/>
                </a:solidFill>
              </a:rPr>
              <a:t>Trestnost </a:t>
            </a:r>
            <a:r>
              <a:rPr lang="cs-CZ" sz="1700" dirty="0">
                <a:solidFill>
                  <a:schemeClr val="accent3"/>
                </a:solidFill>
              </a:rPr>
              <a:t>činu se pak posuzuje podle zákona účinného v době, kdy byl čin spáchán; podle pozdějšího zákona se posuzuje jen tehdy, jestliže to je pro pachatele příznivější</a:t>
            </a:r>
            <a:r>
              <a:rPr lang="cs-CZ" sz="1700" dirty="0" smtClean="0">
                <a:solidFill>
                  <a:schemeClr val="accent3"/>
                </a:solidFill>
              </a:rPr>
              <a:t>.</a:t>
            </a:r>
          </a:p>
          <a:p>
            <a:pPr marL="0">
              <a:buNone/>
            </a:pPr>
            <a:r>
              <a:rPr lang="cs-CZ" sz="1700" dirty="0"/>
              <a:t>Podle zákona České republiky se posuzuje trestnost činu, který byl spáchán na jejím území.</a:t>
            </a:r>
          </a:p>
          <a:p>
            <a:pPr marL="0">
              <a:buNone/>
            </a:pPr>
            <a:r>
              <a:rPr lang="cs-CZ" sz="1700" dirty="0">
                <a:solidFill>
                  <a:schemeClr val="tx1"/>
                </a:solidFill>
              </a:rPr>
              <a:t>Rovněž trestnost činu, který byl spáchán mimo území České republiky na palubě lodi nebo jiného plavidla, anebo letadla nebo jiného vzdušného dopravního prostředku, které jsou registrovány v České republice</a:t>
            </a:r>
            <a:r>
              <a:rPr lang="cs-CZ" sz="1700" dirty="0" smtClean="0">
                <a:solidFill>
                  <a:schemeClr val="tx1"/>
                </a:solidFill>
              </a:rPr>
              <a:t>.</a:t>
            </a:r>
          </a:p>
          <a:p>
            <a:pPr marL="0">
              <a:buNone/>
            </a:pPr>
            <a:r>
              <a:rPr lang="cs-CZ" sz="1700" dirty="0">
                <a:solidFill>
                  <a:schemeClr val="accent3"/>
                </a:solidFill>
              </a:rPr>
              <a:t>Podle zákona České republiky se posuzuje i trestnost činu, který v cizině spáchal občan České republiky nebo osoba bez státní příslušnosti, která má na jejím území povolen trvalý pobyt</a:t>
            </a:r>
            <a:r>
              <a:rPr lang="cs-CZ" sz="1700" dirty="0" smtClean="0">
                <a:solidFill>
                  <a:schemeClr val="accent3"/>
                </a:solidFill>
              </a:rPr>
              <a:t>.</a:t>
            </a:r>
          </a:p>
          <a:p>
            <a:pPr marL="0">
              <a:buNone/>
            </a:pPr>
            <a:r>
              <a:rPr lang="cs-CZ" sz="1700" dirty="0"/>
              <a:t>Občan České republiky nemůže být vydán cizímu státu k trestnímu stíhání ani k výkonu trestu. </a:t>
            </a:r>
          </a:p>
          <a:p>
            <a:pPr marL="0">
              <a:buNone/>
            </a:pPr>
            <a:r>
              <a:rPr lang="cs-CZ" sz="1700" dirty="0"/>
              <a:t>Občan České republiky však může být předán do jiného členského státu Evropské unie pouze na základě evropského zatýkacího rozkazu.</a:t>
            </a:r>
            <a:endParaRPr lang="cs-CZ" sz="1700" dirty="0">
              <a:solidFill>
                <a:schemeClr val="accent3"/>
              </a:solidFill>
            </a:endParaRPr>
          </a:p>
          <a:p>
            <a:endParaRPr lang="cs-CZ" sz="1700" dirty="0"/>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76</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Občan a trestní právo</a:t>
            </a:r>
            <a:endParaRPr lang="cs-CZ" dirty="0"/>
          </a:p>
        </p:txBody>
      </p:sp>
      <p:sp>
        <p:nvSpPr>
          <p:cNvPr id="3" name="Zástupný symbol pro obsah 2"/>
          <p:cNvSpPr>
            <a:spLocks noGrp="1"/>
          </p:cNvSpPr>
          <p:nvPr>
            <p:ph idx="1"/>
          </p:nvPr>
        </p:nvSpPr>
        <p:spPr/>
        <p:txBody>
          <a:bodyPr/>
          <a:lstStyle/>
          <a:p>
            <a:pPr marL="0">
              <a:buNone/>
            </a:pPr>
            <a:r>
              <a:rPr lang="cs-CZ" sz="1800" dirty="0" smtClean="0"/>
              <a:t>IMUNITA </a:t>
            </a:r>
            <a:r>
              <a:rPr lang="cs-CZ" sz="1800" dirty="0"/>
              <a:t>označuje osvobození jistých osob od trestního stíhání nebo omezení trestní pravomoci vůči těmto osobám. </a:t>
            </a:r>
          </a:p>
          <a:p>
            <a:pPr marL="0">
              <a:buNone/>
            </a:pPr>
            <a:r>
              <a:rPr lang="cs-CZ" sz="1800" dirty="0">
                <a:solidFill>
                  <a:schemeClr val="accent3"/>
                </a:solidFill>
              </a:rPr>
              <a:t>Určitou formu imunity mívají ve světě členové parlamentu a senátu, prezidenti a jiní státní představitelé, diplomaté a soudci. </a:t>
            </a:r>
          </a:p>
          <a:p>
            <a:pPr marL="0">
              <a:buNone/>
            </a:pPr>
            <a:r>
              <a:rPr lang="cs-CZ" sz="1800" dirty="0"/>
              <a:t>Imunita u řady jiných občanů má tu podobu, že jejich přestupky jsou šetřeny speciálně určeným orgánem, což se týká například vojáků a vězňů</a:t>
            </a:r>
            <a:r>
              <a:rPr lang="cs-CZ" sz="1800" dirty="0" smtClean="0"/>
              <a:t>.</a:t>
            </a:r>
          </a:p>
          <a:p>
            <a:pPr algn="ctr">
              <a:buNone/>
            </a:pPr>
            <a:r>
              <a:rPr lang="cs-CZ" sz="1800" b="0" i="1" dirty="0">
                <a:solidFill>
                  <a:schemeClr val="accent4"/>
                </a:solidFill>
              </a:rPr>
              <a:t>Institut imunity byl původně zaveden proto, aby chránil zákonodárce v jejich svobodném vyjadřování názorů bez obav, že za své politické postoje budou stíháni. Vztahoval se tak zejména na projevy ve sněmovně či na vystoupení na politických akcích. </a:t>
            </a:r>
          </a:p>
          <a:p>
            <a:pPr algn="ctr">
              <a:buNone/>
            </a:pPr>
            <a:r>
              <a:rPr lang="cs-CZ" sz="1800" b="0" i="1" dirty="0">
                <a:solidFill>
                  <a:schemeClr val="accent4"/>
                </a:solidFill>
              </a:rPr>
              <a:t>Až postupem času se však poslanecká imunita rozšířila i na ochranu politiků před trestním stíháním či před správním řízením za spáchané přestupky.</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77</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78</a:t>
            </a:fld>
            <a:endParaRPr lang="cs-CZ"/>
          </a:p>
        </p:txBody>
      </p:sp>
      <p:sp>
        <p:nvSpPr>
          <p:cNvPr id="3" name="Nadpis 2"/>
          <p:cNvSpPr>
            <a:spLocks noGrp="1"/>
          </p:cNvSpPr>
          <p:nvPr>
            <p:ph type="title"/>
          </p:nvPr>
        </p:nvSpPr>
        <p:spPr/>
        <p:txBody>
          <a:bodyPr>
            <a:noAutofit/>
          </a:bodyPr>
          <a:lstStyle/>
          <a:p>
            <a:r>
              <a:rPr lang="cs-CZ" dirty="0" smtClean="0"/>
              <a:t>Občan a trestní právo</a:t>
            </a:r>
            <a:endParaRPr lang="cs-CZ"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Trestní odpovědnost</a:t>
            </a:r>
            <a:endParaRPr lang="cs-CZ" sz="2400" dirty="0">
              <a:solidFill>
                <a:schemeClr val="accent3"/>
              </a:solidFill>
            </a:endParaRPr>
          </a:p>
        </p:txBody>
      </p:sp>
      <p:sp>
        <p:nvSpPr>
          <p:cNvPr id="5" name="Zástupný symbol pro obsah 4"/>
          <p:cNvSpPr>
            <a:spLocks noGrp="1"/>
          </p:cNvSpPr>
          <p:nvPr>
            <p:ph idx="1"/>
          </p:nvPr>
        </p:nvSpPr>
        <p:spPr>
          <a:xfrm>
            <a:off x="467544" y="2060848"/>
            <a:ext cx="8424936" cy="4032448"/>
          </a:xfrm>
        </p:spPr>
        <p:txBody>
          <a:bodyPr/>
          <a:lstStyle/>
          <a:p>
            <a:pPr marL="0">
              <a:buClr>
                <a:schemeClr val="accent3"/>
              </a:buClr>
              <a:buNone/>
            </a:pPr>
            <a:r>
              <a:rPr lang="cs-CZ" sz="1800" dirty="0">
                <a:solidFill>
                  <a:schemeClr val="accent1"/>
                </a:solidFill>
              </a:rPr>
              <a:t>Základem trestní odpovědnosti je spáchání trestného činu, čímž vzniká povinnost strpět sankce stanovené trestním zákonem.</a:t>
            </a:r>
          </a:p>
          <a:p>
            <a:pPr marL="0">
              <a:buClr>
                <a:schemeClr val="accent3"/>
              </a:buClr>
              <a:buNone/>
            </a:pPr>
            <a:r>
              <a:rPr lang="cs-CZ" sz="1800" dirty="0">
                <a:solidFill>
                  <a:schemeClr val="accent3"/>
                </a:solidFill>
              </a:rPr>
              <a:t>Nejdůležitější pojmy v oblasti trestní odpovědnosti:</a:t>
            </a:r>
          </a:p>
          <a:p>
            <a:pPr>
              <a:buClr>
                <a:schemeClr val="accent3"/>
              </a:buClr>
            </a:pPr>
            <a:r>
              <a:rPr lang="cs-CZ" sz="1800" dirty="0">
                <a:solidFill>
                  <a:schemeClr val="accent1"/>
                </a:solidFill>
              </a:rPr>
              <a:t>Zásada zákonnosti - jen trestní zákon vymezuje trestné činy a stanoví trestní sankce, které lze za jejich spáchání uložit. </a:t>
            </a:r>
          </a:p>
          <a:p>
            <a:pPr>
              <a:buClr>
                <a:schemeClr val="accent3"/>
              </a:buClr>
            </a:pPr>
            <a:r>
              <a:rPr lang="cs-CZ" sz="1800" dirty="0">
                <a:solidFill>
                  <a:schemeClr val="accent1"/>
                </a:solidFill>
              </a:rPr>
              <a:t>Zásada subsidiarity trestní represe </a:t>
            </a:r>
          </a:p>
          <a:p>
            <a:pPr>
              <a:buClr>
                <a:schemeClr val="accent3"/>
              </a:buClr>
            </a:pPr>
            <a:r>
              <a:rPr lang="cs-CZ" sz="1800" dirty="0">
                <a:solidFill>
                  <a:schemeClr val="accent1"/>
                </a:solidFill>
              </a:rPr>
              <a:t>Trestný čin </a:t>
            </a:r>
          </a:p>
          <a:p>
            <a:pPr>
              <a:buClr>
                <a:schemeClr val="accent3"/>
              </a:buClr>
            </a:pPr>
            <a:r>
              <a:rPr lang="cs-CZ" sz="1800" dirty="0">
                <a:solidFill>
                  <a:schemeClr val="accent1"/>
                </a:solidFill>
              </a:rPr>
              <a:t>Krajní nouze</a:t>
            </a:r>
          </a:p>
          <a:p>
            <a:pPr>
              <a:buClr>
                <a:schemeClr val="accent3"/>
              </a:buClr>
            </a:pPr>
            <a:r>
              <a:rPr lang="cs-CZ" sz="1800" dirty="0">
                <a:solidFill>
                  <a:schemeClr val="accent1"/>
                </a:solidFill>
              </a:rPr>
              <a:t>Nutná obrana - Čin jinak trestný, kterým někdo odvrací přímo hrozící nebo trvající útok na zájem chráněný trestním zákonem, není trestným činem. </a:t>
            </a:r>
          </a:p>
          <a:p>
            <a:pPr>
              <a:buClr>
                <a:schemeClr val="accent3"/>
              </a:buClr>
            </a:pPr>
            <a:r>
              <a:rPr lang="cs-CZ" sz="1800" dirty="0">
                <a:solidFill>
                  <a:schemeClr val="accent1"/>
                </a:solidFill>
              </a:rPr>
              <a:t>Oprávněné použití zbraně - trestný čin nespáchá, kdo použije zbraně v mezích stanovených jiným právním předpisem</a:t>
            </a:r>
            <a:r>
              <a:rPr lang="cs-CZ" sz="1800" dirty="0" smtClean="0">
                <a:solidFill>
                  <a:schemeClr val="accent1"/>
                </a:solidFill>
              </a:rPr>
              <a:t>.</a:t>
            </a:r>
            <a:endParaRPr lang="cs-CZ" sz="1800" dirty="0">
              <a:solidFill>
                <a:schemeClr val="accent1"/>
              </a:solidFill>
            </a:endParaRPr>
          </a:p>
        </p:txBody>
      </p:sp>
    </p:spTree>
    <p:extLst>
      <p:ext uri="{BB962C8B-B14F-4D97-AF65-F5344CB8AC3E}">
        <p14:creationId xmlns:p14="http://schemas.microsoft.com/office/powerpoint/2010/main" val="20887493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Občan a trestní právo</a:t>
            </a:r>
            <a:endParaRPr lang="cs-CZ" dirty="0"/>
          </a:p>
        </p:txBody>
      </p:sp>
      <p:sp>
        <p:nvSpPr>
          <p:cNvPr id="3" name="Zástupný symbol pro obsah 2"/>
          <p:cNvSpPr>
            <a:spLocks noGrp="1"/>
          </p:cNvSpPr>
          <p:nvPr>
            <p:ph idx="1"/>
          </p:nvPr>
        </p:nvSpPr>
        <p:spPr/>
        <p:txBody>
          <a:bodyPr/>
          <a:lstStyle/>
          <a:p>
            <a:pPr algn="ctr">
              <a:buClr>
                <a:schemeClr val="accent3"/>
              </a:buClr>
              <a:buNone/>
            </a:pPr>
            <a:r>
              <a:rPr lang="cs-CZ" sz="2000" b="0" i="1" dirty="0" smtClean="0">
                <a:solidFill>
                  <a:schemeClr val="accent4"/>
                </a:solidFill>
              </a:rPr>
              <a:t>Praktický </a:t>
            </a:r>
            <a:r>
              <a:rPr lang="cs-CZ" sz="2000" b="0" i="1" dirty="0">
                <a:solidFill>
                  <a:schemeClr val="accent4"/>
                </a:solidFill>
              </a:rPr>
              <a:t>příklad: Může být nutná obrana vedena intenzivněji než samotný útok? Např. můžu na obranu proti útoku holí použít střelnou zbraň</a:t>
            </a:r>
            <a:r>
              <a:rPr lang="cs-CZ" sz="2000" b="0" i="1" dirty="0" smtClean="0">
                <a:solidFill>
                  <a:schemeClr val="accent4"/>
                </a:solidFill>
              </a:rPr>
              <a:t>?</a:t>
            </a:r>
          </a:p>
          <a:p>
            <a:pPr algn="ctr">
              <a:buClr>
                <a:schemeClr val="accent3"/>
              </a:buClr>
              <a:buNone/>
            </a:pPr>
            <a:endParaRPr lang="cs-CZ" sz="2000" b="0" i="1" dirty="0" smtClean="0">
              <a:solidFill>
                <a:schemeClr val="accent4"/>
              </a:solidFill>
            </a:endParaRPr>
          </a:p>
          <a:p>
            <a:pPr marL="0">
              <a:buClr>
                <a:schemeClr val="accent3"/>
              </a:buClr>
              <a:buNone/>
            </a:pPr>
            <a:r>
              <a:rPr lang="cs-CZ" sz="2000" dirty="0"/>
              <a:t>Trestní odpovědnost pachatele a trestněprávní důsledky s ní spojené lze uplatňovat jen v případech společensky škodlivých, ve kterých nepostačuje uplatnění odpovědnosti podle jiného právního předpisu</a:t>
            </a:r>
            <a:r>
              <a:rPr lang="cs-CZ" sz="2000" dirty="0" smtClean="0"/>
              <a:t>.</a:t>
            </a:r>
          </a:p>
          <a:p>
            <a:pPr marL="0">
              <a:buClr>
                <a:schemeClr val="accent3"/>
              </a:buClr>
              <a:buNone/>
            </a:pPr>
            <a:endParaRPr lang="cs-CZ" sz="2000" dirty="0" smtClean="0"/>
          </a:p>
          <a:p>
            <a:pPr marL="0">
              <a:buNone/>
            </a:pPr>
            <a:r>
              <a:rPr lang="cs-CZ" sz="2000" dirty="0"/>
              <a:t>Krajní nouze je čin jinak trestný, kterým někdo odvrací nebezpečí přímo hrozící zájmu chráněnému trestním zákonem, není trestným činem. </a:t>
            </a:r>
            <a:endParaRPr lang="cs-CZ" sz="2000" dirty="0">
              <a:solidFill>
                <a:schemeClr val="accent1"/>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79</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aoblený obdélníkový popisek 5"/>
          <p:cNvSpPr/>
          <p:nvPr/>
        </p:nvSpPr>
        <p:spPr>
          <a:xfrm>
            <a:off x="755576" y="4869160"/>
            <a:ext cx="7632848" cy="432048"/>
          </a:xfrm>
          <a:prstGeom prst="wedgeRoundRect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Zaoblený obdélníkový popisek 4"/>
          <p:cNvSpPr/>
          <p:nvPr/>
        </p:nvSpPr>
        <p:spPr>
          <a:xfrm>
            <a:off x="1763688" y="3429000"/>
            <a:ext cx="5616624" cy="432048"/>
          </a:xfrm>
          <a:prstGeom prst="wedgeRoundRectCallout">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Zástupný symbol pro obsah 2"/>
          <p:cNvSpPr>
            <a:spLocks noGrp="1"/>
          </p:cNvSpPr>
          <p:nvPr>
            <p:ph idx="1"/>
          </p:nvPr>
        </p:nvSpPr>
        <p:spPr/>
        <p:txBody>
          <a:bodyPr/>
          <a:lstStyle/>
          <a:p>
            <a:pPr marL="0">
              <a:buNone/>
            </a:pPr>
            <a:r>
              <a:rPr lang="cs-CZ" sz="2000" dirty="0">
                <a:solidFill>
                  <a:schemeClr val="accent3"/>
                </a:solidFill>
              </a:rPr>
              <a:t>Podle Aristotela je spravedlnost nejdůležitější z ctností</a:t>
            </a:r>
            <a:r>
              <a:rPr lang="cs-CZ" sz="2000" dirty="0"/>
              <a:t>, protože se vztahuje ke druhému a „</a:t>
            </a:r>
            <a:r>
              <a:rPr lang="cs-CZ" sz="2000" dirty="0">
                <a:solidFill>
                  <a:schemeClr val="accent3"/>
                </a:solidFill>
              </a:rPr>
              <a:t>nazývá se také dobro pro druhé</a:t>
            </a:r>
            <a:r>
              <a:rPr lang="cs-CZ" sz="2000" dirty="0"/>
              <a:t>“. </a:t>
            </a:r>
          </a:p>
          <a:p>
            <a:pPr marL="0">
              <a:buNone/>
            </a:pPr>
            <a:r>
              <a:rPr lang="cs-CZ" sz="2000" dirty="0">
                <a:solidFill>
                  <a:schemeClr val="accent1"/>
                </a:solidFill>
              </a:rPr>
              <a:t>Objektivně charakterizovat pojem spravedlnost je však zcela nereálné, neboť samotný pojem spravedlnost chápe každý člověk jinak.</a:t>
            </a:r>
          </a:p>
          <a:p>
            <a:pPr marL="0" algn="ctr">
              <a:buNone/>
            </a:pPr>
            <a:r>
              <a:rPr lang="cs-CZ" sz="2000" dirty="0">
                <a:solidFill>
                  <a:schemeClr val="accent3"/>
                </a:solidFill>
              </a:rPr>
              <a:t>„Co nechceš, aby ti jiní činili, nečiň ty jim.“ </a:t>
            </a:r>
            <a:r>
              <a:rPr lang="cs-CZ" sz="2000" dirty="0" smtClean="0"/>
              <a:t/>
            </a:r>
            <a:br>
              <a:rPr lang="cs-CZ" sz="2000" dirty="0" smtClean="0"/>
            </a:br>
            <a:r>
              <a:rPr lang="cs-CZ" sz="2000" dirty="0" smtClean="0"/>
              <a:t/>
            </a:r>
            <a:br>
              <a:rPr lang="cs-CZ" sz="2000" dirty="0" smtClean="0"/>
            </a:br>
            <a:r>
              <a:rPr lang="cs-CZ" sz="2000" dirty="0" smtClean="0"/>
              <a:t>(</a:t>
            </a:r>
            <a:r>
              <a:rPr lang="cs-CZ" sz="2000" dirty="0"/>
              <a:t>Bible, Tob 4,15</a:t>
            </a:r>
            <a:r>
              <a:rPr lang="cs-CZ" sz="2000" dirty="0" smtClean="0"/>
              <a:t>)</a:t>
            </a:r>
            <a:br>
              <a:rPr lang="cs-CZ" sz="2000" dirty="0" smtClean="0"/>
            </a:br>
            <a:endParaRPr lang="cs-CZ" sz="2000" dirty="0"/>
          </a:p>
          <a:p>
            <a:pPr marL="0" algn="ctr">
              <a:buNone/>
            </a:pPr>
            <a:r>
              <a:rPr lang="cs-CZ" sz="2000" dirty="0">
                <a:solidFill>
                  <a:schemeClr val="tx1"/>
                </a:solidFill>
              </a:rPr>
              <a:t>„Jak chcete, aby lidé jednali s vámi, tak jednejte vy s nimi.“ </a:t>
            </a:r>
            <a:r>
              <a:rPr lang="cs-CZ" sz="2000" dirty="0" smtClean="0">
                <a:solidFill>
                  <a:schemeClr val="tx1"/>
                </a:solidFill>
              </a:rPr>
              <a:t/>
            </a:r>
            <a:br>
              <a:rPr lang="cs-CZ" sz="2000" dirty="0" smtClean="0">
                <a:solidFill>
                  <a:schemeClr val="tx1"/>
                </a:solidFill>
              </a:rPr>
            </a:br>
            <a:r>
              <a:rPr lang="cs-CZ" sz="2000" dirty="0" smtClean="0">
                <a:solidFill>
                  <a:schemeClr val="tx1"/>
                </a:solidFill>
              </a:rPr>
              <a:t/>
            </a:r>
            <a:br>
              <a:rPr lang="cs-CZ" sz="2000" dirty="0" smtClean="0">
                <a:solidFill>
                  <a:schemeClr val="tx1"/>
                </a:solidFill>
              </a:rPr>
            </a:br>
            <a:r>
              <a:rPr lang="cs-CZ" sz="2000" dirty="0" smtClean="0">
                <a:solidFill>
                  <a:schemeClr val="accent3"/>
                </a:solidFill>
              </a:rPr>
              <a:t>(</a:t>
            </a:r>
            <a:r>
              <a:rPr lang="cs-CZ" sz="2000" dirty="0">
                <a:solidFill>
                  <a:schemeClr val="accent3"/>
                </a:solidFill>
              </a:rPr>
              <a:t>Bible, Lk 6,31</a:t>
            </a:r>
            <a:r>
              <a:rPr lang="cs-CZ" sz="2000" dirty="0" smtClean="0">
                <a:solidFill>
                  <a:schemeClr val="accent3"/>
                </a:solidFill>
              </a:rPr>
              <a:t>)</a:t>
            </a:r>
            <a:endParaRPr lang="cs-CZ" sz="2000" dirty="0">
              <a:solidFill>
                <a:schemeClr val="accent3"/>
              </a:solidFill>
            </a:endParaRPr>
          </a:p>
        </p:txBody>
      </p:sp>
      <p:sp>
        <p:nvSpPr>
          <p:cNvPr id="2" name="Nadpis 1"/>
          <p:cNvSpPr>
            <a:spLocks noGrp="1"/>
          </p:cNvSpPr>
          <p:nvPr>
            <p:ph type="title"/>
          </p:nvPr>
        </p:nvSpPr>
        <p:spPr/>
        <p:txBody>
          <a:bodyPr/>
          <a:lstStyle/>
          <a:p>
            <a:r>
              <a:rPr lang="cs-CZ" dirty="0" smtClean="0"/>
              <a:t>Morálka a spravedlnost</a:t>
            </a:r>
            <a:endParaRPr lang="cs-CZ" dirty="0"/>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8</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Občan a trestní právo</a:t>
            </a:r>
            <a:endParaRPr lang="cs-CZ" dirty="0"/>
          </a:p>
        </p:txBody>
      </p:sp>
      <p:sp>
        <p:nvSpPr>
          <p:cNvPr id="3" name="Zástupný symbol pro obsah 2"/>
          <p:cNvSpPr>
            <a:spLocks noGrp="1"/>
          </p:cNvSpPr>
          <p:nvPr>
            <p:ph idx="1"/>
          </p:nvPr>
        </p:nvSpPr>
        <p:spPr>
          <a:xfrm>
            <a:off x="323528" y="1600201"/>
            <a:ext cx="8568952" cy="1468759"/>
          </a:xfrm>
        </p:spPr>
        <p:txBody>
          <a:bodyPr/>
          <a:lstStyle/>
          <a:p>
            <a:pPr marL="0">
              <a:buNone/>
            </a:pPr>
            <a:r>
              <a:rPr lang="cs-CZ" sz="1800" dirty="0" smtClean="0"/>
              <a:t>Nejde o krajní nouzi, jestliže bylo možno toto nebezpečí za daných okolností odvrátit jinak anebo způsobený následek je zřejmě stejně závažný nebo ještě závažnější než ten, který hrozil, anebo byl ten, komu nebezpečí hrozilo, povinen je snášet.</a:t>
            </a:r>
          </a:p>
          <a:p>
            <a:pPr marL="0">
              <a:buNone/>
            </a:pPr>
            <a:endParaRPr lang="cs-CZ" sz="1800" dirty="0" smtClean="0"/>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80</a:t>
            </a:fld>
            <a:endParaRPr lang="cs-CZ" dirty="0"/>
          </a:p>
        </p:txBody>
      </p:sp>
      <p:sp>
        <p:nvSpPr>
          <p:cNvPr id="5" name="Obdélník 4"/>
          <p:cNvSpPr/>
          <p:nvPr/>
        </p:nvSpPr>
        <p:spPr>
          <a:xfrm>
            <a:off x="395536" y="3212976"/>
            <a:ext cx="8064896" cy="1200329"/>
          </a:xfrm>
          <a:prstGeom prst="rect">
            <a:avLst/>
          </a:prstGeom>
        </p:spPr>
        <p:txBody>
          <a:bodyPr wrap="square">
            <a:spAutoFit/>
          </a:bodyPr>
          <a:lstStyle/>
          <a:p>
            <a:pPr algn="ctr"/>
            <a:r>
              <a:rPr lang="cs-CZ" i="1" dirty="0" smtClean="0">
                <a:solidFill>
                  <a:schemeClr val="accent4"/>
                </a:solidFill>
              </a:rPr>
              <a:t>Ano. Nejde však o nutnou obranu, byla-li obrana zcela zjevně nepřiměřená způsobu útoku. Toto posuzuje soud v každém případě zvlášť. </a:t>
            </a:r>
          </a:p>
          <a:p>
            <a:pPr algn="ctr"/>
            <a:r>
              <a:rPr lang="cs-CZ" i="1" dirty="0" smtClean="0">
                <a:solidFill>
                  <a:schemeClr val="accent4"/>
                </a:solidFill>
              </a:rPr>
              <a:t>Nejde o nutnou obranu, byla-li obrana zcela zjevně nepřiměřená způsobu útoku.</a:t>
            </a:r>
            <a:endParaRPr lang="cs-CZ" i="1" dirty="0">
              <a:solidFill>
                <a:schemeClr val="accent4"/>
              </a:solidFill>
            </a:endParaRPr>
          </a:p>
        </p:txBody>
      </p:sp>
      <p:pic>
        <p:nvPicPr>
          <p:cNvPr id="6" name="Obrázek 5" descr="obrana.png"/>
          <p:cNvPicPr>
            <a:picLocks noChangeAspect="1"/>
          </p:cNvPicPr>
          <p:nvPr/>
        </p:nvPicPr>
        <p:blipFill>
          <a:blip r:embed="rId2" cstate="print"/>
          <a:stretch>
            <a:fillRect/>
          </a:stretch>
        </p:blipFill>
        <p:spPr>
          <a:xfrm>
            <a:off x="1979712" y="4005064"/>
            <a:ext cx="5792644" cy="2489448"/>
          </a:xfrm>
          <a:prstGeom prst="rect">
            <a:avLst/>
          </a:prstGeom>
        </p:spPr>
      </p:pic>
    </p:spTree>
    <p:extLst>
      <p:ext uri="{BB962C8B-B14F-4D97-AF65-F5344CB8AC3E}">
        <p14:creationId xmlns:p14="http://schemas.microsoft.com/office/powerpoint/2010/main" val="24930768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81</a:t>
            </a:fld>
            <a:endParaRPr lang="cs-CZ"/>
          </a:p>
        </p:txBody>
      </p:sp>
      <p:sp>
        <p:nvSpPr>
          <p:cNvPr id="3" name="Nadpis 2"/>
          <p:cNvSpPr>
            <a:spLocks noGrp="1"/>
          </p:cNvSpPr>
          <p:nvPr>
            <p:ph type="title"/>
          </p:nvPr>
        </p:nvSpPr>
        <p:spPr/>
        <p:txBody>
          <a:bodyPr>
            <a:noAutofit/>
          </a:bodyPr>
          <a:lstStyle/>
          <a:p>
            <a:r>
              <a:rPr lang="cs-CZ" dirty="0" smtClean="0"/>
              <a:t>Občan a trestní právo</a:t>
            </a:r>
            <a:endParaRPr lang="cs-CZ"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Trestný čin</a:t>
            </a:r>
            <a:endParaRPr lang="cs-CZ" sz="2400" dirty="0">
              <a:solidFill>
                <a:schemeClr val="accent3"/>
              </a:solidFill>
            </a:endParaRPr>
          </a:p>
        </p:txBody>
      </p:sp>
      <p:sp>
        <p:nvSpPr>
          <p:cNvPr id="5" name="Zástupný symbol pro obsah 4"/>
          <p:cNvSpPr>
            <a:spLocks noGrp="1"/>
          </p:cNvSpPr>
          <p:nvPr>
            <p:ph idx="1"/>
          </p:nvPr>
        </p:nvSpPr>
        <p:spPr>
          <a:xfrm>
            <a:off x="467544" y="2060848"/>
            <a:ext cx="8424936" cy="4032448"/>
          </a:xfrm>
        </p:spPr>
        <p:txBody>
          <a:bodyPr/>
          <a:lstStyle/>
          <a:p>
            <a:pPr marL="0">
              <a:buClr>
                <a:schemeClr val="accent3"/>
              </a:buClr>
              <a:buNone/>
            </a:pPr>
            <a:r>
              <a:rPr lang="cs-CZ" sz="2000" dirty="0">
                <a:solidFill>
                  <a:schemeClr val="tx1"/>
                </a:solidFill>
              </a:rPr>
              <a:t>Trestný čin je protiprávní čin, který vykazuje znaky uvedené v trestním zákoně.</a:t>
            </a:r>
          </a:p>
          <a:p>
            <a:pPr marL="0">
              <a:buClr>
                <a:schemeClr val="accent3"/>
              </a:buClr>
              <a:buNone/>
            </a:pPr>
            <a:r>
              <a:rPr lang="cs-CZ" sz="2000" dirty="0">
                <a:solidFill>
                  <a:schemeClr val="tx1"/>
                </a:solidFill>
              </a:rPr>
              <a:t>K trestní odpovědnosti za trestný čin je třeba ÚMYSLNÉHO ZAVINĚNÍ, nestanoví-li trestní zákon výslovně, že postačí zavinění z nedbalosti.</a:t>
            </a:r>
          </a:p>
          <a:p>
            <a:pPr>
              <a:buClr>
                <a:schemeClr val="accent3"/>
              </a:buClr>
              <a:buNone/>
            </a:pPr>
            <a:r>
              <a:rPr lang="cs-CZ" sz="2000" dirty="0">
                <a:solidFill>
                  <a:schemeClr val="accent3"/>
                </a:solidFill>
              </a:rPr>
              <a:t>Trestné činy se dělí na:</a:t>
            </a:r>
          </a:p>
          <a:p>
            <a:pPr>
              <a:buClr>
                <a:schemeClr val="accent3"/>
              </a:buClr>
            </a:pPr>
            <a:r>
              <a:rPr lang="cs-CZ" sz="2000" dirty="0">
                <a:solidFill>
                  <a:schemeClr val="tx1"/>
                </a:solidFill>
              </a:rPr>
              <a:t>Přečiny - jsou všechny nedbalostní trestné činy a ty úmyslné trestné činy, na něž trestní zákon stanoví trest odnětí svobody s horní hranicí trestní sazby do pěti let.</a:t>
            </a:r>
          </a:p>
          <a:p>
            <a:pPr>
              <a:buClr>
                <a:schemeClr val="accent3"/>
              </a:buClr>
            </a:pPr>
            <a:r>
              <a:rPr lang="cs-CZ" sz="2000" dirty="0">
                <a:solidFill>
                  <a:schemeClr val="tx1"/>
                </a:solidFill>
              </a:rPr>
              <a:t>Zločiny - jsou všechny trestné činy, které nejsou podle trestního zákona přečiny</a:t>
            </a:r>
            <a:r>
              <a:rPr lang="cs-CZ" sz="2000" dirty="0" smtClean="0">
                <a:solidFill>
                  <a:schemeClr val="tx1"/>
                </a:solidFill>
              </a:rPr>
              <a:t>.</a:t>
            </a:r>
            <a:endParaRPr lang="cs-CZ" sz="2000" dirty="0">
              <a:solidFill>
                <a:schemeClr val="tx1"/>
              </a:solidFill>
            </a:endParaRPr>
          </a:p>
        </p:txBody>
      </p:sp>
    </p:spTree>
    <p:extLst>
      <p:ext uri="{BB962C8B-B14F-4D97-AF65-F5344CB8AC3E}">
        <p14:creationId xmlns:p14="http://schemas.microsoft.com/office/powerpoint/2010/main" val="20887493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Občan a trestní právo</a:t>
            </a:r>
            <a:endParaRPr lang="cs-CZ" dirty="0"/>
          </a:p>
        </p:txBody>
      </p:sp>
      <p:sp>
        <p:nvSpPr>
          <p:cNvPr id="3" name="Zástupný symbol pro obsah 2"/>
          <p:cNvSpPr>
            <a:spLocks noGrp="1"/>
          </p:cNvSpPr>
          <p:nvPr>
            <p:ph idx="1"/>
          </p:nvPr>
        </p:nvSpPr>
        <p:spPr/>
        <p:txBody>
          <a:bodyPr/>
          <a:lstStyle/>
          <a:p>
            <a:pPr marL="0">
              <a:buClr>
                <a:schemeClr val="accent3"/>
              </a:buClr>
              <a:buNone/>
            </a:pPr>
            <a:r>
              <a:rPr lang="cs-CZ" sz="2000" dirty="0" smtClean="0">
                <a:solidFill>
                  <a:schemeClr val="tx1"/>
                </a:solidFill>
              </a:rPr>
              <a:t>Kdo </a:t>
            </a:r>
            <a:r>
              <a:rPr lang="cs-CZ" sz="2000" dirty="0">
                <a:solidFill>
                  <a:schemeClr val="tx1"/>
                </a:solidFill>
              </a:rPr>
              <a:t>v době spáchání činu </a:t>
            </a:r>
            <a:r>
              <a:rPr lang="cs-CZ" sz="2000" dirty="0">
                <a:solidFill>
                  <a:schemeClr val="accent3"/>
                </a:solidFill>
              </a:rPr>
              <a:t>nedovršil patnáctý rok </a:t>
            </a:r>
            <a:r>
              <a:rPr lang="cs-CZ" sz="2000" dirty="0">
                <a:solidFill>
                  <a:schemeClr val="tx1"/>
                </a:solidFill>
              </a:rPr>
              <a:t>svého věku, </a:t>
            </a:r>
            <a:r>
              <a:rPr lang="cs-CZ" sz="2000" dirty="0">
                <a:solidFill>
                  <a:schemeClr val="accent3"/>
                </a:solidFill>
              </a:rPr>
              <a:t>není trestně odpovědný</a:t>
            </a:r>
            <a:r>
              <a:rPr lang="cs-CZ" sz="2000" dirty="0" smtClean="0">
                <a:solidFill>
                  <a:schemeClr val="accent3"/>
                </a:solidFill>
              </a:rPr>
              <a:t>.</a:t>
            </a:r>
            <a:br>
              <a:rPr lang="cs-CZ" sz="2000" dirty="0" smtClean="0">
                <a:solidFill>
                  <a:schemeClr val="accent3"/>
                </a:solidFill>
              </a:rPr>
            </a:br>
            <a:endParaRPr lang="cs-CZ" sz="2000" dirty="0">
              <a:solidFill>
                <a:schemeClr val="accent3"/>
              </a:solidFill>
            </a:endParaRPr>
          </a:p>
          <a:p>
            <a:pPr marL="0">
              <a:buClr>
                <a:schemeClr val="accent3"/>
              </a:buClr>
              <a:buNone/>
            </a:pPr>
            <a:r>
              <a:rPr lang="cs-CZ" sz="2000" dirty="0">
                <a:solidFill>
                  <a:schemeClr val="tx1"/>
                </a:solidFill>
              </a:rPr>
              <a:t>Kdo </a:t>
            </a:r>
            <a:r>
              <a:rPr lang="cs-CZ" sz="2000" dirty="0">
                <a:solidFill>
                  <a:schemeClr val="accent3"/>
                </a:solidFill>
              </a:rPr>
              <a:t>pro duševní poruchu </a:t>
            </a:r>
            <a:r>
              <a:rPr lang="cs-CZ" sz="2000" dirty="0">
                <a:solidFill>
                  <a:schemeClr val="tx1"/>
                </a:solidFill>
              </a:rPr>
              <a:t>v době </a:t>
            </a:r>
            <a:r>
              <a:rPr lang="cs-CZ" sz="2000" dirty="0" smtClean="0">
                <a:solidFill>
                  <a:schemeClr val="tx1"/>
                </a:solidFill>
              </a:rPr>
              <a:t/>
            </a:r>
            <a:br>
              <a:rPr lang="cs-CZ" sz="2000" dirty="0" smtClean="0">
                <a:solidFill>
                  <a:schemeClr val="tx1"/>
                </a:solidFill>
              </a:rPr>
            </a:br>
            <a:r>
              <a:rPr lang="cs-CZ" sz="2000" dirty="0" smtClean="0">
                <a:solidFill>
                  <a:schemeClr val="tx1"/>
                </a:solidFill>
              </a:rPr>
              <a:t>spáchání </a:t>
            </a:r>
            <a:r>
              <a:rPr lang="cs-CZ" sz="2000" dirty="0">
                <a:solidFill>
                  <a:schemeClr val="tx1"/>
                </a:solidFill>
              </a:rPr>
              <a:t>činu nemohl rozpoznat </a:t>
            </a:r>
            <a:r>
              <a:rPr lang="cs-CZ" sz="2000" dirty="0" smtClean="0">
                <a:solidFill>
                  <a:schemeClr val="tx1"/>
                </a:solidFill>
              </a:rPr>
              <a:t/>
            </a:r>
            <a:br>
              <a:rPr lang="cs-CZ" sz="2000" dirty="0" smtClean="0">
                <a:solidFill>
                  <a:schemeClr val="tx1"/>
                </a:solidFill>
              </a:rPr>
            </a:br>
            <a:r>
              <a:rPr lang="cs-CZ" sz="2000" dirty="0" smtClean="0">
                <a:solidFill>
                  <a:schemeClr val="tx1"/>
                </a:solidFill>
              </a:rPr>
              <a:t>jeho </a:t>
            </a:r>
            <a:r>
              <a:rPr lang="cs-CZ" sz="2000" dirty="0">
                <a:solidFill>
                  <a:schemeClr val="tx1"/>
                </a:solidFill>
              </a:rPr>
              <a:t>protiprávnost nebo ovládat </a:t>
            </a:r>
            <a:r>
              <a:rPr lang="cs-CZ" sz="2000" dirty="0" smtClean="0">
                <a:solidFill>
                  <a:schemeClr val="tx1"/>
                </a:solidFill>
              </a:rPr>
              <a:t/>
            </a:r>
            <a:br>
              <a:rPr lang="cs-CZ" sz="2000" dirty="0" smtClean="0">
                <a:solidFill>
                  <a:schemeClr val="tx1"/>
                </a:solidFill>
              </a:rPr>
            </a:br>
            <a:r>
              <a:rPr lang="cs-CZ" sz="2000" dirty="0" smtClean="0">
                <a:solidFill>
                  <a:schemeClr val="tx1"/>
                </a:solidFill>
              </a:rPr>
              <a:t>své </a:t>
            </a:r>
            <a:r>
              <a:rPr lang="cs-CZ" sz="2000" dirty="0">
                <a:solidFill>
                  <a:schemeClr val="tx1"/>
                </a:solidFill>
              </a:rPr>
              <a:t>jednání, </a:t>
            </a:r>
            <a:r>
              <a:rPr lang="cs-CZ" sz="2000" dirty="0">
                <a:solidFill>
                  <a:schemeClr val="accent3"/>
                </a:solidFill>
              </a:rPr>
              <a:t>není</a:t>
            </a:r>
            <a:r>
              <a:rPr lang="cs-CZ" sz="2000" dirty="0">
                <a:solidFill>
                  <a:schemeClr val="tx1"/>
                </a:solidFill>
              </a:rPr>
              <a:t> za tento čin </a:t>
            </a:r>
            <a:r>
              <a:rPr lang="cs-CZ" sz="2000" dirty="0" smtClean="0">
                <a:solidFill>
                  <a:schemeClr val="tx1"/>
                </a:solidFill>
              </a:rPr>
              <a:t/>
            </a:r>
            <a:br>
              <a:rPr lang="cs-CZ" sz="2000" dirty="0" smtClean="0">
                <a:solidFill>
                  <a:schemeClr val="tx1"/>
                </a:solidFill>
              </a:rPr>
            </a:br>
            <a:r>
              <a:rPr lang="cs-CZ" sz="2000" dirty="0" smtClean="0">
                <a:solidFill>
                  <a:schemeClr val="tx1"/>
                </a:solidFill>
              </a:rPr>
              <a:t>trestně </a:t>
            </a:r>
            <a:r>
              <a:rPr lang="cs-CZ" sz="2000" dirty="0">
                <a:solidFill>
                  <a:schemeClr val="accent3"/>
                </a:solidFill>
              </a:rPr>
              <a:t>odpovědný</a:t>
            </a:r>
            <a:r>
              <a:rPr lang="cs-CZ" sz="2000" dirty="0" smtClean="0">
                <a:solidFill>
                  <a:schemeClr val="accent3"/>
                </a:solidFill>
              </a:rPr>
              <a:t>.</a:t>
            </a:r>
            <a:endParaRPr lang="cs-CZ" sz="2000" dirty="0">
              <a:solidFill>
                <a:schemeClr val="tx1"/>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82</a:t>
            </a:fld>
            <a:endParaRPr lang="cs-CZ" dirty="0"/>
          </a:p>
        </p:txBody>
      </p:sp>
      <p:pic>
        <p:nvPicPr>
          <p:cNvPr id="5" name="Obrázek 4" descr="K59_0010.jpg"/>
          <p:cNvPicPr>
            <a:picLocks noChangeAspect="1"/>
          </p:cNvPicPr>
          <p:nvPr/>
        </p:nvPicPr>
        <p:blipFill>
          <a:blip r:embed="rId2" cstate="print"/>
          <a:stretch>
            <a:fillRect/>
          </a:stretch>
        </p:blipFill>
        <p:spPr>
          <a:xfrm>
            <a:off x="4932040" y="2420888"/>
            <a:ext cx="3124200" cy="3213100"/>
          </a:xfrm>
          <a:prstGeom prst="rect">
            <a:avLst/>
          </a:prstGeom>
        </p:spPr>
      </p:pic>
    </p:spTree>
    <p:extLst>
      <p:ext uri="{BB962C8B-B14F-4D97-AF65-F5344CB8AC3E}">
        <p14:creationId xmlns:p14="http://schemas.microsoft.com/office/powerpoint/2010/main" val="24930768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Občan a trestní právo</a:t>
            </a:r>
            <a:endParaRPr lang="cs-CZ" dirty="0"/>
          </a:p>
        </p:txBody>
      </p:sp>
      <p:sp>
        <p:nvSpPr>
          <p:cNvPr id="3" name="Zástupný symbol pro obsah 2"/>
          <p:cNvSpPr>
            <a:spLocks noGrp="1"/>
          </p:cNvSpPr>
          <p:nvPr>
            <p:ph idx="1"/>
          </p:nvPr>
        </p:nvSpPr>
        <p:spPr/>
        <p:txBody>
          <a:bodyPr/>
          <a:lstStyle/>
          <a:p>
            <a:pPr marL="0">
              <a:buNone/>
            </a:pPr>
            <a:r>
              <a:rPr lang="cs-CZ" sz="2000" dirty="0" smtClean="0">
                <a:solidFill>
                  <a:schemeClr val="accent1"/>
                </a:solidFill>
              </a:rPr>
              <a:t>Úmysl </a:t>
            </a:r>
            <a:r>
              <a:rPr lang="cs-CZ" sz="2000" dirty="0">
                <a:solidFill>
                  <a:schemeClr val="accent1"/>
                </a:solidFill>
              </a:rPr>
              <a:t>či </a:t>
            </a:r>
            <a:r>
              <a:rPr lang="cs-CZ" sz="2000" dirty="0">
                <a:solidFill>
                  <a:schemeClr val="accent3"/>
                </a:solidFill>
              </a:rPr>
              <a:t>nedbalost</a:t>
            </a:r>
            <a:r>
              <a:rPr lang="cs-CZ" sz="2000" dirty="0" smtClean="0">
                <a:solidFill>
                  <a:schemeClr val="accent3"/>
                </a:solidFill>
              </a:rPr>
              <a:t>?</a:t>
            </a:r>
            <a:br>
              <a:rPr lang="cs-CZ" sz="2000" dirty="0" smtClean="0">
                <a:solidFill>
                  <a:schemeClr val="accent3"/>
                </a:solidFill>
              </a:rPr>
            </a:br>
            <a:endParaRPr lang="cs-CZ" sz="2000" dirty="0">
              <a:solidFill>
                <a:schemeClr val="accent3"/>
              </a:solidFill>
            </a:endParaRPr>
          </a:p>
          <a:p>
            <a:pPr marL="0">
              <a:buNone/>
            </a:pPr>
            <a:r>
              <a:rPr lang="cs-CZ" sz="2000" dirty="0">
                <a:solidFill>
                  <a:schemeClr val="accent1"/>
                </a:solidFill>
              </a:rPr>
              <a:t>Trestný čin je spáchán ÚMYSLNĚ, jestliže pachatel chtěl porušit nebo věděl, že svým jednáním může porušit trestní zákon</a:t>
            </a:r>
            <a:r>
              <a:rPr lang="cs-CZ" sz="2000" dirty="0" smtClean="0">
                <a:solidFill>
                  <a:schemeClr val="accent1"/>
                </a:solidFill>
              </a:rPr>
              <a:t>.</a:t>
            </a:r>
            <a:br>
              <a:rPr lang="cs-CZ" sz="2000" dirty="0" smtClean="0">
                <a:solidFill>
                  <a:schemeClr val="accent1"/>
                </a:solidFill>
              </a:rPr>
            </a:br>
            <a:endParaRPr lang="cs-CZ" sz="2000" dirty="0">
              <a:solidFill>
                <a:schemeClr val="accent1"/>
              </a:solidFill>
            </a:endParaRPr>
          </a:p>
          <a:p>
            <a:pPr marL="0">
              <a:buNone/>
            </a:pPr>
            <a:r>
              <a:rPr lang="cs-CZ" sz="2000" dirty="0">
                <a:solidFill>
                  <a:schemeClr val="accent3"/>
                </a:solidFill>
              </a:rPr>
              <a:t>Trestný čin je spáchán z NEDBALOSTI, </a:t>
            </a:r>
            <a:r>
              <a:rPr lang="cs-CZ" sz="2000" dirty="0" smtClean="0">
                <a:solidFill>
                  <a:schemeClr val="accent3"/>
                </a:solidFill>
              </a:rPr>
              <a:t/>
            </a:r>
            <a:br>
              <a:rPr lang="cs-CZ" sz="2000" dirty="0" smtClean="0">
                <a:solidFill>
                  <a:schemeClr val="accent3"/>
                </a:solidFill>
              </a:rPr>
            </a:br>
            <a:r>
              <a:rPr lang="cs-CZ" sz="2000" dirty="0" smtClean="0">
                <a:solidFill>
                  <a:schemeClr val="accent3"/>
                </a:solidFill>
              </a:rPr>
              <a:t>jestliže </a:t>
            </a:r>
            <a:r>
              <a:rPr lang="cs-CZ" sz="2000" dirty="0">
                <a:solidFill>
                  <a:schemeClr val="accent3"/>
                </a:solidFill>
              </a:rPr>
              <a:t>pachatel věděl, že svým jednáním </a:t>
            </a:r>
            <a:r>
              <a:rPr lang="cs-CZ" sz="2000" dirty="0" smtClean="0">
                <a:solidFill>
                  <a:schemeClr val="accent3"/>
                </a:solidFill>
              </a:rPr>
              <a:t/>
            </a:r>
            <a:br>
              <a:rPr lang="cs-CZ" sz="2000" dirty="0" smtClean="0">
                <a:solidFill>
                  <a:schemeClr val="accent3"/>
                </a:solidFill>
              </a:rPr>
            </a:br>
            <a:r>
              <a:rPr lang="cs-CZ" sz="2000" dirty="0" smtClean="0">
                <a:solidFill>
                  <a:schemeClr val="accent3"/>
                </a:solidFill>
              </a:rPr>
              <a:t>může </a:t>
            </a:r>
            <a:r>
              <a:rPr lang="cs-CZ" sz="2000" dirty="0">
                <a:solidFill>
                  <a:schemeClr val="accent3"/>
                </a:solidFill>
              </a:rPr>
              <a:t>porušit trestní </a:t>
            </a:r>
            <a:r>
              <a:rPr lang="cs-CZ" sz="2000" dirty="0" smtClean="0">
                <a:solidFill>
                  <a:schemeClr val="accent3"/>
                </a:solidFill>
              </a:rPr>
              <a:t>zákon</a:t>
            </a:r>
            <a:r>
              <a:rPr lang="cs-CZ" sz="2000" dirty="0">
                <a:solidFill>
                  <a:schemeClr val="accent3"/>
                </a:solidFill>
              </a:rPr>
              <a:t>, ale spoléhal, </a:t>
            </a:r>
            <a:r>
              <a:rPr lang="cs-CZ" sz="2000" dirty="0" smtClean="0">
                <a:solidFill>
                  <a:schemeClr val="accent3"/>
                </a:solidFill>
              </a:rPr>
              <a:t/>
            </a:r>
            <a:br>
              <a:rPr lang="cs-CZ" sz="2000" dirty="0" smtClean="0">
                <a:solidFill>
                  <a:schemeClr val="accent3"/>
                </a:solidFill>
              </a:rPr>
            </a:br>
            <a:r>
              <a:rPr lang="cs-CZ" sz="2000" dirty="0" smtClean="0">
                <a:solidFill>
                  <a:schemeClr val="accent3"/>
                </a:solidFill>
              </a:rPr>
              <a:t>že </a:t>
            </a:r>
            <a:r>
              <a:rPr lang="cs-CZ" sz="2000" dirty="0">
                <a:solidFill>
                  <a:schemeClr val="accent3"/>
                </a:solidFill>
              </a:rPr>
              <a:t>takové porušení </a:t>
            </a:r>
            <a:r>
              <a:rPr lang="cs-CZ" sz="2000" dirty="0" smtClean="0">
                <a:solidFill>
                  <a:schemeClr val="accent3"/>
                </a:solidFill>
              </a:rPr>
              <a:t>nezpůsobí </a:t>
            </a:r>
            <a:r>
              <a:rPr lang="cs-CZ" sz="2000" dirty="0">
                <a:solidFill>
                  <a:schemeClr val="accent3"/>
                </a:solidFill>
              </a:rPr>
              <a:t>nebo </a:t>
            </a:r>
            <a:r>
              <a:rPr lang="cs-CZ" sz="2000" dirty="0" smtClean="0">
                <a:solidFill>
                  <a:schemeClr val="accent3"/>
                </a:solidFill>
              </a:rPr>
              <a:t/>
            </a:r>
            <a:br>
              <a:rPr lang="cs-CZ" sz="2000" dirty="0" smtClean="0">
                <a:solidFill>
                  <a:schemeClr val="accent3"/>
                </a:solidFill>
              </a:rPr>
            </a:br>
            <a:r>
              <a:rPr lang="cs-CZ" sz="2000" dirty="0" smtClean="0">
                <a:solidFill>
                  <a:schemeClr val="accent3"/>
                </a:solidFill>
              </a:rPr>
              <a:t>nevěděl</a:t>
            </a:r>
            <a:r>
              <a:rPr lang="cs-CZ" sz="2000" dirty="0">
                <a:solidFill>
                  <a:schemeClr val="accent3"/>
                </a:solidFill>
              </a:rPr>
              <a:t>, že svým </a:t>
            </a:r>
            <a:r>
              <a:rPr lang="cs-CZ" sz="2000" dirty="0" smtClean="0">
                <a:solidFill>
                  <a:schemeClr val="accent3"/>
                </a:solidFill>
              </a:rPr>
              <a:t>jednáním </a:t>
            </a:r>
            <a:r>
              <a:rPr lang="cs-CZ" sz="2000" dirty="0">
                <a:solidFill>
                  <a:schemeClr val="accent3"/>
                </a:solidFill>
              </a:rPr>
              <a:t>může takové </a:t>
            </a:r>
            <a:r>
              <a:rPr lang="cs-CZ" sz="2000" dirty="0" smtClean="0">
                <a:solidFill>
                  <a:schemeClr val="accent3"/>
                </a:solidFill>
              </a:rPr>
              <a:t/>
            </a:r>
            <a:br>
              <a:rPr lang="cs-CZ" sz="2000" dirty="0" smtClean="0">
                <a:solidFill>
                  <a:schemeClr val="accent3"/>
                </a:solidFill>
              </a:rPr>
            </a:br>
            <a:r>
              <a:rPr lang="cs-CZ" sz="2000" dirty="0" smtClean="0">
                <a:solidFill>
                  <a:schemeClr val="accent3"/>
                </a:solidFill>
              </a:rPr>
              <a:t>porušení způsobit.</a:t>
            </a:r>
          </a:p>
          <a:p>
            <a:pPr marL="0">
              <a:buNone/>
            </a:pPr>
            <a:endParaRPr lang="cs-CZ" sz="2000" dirty="0">
              <a:solidFill>
                <a:schemeClr val="tx1"/>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83</a:t>
            </a:fld>
            <a:endParaRPr lang="cs-CZ" dirty="0"/>
          </a:p>
        </p:txBody>
      </p:sp>
      <p:pic>
        <p:nvPicPr>
          <p:cNvPr id="5" name="Obrázek 4" descr="umyslXomyl.jpg"/>
          <p:cNvPicPr>
            <a:picLocks noChangeAspect="1"/>
          </p:cNvPicPr>
          <p:nvPr/>
        </p:nvPicPr>
        <p:blipFill>
          <a:blip r:embed="rId2" cstate="print"/>
          <a:stretch>
            <a:fillRect/>
          </a:stretch>
        </p:blipFill>
        <p:spPr>
          <a:xfrm>
            <a:off x="5580112" y="3429000"/>
            <a:ext cx="2429971" cy="2500684"/>
          </a:xfrm>
          <a:prstGeom prst="rect">
            <a:avLst/>
          </a:prstGeom>
        </p:spPr>
      </p:pic>
    </p:spTree>
    <p:extLst>
      <p:ext uri="{BB962C8B-B14F-4D97-AF65-F5344CB8AC3E}">
        <p14:creationId xmlns:p14="http://schemas.microsoft.com/office/powerpoint/2010/main" val="24930768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84</a:t>
            </a:fld>
            <a:endParaRPr lang="cs-CZ"/>
          </a:p>
        </p:txBody>
      </p:sp>
      <p:sp>
        <p:nvSpPr>
          <p:cNvPr id="3" name="Nadpis 2"/>
          <p:cNvSpPr>
            <a:spLocks noGrp="1"/>
          </p:cNvSpPr>
          <p:nvPr>
            <p:ph type="title"/>
          </p:nvPr>
        </p:nvSpPr>
        <p:spPr/>
        <p:txBody>
          <a:bodyPr>
            <a:noAutofit/>
          </a:bodyPr>
          <a:lstStyle/>
          <a:p>
            <a:r>
              <a:rPr lang="cs-CZ" dirty="0" smtClean="0"/>
              <a:t>Občan a trestní právo</a:t>
            </a:r>
            <a:endParaRPr lang="cs-CZ"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Tresty a jejich ukládání</a:t>
            </a:r>
            <a:endParaRPr lang="cs-CZ" sz="2400" dirty="0">
              <a:solidFill>
                <a:schemeClr val="accent3"/>
              </a:solidFill>
            </a:endParaRPr>
          </a:p>
        </p:txBody>
      </p:sp>
      <p:sp>
        <p:nvSpPr>
          <p:cNvPr id="5" name="Zástupný symbol pro obsah 4"/>
          <p:cNvSpPr>
            <a:spLocks noGrp="1"/>
          </p:cNvSpPr>
          <p:nvPr>
            <p:ph idx="1"/>
          </p:nvPr>
        </p:nvSpPr>
        <p:spPr>
          <a:xfrm>
            <a:off x="467544" y="2060848"/>
            <a:ext cx="8424936" cy="4032448"/>
          </a:xfrm>
        </p:spPr>
        <p:txBody>
          <a:bodyPr/>
          <a:lstStyle/>
          <a:p>
            <a:pPr marL="0">
              <a:buClr>
                <a:schemeClr val="accent3"/>
              </a:buClr>
              <a:buNone/>
            </a:pPr>
            <a:r>
              <a:rPr lang="cs-CZ" sz="1800" dirty="0">
                <a:solidFill>
                  <a:schemeClr val="tx1"/>
                </a:solidFill>
              </a:rPr>
              <a:t>Pachateli trestného činu lze uložit pouze takové sankce, jež výslovně upravuje trestní zákon. Pachateli nelze uložit kruté a nepřiměřené trestní sankce. Výkonem trestní sankce nesmí být ponížena lidská důstojnost</a:t>
            </a:r>
            <a:r>
              <a:rPr lang="cs-CZ" sz="1800" dirty="0" smtClean="0">
                <a:solidFill>
                  <a:schemeClr val="tx1"/>
                </a:solidFill>
              </a:rPr>
              <a:t>.</a:t>
            </a:r>
            <a:br>
              <a:rPr lang="cs-CZ" sz="1800" dirty="0" smtClean="0">
                <a:solidFill>
                  <a:schemeClr val="tx1"/>
                </a:solidFill>
              </a:rPr>
            </a:br>
            <a:endParaRPr lang="cs-CZ" sz="1800" dirty="0">
              <a:solidFill>
                <a:schemeClr val="tx1"/>
              </a:solidFill>
            </a:endParaRPr>
          </a:p>
          <a:p>
            <a:pPr marL="0">
              <a:buClr>
                <a:schemeClr val="accent3"/>
              </a:buClr>
              <a:buNone/>
            </a:pPr>
            <a:r>
              <a:rPr lang="cs-CZ" sz="1800" dirty="0">
                <a:solidFill>
                  <a:schemeClr val="accent3"/>
                </a:solidFill>
              </a:rPr>
              <a:t>ZAHLAZENÍ ODSOUZENÍ </a:t>
            </a:r>
            <a:r>
              <a:rPr lang="cs-CZ" sz="1800" dirty="0">
                <a:solidFill>
                  <a:schemeClr val="tx1"/>
                </a:solidFill>
              </a:rPr>
              <a:t>– tímto se rozumí ta skutečnost, že z výpisu </a:t>
            </a:r>
            <a:r>
              <a:rPr lang="cs-CZ" sz="1800" dirty="0">
                <a:solidFill>
                  <a:schemeClr val="accent3"/>
                </a:solidFill>
              </a:rPr>
              <a:t>z rejstříku trestů zmizí veškerá odsouzení. </a:t>
            </a:r>
          </a:p>
          <a:p>
            <a:pPr marL="0">
              <a:buClr>
                <a:schemeClr val="accent3"/>
              </a:buClr>
              <a:buNone/>
            </a:pPr>
            <a:r>
              <a:rPr lang="cs-CZ" sz="1800" dirty="0">
                <a:solidFill>
                  <a:schemeClr val="tx1"/>
                </a:solidFill>
              </a:rPr>
              <a:t>Soud zahladí odsouzení, vedl-li odsouzený po výkonu nebo prominutí trestu anebo po promlčení jeho výkonu řádný život nepřetržitě po dobu definovaného počtu let v závislosti na:</a:t>
            </a:r>
          </a:p>
          <a:p>
            <a:pPr>
              <a:buClr>
                <a:schemeClr val="accent3"/>
              </a:buClr>
            </a:pPr>
            <a:r>
              <a:rPr lang="cs-CZ" sz="1800" dirty="0">
                <a:solidFill>
                  <a:schemeClr val="tx1"/>
                </a:solidFill>
              </a:rPr>
              <a:t>typu trestu </a:t>
            </a:r>
          </a:p>
          <a:p>
            <a:pPr>
              <a:buClr>
                <a:schemeClr val="accent3"/>
              </a:buClr>
            </a:pPr>
            <a:r>
              <a:rPr lang="cs-CZ" sz="1800" dirty="0">
                <a:solidFill>
                  <a:schemeClr val="tx1"/>
                </a:solidFill>
              </a:rPr>
              <a:t>počtu let odnětí </a:t>
            </a:r>
            <a:r>
              <a:rPr lang="cs-CZ" sz="1800" dirty="0" smtClean="0">
                <a:solidFill>
                  <a:schemeClr val="tx1"/>
                </a:solidFill>
              </a:rPr>
              <a:t>svobody</a:t>
            </a:r>
            <a:endParaRPr lang="cs-CZ" sz="1800" dirty="0">
              <a:solidFill>
                <a:schemeClr val="tx1"/>
              </a:solidFill>
            </a:endParaRPr>
          </a:p>
          <a:p>
            <a:pPr marL="0">
              <a:buClr>
                <a:schemeClr val="accent3"/>
              </a:buClr>
              <a:buNone/>
            </a:pPr>
            <a:r>
              <a:rPr lang="cs-CZ" sz="1800" dirty="0">
                <a:solidFill>
                  <a:schemeClr val="accent3"/>
                </a:solidFill>
              </a:rPr>
              <a:t>Bylo-li odsouzení zahlazeno, hledí se na pachatele, jako by nebyl odsouzen.</a:t>
            </a:r>
          </a:p>
        </p:txBody>
      </p:sp>
    </p:spTree>
    <p:extLst>
      <p:ext uri="{BB962C8B-B14F-4D97-AF65-F5344CB8AC3E}">
        <p14:creationId xmlns:p14="http://schemas.microsoft.com/office/powerpoint/2010/main" val="2088749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85</a:t>
            </a:fld>
            <a:endParaRPr lang="cs-CZ"/>
          </a:p>
        </p:txBody>
      </p:sp>
      <p:sp>
        <p:nvSpPr>
          <p:cNvPr id="3" name="Nadpis 2"/>
          <p:cNvSpPr>
            <a:spLocks noGrp="1"/>
          </p:cNvSpPr>
          <p:nvPr>
            <p:ph type="title"/>
          </p:nvPr>
        </p:nvSpPr>
        <p:spPr/>
        <p:txBody>
          <a:bodyPr>
            <a:noAutofit/>
          </a:bodyPr>
          <a:lstStyle/>
          <a:p>
            <a:r>
              <a:rPr lang="cs-CZ" dirty="0" smtClean="0"/>
              <a:t>Občan a trestní právo</a:t>
            </a:r>
            <a:endParaRPr lang="cs-CZ"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Trestní řízení</a:t>
            </a:r>
            <a:endParaRPr lang="cs-CZ" sz="2400" dirty="0">
              <a:solidFill>
                <a:schemeClr val="accent3"/>
              </a:solidFill>
            </a:endParaRPr>
          </a:p>
        </p:txBody>
      </p:sp>
      <p:sp>
        <p:nvSpPr>
          <p:cNvPr id="5" name="Zástupný symbol pro obsah 4"/>
          <p:cNvSpPr>
            <a:spLocks noGrp="1"/>
          </p:cNvSpPr>
          <p:nvPr>
            <p:ph idx="1"/>
          </p:nvPr>
        </p:nvSpPr>
        <p:spPr>
          <a:xfrm>
            <a:off x="467544" y="2060848"/>
            <a:ext cx="8424936" cy="4032448"/>
          </a:xfrm>
        </p:spPr>
        <p:txBody>
          <a:bodyPr/>
          <a:lstStyle/>
          <a:p>
            <a:pPr marL="0">
              <a:buClr>
                <a:schemeClr val="accent3"/>
              </a:buClr>
              <a:buNone/>
            </a:pPr>
            <a:r>
              <a:rPr lang="cs-CZ" sz="2000" dirty="0">
                <a:solidFill>
                  <a:schemeClr val="tx1"/>
                </a:solidFill>
              </a:rPr>
              <a:t>Trestní řízení je </a:t>
            </a:r>
            <a:r>
              <a:rPr lang="cs-CZ" sz="2000" dirty="0">
                <a:solidFill>
                  <a:schemeClr val="accent3"/>
                </a:solidFill>
              </a:rPr>
              <a:t>zákonem stanovený postup </a:t>
            </a:r>
            <a:r>
              <a:rPr lang="cs-CZ" sz="2000" dirty="0">
                <a:solidFill>
                  <a:schemeClr val="tx1"/>
                </a:solidFill>
              </a:rPr>
              <a:t>orgánů činných v trestním řízení a dalších subjektů, které se podílejí na tomto postupu. Jeho </a:t>
            </a:r>
            <a:r>
              <a:rPr lang="cs-CZ" sz="2000" dirty="0">
                <a:solidFill>
                  <a:schemeClr val="accent3"/>
                </a:solidFill>
              </a:rPr>
              <a:t>úkolem je zjistit</a:t>
            </a:r>
            <a:r>
              <a:rPr lang="cs-CZ" sz="2000" dirty="0">
                <a:solidFill>
                  <a:schemeClr val="tx1"/>
                </a:solidFill>
              </a:rPr>
              <a:t>, zda se </a:t>
            </a:r>
            <a:r>
              <a:rPr lang="cs-CZ" sz="2000" dirty="0">
                <a:solidFill>
                  <a:schemeClr val="accent3"/>
                </a:solidFill>
              </a:rPr>
              <a:t>trestný čin stal</a:t>
            </a:r>
            <a:r>
              <a:rPr lang="cs-CZ" sz="2000" dirty="0">
                <a:solidFill>
                  <a:schemeClr val="tx1"/>
                </a:solidFill>
              </a:rPr>
              <a:t>, zjistit </a:t>
            </a:r>
            <a:r>
              <a:rPr lang="cs-CZ" sz="2000" dirty="0">
                <a:solidFill>
                  <a:schemeClr val="accent3"/>
                </a:solidFill>
              </a:rPr>
              <a:t>pachatele</a:t>
            </a:r>
            <a:r>
              <a:rPr lang="cs-CZ" sz="2000" dirty="0">
                <a:solidFill>
                  <a:schemeClr val="tx1"/>
                </a:solidFill>
              </a:rPr>
              <a:t> </a:t>
            </a:r>
            <a:r>
              <a:rPr lang="cs-CZ" sz="2000" dirty="0">
                <a:solidFill>
                  <a:schemeClr val="accent1"/>
                </a:solidFill>
              </a:rPr>
              <a:t>a</a:t>
            </a:r>
            <a:r>
              <a:rPr lang="cs-CZ" sz="2000" dirty="0">
                <a:solidFill>
                  <a:schemeClr val="accent3"/>
                </a:solidFill>
              </a:rPr>
              <a:t> uložit </a:t>
            </a:r>
            <a:r>
              <a:rPr lang="cs-CZ" sz="2000" dirty="0">
                <a:solidFill>
                  <a:schemeClr val="accent1"/>
                </a:solidFill>
              </a:rPr>
              <a:t>mu</a:t>
            </a:r>
            <a:r>
              <a:rPr lang="cs-CZ" sz="2000" dirty="0">
                <a:solidFill>
                  <a:schemeClr val="accent3"/>
                </a:solidFill>
              </a:rPr>
              <a:t> trest </a:t>
            </a:r>
            <a:r>
              <a:rPr lang="cs-CZ" sz="2000" dirty="0">
                <a:solidFill>
                  <a:schemeClr val="tx1"/>
                </a:solidFill>
              </a:rPr>
              <a:t>nebo ochranné opatření</a:t>
            </a:r>
            <a:r>
              <a:rPr lang="cs-CZ" sz="2000" dirty="0" smtClean="0">
                <a:solidFill>
                  <a:schemeClr val="tx1"/>
                </a:solidFill>
              </a:rPr>
              <a:t>.</a:t>
            </a:r>
            <a:br>
              <a:rPr lang="cs-CZ" sz="2000" dirty="0" smtClean="0">
                <a:solidFill>
                  <a:schemeClr val="tx1"/>
                </a:solidFill>
              </a:rPr>
            </a:br>
            <a:endParaRPr lang="cs-CZ" sz="2000" dirty="0">
              <a:solidFill>
                <a:schemeClr val="tx1"/>
              </a:solidFill>
            </a:endParaRPr>
          </a:p>
          <a:p>
            <a:pPr marL="0">
              <a:buClr>
                <a:schemeClr val="accent3"/>
              </a:buClr>
              <a:buNone/>
            </a:pPr>
            <a:r>
              <a:rPr lang="cs-CZ" sz="2000" dirty="0">
                <a:solidFill>
                  <a:schemeClr val="accent3"/>
                </a:solidFill>
              </a:rPr>
              <a:t>Postavení osoby podezřelé ze spáchání trestného činu</a:t>
            </a:r>
            <a:r>
              <a:rPr lang="cs-CZ" sz="2000" dirty="0" smtClean="0">
                <a:solidFill>
                  <a:schemeClr val="accent3"/>
                </a:solidFill>
              </a:rPr>
              <a:t>:</a:t>
            </a:r>
          </a:p>
        </p:txBody>
      </p:sp>
      <p:sp>
        <p:nvSpPr>
          <p:cNvPr id="8" name="TextovéPole 7"/>
          <p:cNvSpPr txBox="1">
            <a:spLocks noChangeArrowheads="1"/>
          </p:cNvSpPr>
          <p:nvPr/>
        </p:nvSpPr>
        <p:spPr bwMode="auto">
          <a:xfrm>
            <a:off x="1475656" y="4221085"/>
            <a:ext cx="1944216" cy="46180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2400" dirty="0" smtClean="0">
                <a:solidFill>
                  <a:schemeClr val="bg1"/>
                </a:solidFill>
              </a:rPr>
              <a:t>podezřelý</a:t>
            </a:r>
            <a:endParaRPr lang="cs-CZ" sz="2400" dirty="0">
              <a:solidFill>
                <a:schemeClr val="bg1"/>
              </a:solidFill>
            </a:endParaRPr>
          </a:p>
        </p:txBody>
      </p:sp>
      <p:sp>
        <p:nvSpPr>
          <p:cNvPr id="11" name="TextovéPole 10"/>
          <p:cNvSpPr txBox="1">
            <a:spLocks noChangeArrowheads="1"/>
          </p:cNvSpPr>
          <p:nvPr/>
        </p:nvSpPr>
        <p:spPr bwMode="auto">
          <a:xfrm>
            <a:off x="2699792" y="4725144"/>
            <a:ext cx="1800200" cy="461803"/>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2400" dirty="0" smtClean="0">
                <a:solidFill>
                  <a:schemeClr val="bg1"/>
                </a:solidFill>
              </a:rPr>
              <a:t>obviněný</a:t>
            </a:r>
            <a:endParaRPr lang="cs-CZ" sz="2400" dirty="0">
              <a:solidFill>
                <a:schemeClr val="bg1"/>
              </a:solidFill>
            </a:endParaRPr>
          </a:p>
        </p:txBody>
      </p:sp>
      <p:sp>
        <p:nvSpPr>
          <p:cNvPr id="14" name="TextovéPole 13"/>
          <p:cNvSpPr txBox="1">
            <a:spLocks noChangeArrowheads="1"/>
          </p:cNvSpPr>
          <p:nvPr/>
        </p:nvSpPr>
        <p:spPr bwMode="auto">
          <a:xfrm>
            <a:off x="3851920" y="5229200"/>
            <a:ext cx="1944216" cy="46166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2400" dirty="0" smtClean="0">
                <a:solidFill>
                  <a:schemeClr val="bg1"/>
                </a:solidFill>
              </a:rPr>
              <a:t>obžalovaný</a:t>
            </a:r>
            <a:endParaRPr lang="cs-CZ" sz="2400" dirty="0">
              <a:solidFill>
                <a:schemeClr val="bg1"/>
              </a:solidFill>
            </a:endParaRPr>
          </a:p>
        </p:txBody>
      </p:sp>
      <p:grpSp>
        <p:nvGrpSpPr>
          <p:cNvPr id="15" name="Group 6"/>
          <p:cNvGrpSpPr>
            <a:grpSpLocks/>
          </p:cNvGrpSpPr>
          <p:nvPr/>
        </p:nvGrpSpPr>
        <p:grpSpPr bwMode="auto">
          <a:xfrm>
            <a:off x="5148064" y="5733256"/>
            <a:ext cx="1800200" cy="471581"/>
            <a:chOff x="567" y="2705"/>
            <a:chExt cx="1440" cy="363"/>
          </a:xfrm>
          <a:solidFill>
            <a:schemeClr val="tx1"/>
          </a:solidFill>
        </p:grpSpPr>
        <p:sp>
          <p:nvSpPr>
            <p:cNvPr id="16" name="Oval 7"/>
            <p:cNvSpPr>
              <a:spLocks noChangeArrowheads="1"/>
            </p:cNvSpPr>
            <p:nvPr/>
          </p:nvSpPr>
          <p:spPr bwMode="auto">
            <a:xfrm>
              <a:off x="567" y="2705"/>
              <a:ext cx="1406" cy="36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solidFill>
                  <a:srgbClr val="85C226"/>
                </a:solidFill>
              </a:endParaRPr>
            </a:p>
          </p:txBody>
        </p:sp>
        <p:sp>
          <p:nvSpPr>
            <p:cNvPr id="17" name="TextovéPole 16"/>
            <p:cNvSpPr txBox="1">
              <a:spLocks noChangeArrowheads="1"/>
            </p:cNvSpPr>
            <p:nvPr/>
          </p:nvSpPr>
          <p:spPr bwMode="auto">
            <a:xfrm>
              <a:off x="567" y="2705"/>
              <a:ext cx="1440" cy="3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2400" dirty="0" smtClean="0">
                  <a:solidFill>
                    <a:schemeClr val="bg1"/>
                  </a:solidFill>
                </a:rPr>
                <a:t>odsouzený</a:t>
              </a:r>
              <a:endParaRPr lang="cs-CZ" sz="2400" dirty="0">
                <a:solidFill>
                  <a:schemeClr val="bg1"/>
                </a:solidFill>
              </a:endParaRPr>
            </a:p>
          </p:txBody>
        </p:sp>
      </p:grpSp>
    </p:spTree>
    <p:extLst>
      <p:ext uri="{BB962C8B-B14F-4D97-AF65-F5344CB8AC3E}">
        <p14:creationId xmlns:p14="http://schemas.microsoft.com/office/powerpoint/2010/main" val="20887493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Občan a trestní právo</a:t>
            </a:r>
            <a:endParaRPr lang="cs-CZ" dirty="0"/>
          </a:p>
        </p:txBody>
      </p:sp>
      <p:sp>
        <p:nvSpPr>
          <p:cNvPr id="3" name="Zástupný symbol pro obsah 2"/>
          <p:cNvSpPr>
            <a:spLocks noGrp="1"/>
          </p:cNvSpPr>
          <p:nvPr>
            <p:ph idx="1"/>
          </p:nvPr>
        </p:nvSpPr>
        <p:spPr/>
        <p:txBody>
          <a:bodyPr/>
          <a:lstStyle/>
          <a:p>
            <a:pPr>
              <a:buClr>
                <a:schemeClr val="accent3"/>
              </a:buClr>
              <a:buNone/>
            </a:pPr>
            <a:r>
              <a:rPr lang="cs-CZ" sz="1800" dirty="0" smtClean="0">
                <a:solidFill>
                  <a:schemeClr val="accent3"/>
                </a:solidFill>
              </a:rPr>
              <a:t>Další </a:t>
            </a:r>
            <a:r>
              <a:rPr lang="cs-CZ" sz="1800" dirty="0">
                <a:solidFill>
                  <a:schemeClr val="accent3"/>
                </a:solidFill>
              </a:rPr>
              <a:t>důležité pojmy v oblasti trestního řízení:</a:t>
            </a:r>
          </a:p>
          <a:p>
            <a:pPr>
              <a:buClr>
                <a:schemeClr val="accent3"/>
              </a:buClr>
            </a:pPr>
            <a:r>
              <a:rPr lang="cs-CZ" sz="1800" dirty="0">
                <a:solidFill>
                  <a:schemeClr val="tx1"/>
                </a:solidFill>
              </a:rPr>
              <a:t>státní zástupce</a:t>
            </a:r>
          </a:p>
          <a:p>
            <a:pPr>
              <a:buClr>
                <a:schemeClr val="accent3"/>
              </a:buClr>
            </a:pPr>
            <a:r>
              <a:rPr lang="cs-CZ" sz="1800" dirty="0">
                <a:solidFill>
                  <a:schemeClr val="tx1"/>
                </a:solidFill>
              </a:rPr>
              <a:t>osoba blízká</a:t>
            </a:r>
          </a:p>
          <a:p>
            <a:pPr>
              <a:buClr>
                <a:schemeClr val="accent3"/>
              </a:buClr>
            </a:pPr>
            <a:r>
              <a:rPr lang="cs-CZ" sz="1800" dirty="0" smtClean="0">
                <a:solidFill>
                  <a:schemeClr val="tx1"/>
                </a:solidFill>
              </a:rPr>
              <a:t>Vazba</a:t>
            </a:r>
            <a:endParaRPr lang="cs-CZ" sz="1800" i="1" dirty="0">
              <a:solidFill>
                <a:schemeClr val="tx1"/>
              </a:solidFill>
            </a:endParaRPr>
          </a:p>
          <a:p>
            <a:pPr>
              <a:buClr>
                <a:schemeClr val="accent3"/>
              </a:buClr>
              <a:buNone/>
            </a:pPr>
            <a:r>
              <a:rPr lang="cs-CZ" sz="1800" i="1" dirty="0" smtClean="0">
                <a:solidFill>
                  <a:schemeClr val="accent4"/>
                </a:solidFill>
              </a:rPr>
              <a:t>Nedodržení </a:t>
            </a:r>
            <a:r>
              <a:rPr lang="cs-CZ" sz="1800" i="1" dirty="0">
                <a:solidFill>
                  <a:schemeClr val="accent4"/>
                </a:solidFill>
              </a:rPr>
              <a:t>smluvního závazku není trestným činem</a:t>
            </a:r>
            <a:r>
              <a:rPr lang="cs-CZ" sz="1800" i="1" dirty="0" smtClean="0">
                <a:solidFill>
                  <a:schemeClr val="accent4"/>
                </a:solidFill>
              </a:rPr>
              <a:t>!!</a:t>
            </a:r>
            <a:r>
              <a:rPr lang="cs-CZ" sz="1800" i="1" dirty="0" smtClean="0">
                <a:solidFill>
                  <a:schemeClr val="accent3"/>
                </a:solidFill>
              </a:rPr>
              <a:t/>
            </a:r>
            <a:br>
              <a:rPr lang="cs-CZ" sz="1800" i="1" dirty="0" smtClean="0">
                <a:solidFill>
                  <a:schemeClr val="accent3"/>
                </a:solidFill>
              </a:rPr>
            </a:br>
            <a:endParaRPr lang="cs-CZ" sz="1800" i="1" dirty="0" smtClean="0">
              <a:solidFill>
                <a:schemeClr val="accent3"/>
              </a:solidFill>
            </a:endParaRPr>
          </a:p>
          <a:p>
            <a:pPr marL="0">
              <a:buNone/>
            </a:pPr>
            <a:r>
              <a:rPr lang="cs-CZ" sz="1800" dirty="0">
                <a:solidFill>
                  <a:schemeClr val="accent3"/>
                </a:solidFill>
              </a:rPr>
              <a:t>Státní zástupce </a:t>
            </a:r>
            <a:r>
              <a:rPr lang="cs-CZ" sz="1800" dirty="0"/>
              <a:t>je tzv. </a:t>
            </a:r>
            <a:r>
              <a:rPr lang="cs-CZ" sz="1800" dirty="0">
                <a:solidFill>
                  <a:schemeClr val="accent3"/>
                </a:solidFill>
              </a:rPr>
              <a:t>veřejným žalobcem</a:t>
            </a:r>
            <a:r>
              <a:rPr lang="cs-CZ" sz="1800" dirty="0"/>
              <a:t>, kdy tento </a:t>
            </a:r>
            <a:r>
              <a:rPr lang="cs-CZ" sz="1800" dirty="0">
                <a:solidFill>
                  <a:schemeClr val="accent3"/>
                </a:solidFill>
              </a:rPr>
              <a:t>zastupuje zájem státu</a:t>
            </a:r>
            <a:r>
              <a:rPr lang="cs-CZ" sz="1800" dirty="0"/>
              <a:t> v rámci trestního řízení.</a:t>
            </a:r>
          </a:p>
          <a:p>
            <a:pPr marL="0">
              <a:buNone/>
            </a:pPr>
            <a:r>
              <a:rPr lang="cs-CZ" sz="1800" dirty="0">
                <a:solidFill>
                  <a:schemeClr val="accent3"/>
                </a:solidFill>
              </a:rPr>
              <a:t>Osobou blízkou </a:t>
            </a:r>
            <a:r>
              <a:rPr lang="cs-CZ" sz="1800" dirty="0"/>
              <a:t>se rozumí příbuzný v pokolení přímém, osvojitel, osvojenec, sourozenec, manžel a partner; jiné osoby v poměru rodinném nebo obdobném se pokládají za osoby sobě navzájem blízké </a:t>
            </a:r>
            <a:r>
              <a:rPr lang="cs-CZ" sz="1800" dirty="0">
                <a:solidFill>
                  <a:schemeClr val="accent3"/>
                </a:solidFill>
              </a:rPr>
              <a:t>jen tehdy, kdyby újmu, kterou utrpěla jedna z nich, druhá důvodně pociťovala jako újmu vlastní.</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86</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Občan a trestní právo</a:t>
            </a:r>
            <a:endParaRPr lang="cs-CZ" dirty="0"/>
          </a:p>
        </p:txBody>
      </p:sp>
      <p:sp>
        <p:nvSpPr>
          <p:cNvPr id="3" name="Zástupný symbol pro obsah 2"/>
          <p:cNvSpPr>
            <a:spLocks noGrp="1"/>
          </p:cNvSpPr>
          <p:nvPr>
            <p:ph idx="1"/>
          </p:nvPr>
        </p:nvSpPr>
        <p:spPr/>
        <p:txBody>
          <a:bodyPr/>
          <a:lstStyle/>
          <a:p>
            <a:pPr marL="0">
              <a:buNone/>
            </a:pPr>
            <a:r>
              <a:rPr lang="cs-CZ" sz="2000" dirty="0">
                <a:solidFill>
                  <a:schemeClr val="accent3"/>
                </a:solidFill>
              </a:rPr>
              <a:t>Obviněný smí být vzat do VAZBY jen tehdy, jestliže z jeho jednání nebo dalších konkrétních skutečností vyplývá důvodná obava, že</a:t>
            </a:r>
            <a:r>
              <a:rPr lang="cs-CZ" sz="2000" dirty="0" smtClean="0">
                <a:solidFill>
                  <a:schemeClr val="accent3"/>
                </a:solidFill>
              </a:rPr>
              <a:t>:</a:t>
            </a:r>
            <a:br>
              <a:rPr lang="cs-CZ" sz="2000" dirty="0" smtClean="0">
                <a:solidFill>
                  <a:schemeClr val="accent3"/>
                </a:solidFill>
              </a:rPr>
            </a:br>
            <a:endParaRPr lang="cs-CZ" sz="2000" dirty="0">
              <a:solidFill>
                <a:schemeClr val="accent3"/>
              </a:solidFill>
            </a:endParaRPr>
          </a:p>
          <a:p>
            <a:pPr marL="0"/>
            <a:r>
              <a:rPr lang="cs-CZ" sz="2000" dirty="0"/>
              <a:t>uprchne nebo se bude </a:t>
            </a:r>
            <a:r>
              <a:rPr lang="cs-CZ" sz="2000" dirty="0" smtClean="0"/>
              <a:t>skrývat</a:t>
            </a:r>
            <a:endParaRPr lang="cs-CZ" sz="2000" dirty="0"/>
          </a:p>
          <a:p>
            <a:pPr marL="0"/>
            <a:r>
              <a:rPr lang="cs-CZ" sz="2000" dirty="0"/>
              <a:t>bude působit na dosud nevyslechnuté svědky </a:t>
            </a:r>
            <a:r>
              <a:rPr lang="cs-CZ" sz="2000" dirty="0" smtClean="0"/>
              <a:t>nebo spoluobviněné</a:t>
            </a:r>
            <a:endParaRPr lang="cs-CZ" sz="2000" dirty="0"/>
          </a:p>
          <a:p>
            <a:pPr marL="0"/>
            <a:r>
              <a:rPr lang="cs-CZ" sz="2000" dirty="0"/>
              <a:t>bude opakovat trestnou </a:t>
            </a:r>
            <a:r>
              <a:rPr lang="cs-CZ" sz="2000" dirty="0" smtClean="0"/>
              <a:t>činnost</a:t>
            </a:r>
            <a:endParaRPr lang="cs-CZ" sz="2000" dirty="0"/>
          </a:p>
          <a:p>
            <a:pPr marL="0"/>
            <a:r>
              <a:rPr lang="cs-CZ" sz="2000" dirty="0" smtClean="0"/>
              <a:t>dosud </a:t>
            </a:r>
            <a:r>
              <a:rPr lang="cs-CZ" sz="2000" dirty="0"/>
              <a:t>zjištěné skutečnosti nasvědčují tomu, že skutek, pro který bylo zahájeno trestní stíhání byl spáchán a má všechny znaky trestného </a:t>
            </a:r>
            <a:r>
              <a:rPr lang="cs-CZ" sz="2000" dirty="0" smtClean="0"/>
              <a:t>činu</a:t>
            </a:r>
            <a:endParaRPr lang="cs-CZ" sz="2000" dirty="0">
              <a:solidFill>
                <a:schemeClr val="accent3"/>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87</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88</a:t>
            </a:fld>
            <a:endParaRPr lang="cs-CZ"/>
          </a:p>
        </p:txBody>
      </p:sp>
      <p:sp>
        <p:nvSpPr>
          <p:cNvPr id="3" name="Nadpis 2"/>
          <p:cNvSpPr>
            <a:spLocks noGrp="1"/>
          </p:cNvSpPr>
          <p:nvPr>
            <p:ph type="title"/>
          </p:nvPr>
        </p:nvSpPr>
        <p:spPr/>
        <p:txBody>
          <a:bodyPr>
            <a:noAutofit/>
          </a:bodyPr>
          <a:lstStyle/>
          <a:p>
            <a:r>
              <a:rPr lang="cs-CZ" dirty="0" smtClean="0"/>
              <a:t>Občan před soudem</a:t>
            </a:r>
            <a:endParaRPr lang="cs-CZ"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Doručování a nepřebírání pošty</a:t>
            </a:r>
            <a:endParaRPr lang="cs-CZ" sz="2400" dirty="0">
              <a:solidFill>
                <a:schemeClr val="accent3"/>
              </a:solidFill>
            </a:endParaRPr>
          </a:p>
        </p:txBody>
      </p:sp>
      <p:sp>
        <p:nvSpPr>
          <p:cNvPr id="5" name="Zástupný symbol pro obsah 4"/>
          <p:cNvSpPr>
            <a:spLocks noGrp="1"/>
          </p:cNvSpPr>
          <p:nvPr>
            <p:ph idx="1"/>
          </p:nvPr>
        </p:nvSpPr>
        <p:spPr>
          <a:xfrm>
            <a:off x="467544" y="2060848"/>
            <a:ext cx="8424936" cy="4032448"/>
          </a:xfrm>
        </p:spPr>
        <p:txBody>
          <a:bodyPr/>
          <a:lstStyle/>
          <a:p>
            <a:pPr marL="0">
              <a:buClr>
                <a:schemeClr val="accent3"/>
              </a:buClr>
              <a:buNone/>
            </a:pPr>
            <a:r>
              <a:rPr lang="cs-CZ" sz="1800" dirty="0">
                <a:solidFill>
                  <a:schemeClr val="accent1"/>
                </a:solidFill>
              </a:rPr>
              <a:t>Základním právním předpisem pro postup při občanském soudním řízení je zákon č. 99/1963 Sb., občanský soudní řád v platném znění.</a:t>
            </a:r>
          </a:p>
          <a:p>
            <a:pPr marL="0">
              <a:buClr>
                <a:schemeClr val="accent3"/>
              </a:buClr>
              <a:buNone/>
            </a:pPr>
            <a:r>
              <a:rPr lang="cs-CZ" sz="1800" dirty="0">
                <a:solidFill>
                  <a:schemeClr val="accent3"/>
                </a:solidFill>
              </a:rPr>
              <a:t>Při doručování na adresu účastníka se postupuje následovně</a:t>
            </a:r>
            <a:r>
              <a:rPr lang="cs-CZ" sz="1800" dirty="0">
                <a:solidFill>
                  <a:schemeClr val="accent1"/>
                </a:solidFill>
              </a:rPr>
              <a:t>:</a:t>
            </a:r>
          </a:p>
          <a:p>
            <a:pPr>
              <a:buClr>
                <a:schemeClr val="accent3"/>
              </a:buClr>
            </a:pPr>
            <a:r>
              <a:rPr lang="cs-CZ" sz="1800" dirty="0">
                <a:solidFill>
                  <a:schemeClr val="accent1"/>
                </a:solidFill>
              </a:rPr>
              <a:t>Nezastihl-li doručující orgán adresáta písemnosti, písemnost uloží a adresátu zanechá vhodným způsobem písemnou výzvu, aby si písemnost vyzvedl. </a:t>
            </a:r>
          </a:p>
          <a:p>
            <a:pPr>
              <a:buClr>
                <a:schemeClr val="accent3"/>
              </a:buClr>
            </a:pPr>
            <a:r>
              <a:rPr lang="cs-CZ" sz="1800" dirty="0">
                <a:solidFill>
                  <a:schemeClr val="accent1"/>
                </a:solidFill>
              </a:rPr>
              <a:t>Nevyzvedne-li si adresát písemnost ve lhůtě 10 dnů ode dne, kdy byla připravena k vyzvednutí, považuje se písemnost posledním dnem této lhůty za doručenou, i když se adresát o uložení nedozvěděl. </a:t>
            </a:r>
          </a:p>
          <a:p>
            <a:pPr>
              <a:buClr>
                <a:schemeClr val="accent3"/>
              </a:buClr>
            </a:pPr>
            <a:r>
              <a:rPr lang="cs-CZ" sz="1800" dirty="0">
                <a:solidFill>
                  <a:schemeClr val="accent1"/>
                </a:solidFill>
              </a:rPr>
              <a:t>ODEPŘE-LI adresát nebo příjemce písemnosti přijmout doručovanou písemnost, považuje se písemnost za doručenou dnem, kdy přijetí písemnosti bylo odepřeno; o tom musí být adresát nebo příjemce písemnosti poučen</a:t>
            </a:r>
            <a:r>
              <a:rPr lang="cs-CZ" sz="1800" dirty="0" smtClean="0">
                <a:solidFill>
                  <a:schemeClr val="accent1"/>
                </a:solidFill>
              </a:rPr>
              <a:t>.</a:t>
            </a:r>
            <a:endParaRPr lang="cs-CZ" sz="1800" dirty="0">
              <a:solidFill>
                <a:schemeClr val="accent1"/>
              </a:solidFill>
            </a:endParaRPr>
          </a:p>
        </p:txBody>
      </p:sp>
    </p:spTree>
    <p:extLst>
      <p:ext uri="{BB962C8B-B14F-4D97-AF65-F5344CB8AC3E}">
        <p14:creationId xmlns:p14="http://schemas.microsoft.com/office/powerpoint/2010/main" val="20887493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Občan před soudem</a:t>
            </a:r>
            <a:endParaRPr lang="cs-CZ" dirty="0"/>
          </a:p>
        </p:txBody>
      </p:sp>
      <p:sp>
        <p:nvSpPr>
          <p:cNvPr id="3" name="Zástupný symbol pro obsah 2"/>
          <p:cNvSpPr>
            <a:spLocks noGrp="1"/>
          </p:cNvSpPr>
          <p:nvPr>
            <p:ph idx="1"/>
          </p:nvPr>
        </p:nvSpPr>
        <p:spPr/>
        <p:txBody>
          <a:bodyPr/>
          <a:lstStyle/>
          <a:p>
            <a:pPr marL="0" algn="ctr">
              <a:buClr>
                <a:schemeClr val="accent3"/>
              </a:buClr>
              <a:buNone/>
            </a:pPr>
            <a:r>
              <a:rPr lang="cs-CZ" sz="1800" b="0" i="1" dirty="0" smtClean="0">
                <a:solidFill>
                  <a:schemeClr val="accent4"/>
                </a:solidFill>
              </a:rPr>
              <a:t>Praktický </a:t>
            </a:r>
            <a:r>
              <a:rPr lang="cs-CZ" sz="1800" b="0" i="1" dirty="0">
                <a:solidFill>
                  <a:schemeClr val="accent4"/>
                </a:solidFill>
              </a:rPr>
              <a:t>příklad: Můžete si i Vy zřídit datovou schránku</a:t>
            </a:r>
            <a:r>
              <a:rPr lang="cs-CZ" sz="1800" b="0" i="1" dirty="0" smtClean="0">
                <a:solidFill>
                  <a:schemeClr val="accent4"/>
                </a:solidFill>
              </a:rPr>
              <a:t>?</a:t>
            </a:r>
          </a:p>
          <a:p>
            <a:pPr marL="0">
              <a:buNone/>
            </a:pPr>
            <a:r>
              <a:rPr lang="cs-CZ" sz="1800" dirty="0"/>
              <a:t>Doručující orgán po marném uplynutí této lhůty vhodí písemnost do domovní nebo jiné adresátem užívané schránky. </a:t>
            </a:r>
          </a:p>
          <a:p>
            <a:pPr marL="0">
              <a:buNone/>
            </a:pPr>
            <a:r>
              <a:rPr lang="cs-CZ" sz="1800" dirty="0"/>
              <a:t>Zákon tedy výslovně upravuje tzv. FIKCI DORUČENÍ, </a:t>
            </a:r>
            <a:r>
              <a:rPr lang="cs-CZ" sz="1800" dirty="0">
                <a:solidFill>
                  <a:schemeClr val="accent3"/>
                </a:solidFill>
              </a:rPr>
              <a:t>kdy pokud jsou splněny předepsané náležitosti, pak se písemnost považuje za doručenou a to i přesto, že si ji adresát nevyzvedl. </a:t>
            </a:r>
          </a:p>
          <a:p>
            <a:pPr marL="0">
              <a:buNone/>
            </a:pPr>
            <a:r>
              <a:rPr lang="cs-CZ" sz="1800" dirty="0"/>
              <a:t>Je tedy zřejmé, že nepřebírání si písemností není řešením</a:t>
            </a:r>
            <a:r>
              <a:rPr lang="cs-CZ" sz="1800" dirty="0" smtClean="0"/>
              <a:t>.</a:t>
            </a:r>
          </a:p>
          <a:p>
            <a:pPr marL="0" algn="ctr">
              <a:buNone/>
            </a:pPr>
            <a:r>
              <a:rPr lang="cs-CZ" sz="1800" b="0" i="1" dirty="0">
                <a:solidFill>
                  <a:schemeClr val="accent4"/>
                </a:solidFill>
              </a:rPr>
              <a:t>Ano, můžete.</a:t>
            </a:r>
          </a:p>
          <a:p>
            <a:pPr marL="0" algn="ctr">
              <a:buNone/>
            </a:pPr>
            <a:r>
              <a:rPr lang="cs-CZ" sz="1800" b="0" i="1" dirty="0">
                <a:solidFill>
                  <a:schemeClr val="accent4"/>
                </a:solidFill>
              </a:rPr>
              <a:t>O datovou schránku mohou zažádat fyzické osoby, podnikající fyzické osoby a právnické osoby, které nejsou zapsány v obchodním rejstříku.</a:t>
            </a:r>
          </a:p>
          <a:p>
            <a:pPr marL="0" algn="ctr">
              <a:buNone/>
            </a:pPr>
            <a:r>
              <a:rPr lang="cs-CZ" sz="1800" b="0" i="1" dirty="0">
                <a:solidFill>
                  <a:schemeClr val="accent4"/>
                </a:solidFill>
              </a:rPr>
              <a:t>Právnickým osobám zapsaným v obchodním rejstříku je datová schránka zřizována ze zákona. Zřízení probíhá automaticky na základě údajů z obchodního rejstříku.</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89</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p:txBody>
          <a:bodyPr/>
          <a:lstStyle/>
          <a:p>
            <a:pPr marL="0">
              <a:buClr>
                <a:schemeClr val="accent3"/>
              </a:buClr>
              <a:buNone/>
            </a:pPr>
            <a:r>
              <a:rPr lang="cs-CZ" sz="2200" dirty="0">
                <a:solidFill>
                  <a:schemeClr val="accent3"/>
                </a:solidFill>
              </a:rPr>
              <a:t>PRÁVNÍ STÁT </a:t>
            </a:r>
            <a:r>
              <a:rPr lang="cs-CZ" sz="2200" dirty="0">
                <a:solidFill>
                  <a:schemeClr val="tx1"/>
                </a:solidFill>
              </a:rPr>
              <a:t>znamená takový stát, v němž je výkon státní moci omezen zákonem. Orgány veřejné moci smějí činit jen to, co jim zákon výslovně dovoluje, zatímco občan smí činit vše, co zákon výslovně nezakazuje. Typy států dle způsobu vlády členíme na:</a:t>
            </a:r>
            <a:br>
              <a:rPr lang="cs-CZ" sz="2200" dirty="0">
                <a:solidFill>
                  <a:schemeClr val="tx1"/>
                </a:solidFill>
              </a:rPr>
            </a:br>
            <a:endParaRPr lang="cs-CZ" sz="2200" dirty="0">
              <a:solidFill>
                <a:schemeClr val="tx1"/>
              </a:solidFill>
            </a:endParaRPr>
          </a:p>
          <a:p>
            <a:pPr>
              <a:buClr>
                <a:schemeClr val="accent3"/>
              </a:buClr>
            </a:pPr>
            <a:r>
              <a:rPr lang="cs-CZ" sz="2200" dirty="0">
                <a:solidFill>
                  <a:schemeClr val="accent3"/>
                </a:solidFill>
              </a:rPr>
              <a:t>autokracie </a:t>
            </a:r>
            <a:r>
              <a:rPr lang="cs-CZ" sz="2200" dirty="0">
                <a:solidFill>
                  <a:schemeClr val="tx1"/>
                </a:solidFill>
              </a:rPr>
              <a:t>- forma vlády, ve které je držitelem veškeré moci buď jednotlivec (monokracie) nebo úzká a sociálně uzavřená skupina lidí (aristokracie, oligarchie)</a:t>
            </a:r>
          </a:p>
          <a:p>
            <a:pPr marL="0">
              <a:buClr>
                <a:schemeClr val="accent3"/>
              </a:buClr>
              <a:buNone/>
            </a:pPr>
            <a:endParaRPr lang="cs-CZ" sz="2200" dirty="0">
              <a:solidFill>
                <a:schemeClr val="tx1"/>
              </a:solidFill>
            </a:endParaRPr>
          </a:p>
        </p:txBody>
      </p:sp>
      <p:sp>
        <p:nvSpPr>
          <p:cNvPr id="2" name="Zástupný symbol pro číslo snímku 1"/>
          <p:cNvSpPr>
            <a:spLocks noGrp="1"/>
          </p:cNvSpPr>
          <p:nvPr>
            <p:ph type="sldNum" sz="quarter" idx="12"/>
          </p:nvPr>
        </p:nvSpPr>
        <p:spPr/>
        <p:txBody>
          <a:bodyPr/>
          <a:lstStyle/>
          <a:p>
            <a:fld id="{81516933-F032-4704-9144-AEF6B1EC9040}" type="slidenum">
              <a:rPr lang="cs-CZ" smtClean="0"/>
              <a:pPr/>
              <a:t>9</a:t>
            </a:fld>
            <a:endParaRPr lang="cs-CZ"/>
          </a:p>
        </p:txBody>
      </p:sp>
      <p:sp>
        <p:nvSpPr>
          <p:cNvPr id="3" name="Nadpis 2"/>
          <p:cNvSpPr>
            <a:spLocks noGrp="1"/>
          </p:cNvSpPr>
          <p:nvPr>
            <p:ph type="title"/>
          </p:nvPr>
        </p:nvSpPr>
        <p:spPr/>
        <p:txBody>
          <a:bodyPr>
            <a:noAutofit/>
          </a:bodyPr>
          <a:lstStyle/>
          <a:p>
            <a:r>
              <a:rPr lang="cs-CZ" dirty="0" smtClean="0"/>
              <a:t>Právní stát</a:t>
            </a:r>
            <a:endParaRPr lang="cs-CZ" dirty="0"/>
          </a:p>
        </p:txBody>
      </p:sp>
      <p:sp>
        <p:nvSpPr>
          <p:cNvPr id="4" name="Zástupný symbol pro text 3"/>
          <p:cNvSpPr>
            <a:spLocks noGrp="1"/>
          </p:cNvSpPr>
          <p:nvPr>
            <p:ph type="body" sz="half" idx="13"/>
          </p:nvPr>
        </p:nvSpPr>
        <p:spPr/>
        <p:txBody>
          <a:bodyPr/>
          <a:lstStyle/>
          <a:p>
            <a:r>
              <a:rPr lang="cs-CZ" sz="2200" dirty="0">
                <a:solidFill>
                  <a:schemeClr val="accent3"/>
                </a:solidFill>
              </a:rPr>
              <a:t>Typy států dle způsobu vlády</a:t>
            </a:r>
          </a:p>
          <a:p>
            <a:endParaRPr lang="cs-CZ" sz="2200" dirty="0">
              <a:solidFill>
                <a:schemeClr val="accent3"/>
              </a:solidFill>
            </a:endParaRPr>
          </a:p>
        </p:txBody>
      </p:sp>
    </p:spTree>
    <p:extLst>
      <p:ext uri="{BB962C8B-B14F-4D97-AF65-F5344CB8AC3E}">
        <p14:creationId xmlns:p14="http://schemas.microsoft.com/office/powerpoint/2010/main" val="20887493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90</a:t>
            </a:fld>
            <a:endParaRPr lang="cs-CZ"/>
          </a:p>
        </p:txBody>
      </p:sp>
      <p:sp>
        <p:nvSpPr>
          <p:cNvPr id="3" name="Nadpis 2"/>
          <p:cNvSpPr>
            <a:spLocks noGrp="1"/>
          </p:cNvSpPr>
          <p:nvPr>
            <p:ph type="title"/>
          </p:nvPr>
        </p:nvSpPr>
        <p:spPr/>
        <p:txBody>
          <a:bodyPr>
            <a:noAutofit/>
          </a:bodyPr>
          <a:lstStyle/>
          <a:p>
            <a:r>
              <a:rPr lang="cs-CZ" dirty="0" smtClean="0"/>
              <a:t>Občan před soudem</a:t>
            </a:r>
            <a:endParaRPr lang="cs-CZ"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Nalézací řízení aneb co a jak můžu žalovat</a:t>
            </a:r>
            <a:endParaRPr lang="cs-CZ" sz="2400" dirty="0">
              <a:solidFill>
                <a:schemeClr val="accent3"/>
              </a:solidFill>
            </a:endParaRPr>
          </a:p>
        </p:txBody>
      </p:sp>
      <p:sp>
        <p:nvSpPr>
          <p:cNvPr id="5" name="Zástupný symbol pro obsah 4"/>
          <p:cNvSpPr>
            <a:spLocks noGrp="1"/>
          </p:cNvSpPr>
          <p:nvPr>
            <p:ph idx="1"/>
          </p:nvPr>
        </p:nvSpPr>
        <p:spPr>
          <a:xfrm>
            <a:off x="467544" y="2060848"/>
            <a:ext cx="8424936" cy="4032448"/>
          </a:xfrm>
        </p:spPr>
        <p:txBody>
          <a:bodyPr/>
          <a:lstStyle/>
          <a:p>
            <a:pPr marL="0">
              <a:buClr>
                <a:schemeClr val="accent3"/>
              </a:buClr>
              <a:buNone/>
            </a:pPr>
            <a:r>
              <a:rPr lang="cs-CZ" sz="2000" dirty="0">
                <a:solidFill>
                  <a:schemeClr val="accent3"/>
                </a:solidFill>
              </a:rPr>
              <a:t>Žalobu (návrh na zahájení řízení) lze uplatnit, aby bylo </a:t>
            </a:r>
            <a:r>
              <a:rPr lang="cs-CZ" sz="2000" dirty="0" smtClean="0">
                <a:solidFill>
                  <a:schemeClr val="accent3"/>
                </a:solidFill>
              </a:rPr>
              <a:t/>
            </a:r>
            <a:br>
              <a:rPr lang="cs-CZ" sz="2000" dirty="0" smtClean="0">
                <a:solidFill>
                  <a:schemeClr val="accent3"/>
                </a:solidFill>
              </a:rPr>
            </a:br>
            <a:r>
              <a:rPr lang="cs-CZ" sz="2000" dirty="0" smtClean="0">
                <a:solidFill>
                  <a:schemeClr val="accent3"/>
                </a:solidFill>
              </a:rPr>
              <a:t>rozhodnuto </a:t>
            </a:r>
            <a:r>
              <a:rPr lang="cs-CZ" sz="2000" dirty="0">
                <a:solidFill>
                  <a:schemeClr val="accent3"/>
                </a:solidFill>
              </a:rPr>
              <a:t>zejména:</a:t>
            </a:r>
          </a:p>
          <a:p>
            <a:pPr>
              <a:buClr>
                <a:schemeClr val="accent3"/>
              </a:buClr>
            </a:pPr>
            <a:r>
              <a:rPr lang="cs-CZ" sz="2000" dirty="0">
                <a:solidFill>
                  <a:schemeClr val="accent1"/>
                </a:solidFill>
              </a:rPr>
              <a:t>o osobním stavu (o rozvodu, o neplatnosti manželství, o určení otcovství, o osvojení, o způsobilosti k právním úkonům a další)</a:t>
            </a:r>
          </a:p>
          <a:p>
            <a:pPr>
              <a:buClr>
                <a:schemeClr val="accent3"/>
              </a:buClr>
            </a:pPr>
            <a:r>
              <a:rPr lang="cs-CZ" sz="2000" dirty="0">
                <a:solidFill>
                  <a:schemeClr val="accent1"/>
                </a:solidFill>
              </a:rPr>
              <a:t>o splnění povinnosti, která vyplývá ze zákona, z právního vztahu nebo z porušení práva</a:t>
            </a:r>
          </a:p>
          <a:p>
            <a:pPr>
              <a:buClr>
                <a:schemeClr val="accent3"/>
              </a:buClr>
            </a:pPr>
            <a:r>
              <a:rPr lang="cs-CZ" sz="2000" dirty="0">
                <a:solidFill>
                  <a:schemeClr val="accent1"/>
                </a:solidFill>
              </a:rPr>
              <a:t>o určení, zda tu právní vztah nebo právo je či není, je-li na tom naléhavý právní zájem</a:t>
            </a:r>
          </a:p>
          <a:p>
            <a:pPr marL="0">
              <a:buClr>
                <a:schemeClr val="accent3"/>
              </a:buClr>
              <a:buNone/>
            </a:pPr>
            <a:r>
              <a:rPr lang="cs-CZ" sz="2000" dirty="0" smtClean="0">
                <a:solidFill>
                  <a:schemeClr val="accent1"/>
                </a:solidFill>
              </a:rPr>
              <a:t>Řízení </a:t>
            </a:r>
            <a:r>
              <a:rPr lang="cs-CZ" sz="2000" dirty="0">
                <a:solidFill>
                  <a:schemeClr val="accent3"/>
                </a:solidFill>
              </a:rPr>
              <a:t>nemůže být zahájeno </a:t>
            </a:r>
            <a:r>
              <a:rPr lang="cs-CZ" sz="2000" dirty="0">
                <a:solidFill>
                  <a:schemeClr val="accent1"/>
                </a:solidFill>
              </a:rPr>
              <a:t>ve věci, ve </a:t>
            </a:r>
            <a:r>
              <a:rPr lang="cs-CZ" sz="2000" dirty="0">
                <a:solidFill>
                  <a:schemeClr val="accent3"/>
                </a:solidFill>
              </a:rPr>
              <a:t>které již bylo jednou pravomocně rozhodnuto</a:t>
            </a:r>
            <a:r>
              <a:rPr lang="cs-CZ" sz="2000" dirty="0">
                <a:solidFill>
                  <a:schemeClr val="accent1"/>
                </a:solidFill>
              </a:rPr>
              <a:t>. Zahájení řízení brání tomu, aby o téže věci probíhalo u soudu jiné řízení.</a:t>
            </a:r>
          </a:p>
        </p:txBody>
      </p:sp>
    </p:spTree>
    <p:extLst>
      <p:ext uri="{BB962C8B-B14F-4D97-AF65-F5344CB8AC3E}">
        <p14:creationId xmlns:p14="http://schemas.microsoft.com/office/powerpoint/2010/main" val="20887493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Občan před soudem</a:t>
            </a:r>
            <a:endParaRPr lang="cs-CZ" dirty="0"/>
          </a:p>
        </p:txBody>
      </p:sp>
      <p:sp>
        <p:nvSpPr>
          <p:cNvPr id="3" name="Zástupný symbol pro obsah 2"/>
          <p:cNvSpPr>
            <a:spLocks noGrp="1"/>
          </p:cNvSpPr>
          <p:nvPr>
            <p:ph idx="1"/>
          </p:nvPr>
        </p:nvSpPr>
        <p:spPr>
          <a:xfrm>
            <a:off x="4499992" y="1600200"/>
            <a:ext cx="3888432" cy="4525963"/>
          </a:xfrm>
        </p:spPr>
        <p:txBody>
          <a:bodyPr/>
          <a:lstStyle/>
          <a:p>
            <a:pPr marL="0">
              <a:buClr>
                <a:schemeClr val="accent3"/>
              </a:buClr>
              <a:buNone/>
            </a:pPr>
            <a:r>
              <a:rPr lang="cs-CZ" sz="2400" dirty="0"/>
              <a:t>Jakmile bylo řízení zahájeno, postupuje v něm soud tak, aby věc byla </a:t>
            </a:r>
            <a:r>
              <a:rPr lang="cs-CZ" sz="2400" dirty="0">
                <a:solidFill>
                  <a:schemeClr val="accent3"/>
                </a:solidFill>
              </a:rPr>
              <a:t>co nejrychleji projednána a rozhodnuta</a:t>
            </a:r>
            <a:r>
              <a:rPr lang="cs-CZ" sz="2400" dirty="0"/>
              <a:t>. Přitom usiluje především o to, aby </a:t>
            </a:r>
            <a:r>
              <a:rPr lang="cs-CZ" sz="2400" dirty="0">
                <a:solidFill>
                  <a:schemeClr val="accent3"/>
                </a:solidFill>
              </a:rPr>
              <a:t>spor byl vyřešen smírně</a:t>
            </a:r>
            <a:r>
              <a:rPr lang="cs-CZ" sz="2400" dirty="0"/>
              <a:t>.</a:t>
            </a:r>
            <a:endParaRPr lang="cs-CZ" sz="2400" b="0" i="1" dirty="0">
              <a:solidFill>
                <a:schemeClr val="accent4"/>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91</a:t>
            </a:fld>
            <a:endParaRPr lang="cs-CZ" dirty="0"/>
          </a:p>
        </p:txBody>
      </p:sp>
      <p:pic>
        <p:nvPicPr>
          <p:cNvPr id="5" name="Obrázek 4" descr="K59_0006.jpg"/>
          <p:cNvPicPr>
            <a:picLocks noChangeAspect="1"/>
          </p:cNvPicPr>
          <p:nvPr/>
        </p:nvPicPr>
        <p:blipFill>
          <a:blip r:embed="rId2" cstate="print"/>
          <a:stretch>
            <a:fillRect/>
          </a:stretch>
        </p:blipFill>
        <p:spPr>
          <a:xfrm>
            <a:off x="1331640" y="2132856"/>
            <a:ext cx="2767622" cy="2993380"/>
          </a:xfrm>
          <a:prstGeom prst="rect">
            <a:avLst/>
          </a:prstGeom>
        </p:spPr>
      </p:pic>
    </p:spTree>
    <p:extLst>
      <p:ext uri="{BB962C8B-B14F-4D97-AF65-F5344CB8AC3E}">
        <p14:creationId xmlns:p14="http://schemas.microsoft.com/office/powerpoint/2010/main" val="24930768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92</a:t>
            </a:fld>
            <a:endParaRPr lang="cs-CZ"/>
          </a:p>
        </p:txBody>
      </p:sp>
      <p:sp>
        <p:nvSpPr>
          <p:cNvPr id="3" name="Nadpis 2"/>
          <p:cNvSpPr>
            <a:spLocks noGrp="1"/>
          </p:cNvSpPr>
          <p:nvPr>
            <p:ph type="title"/>
          </p:nvPr>
        </p:nvSpPr>
        <p:spPr/>
        <p:txBody>
          <a:bodyPr>
            <a:noAutofit/>
          </a:bodyPr>
          <a:lstStyle/>
          <a:p>
            <a:r>
              <a:rPr lang="cs-CZ" dirty="0" smtClean="0"/>
              <a:t>Občan před soudem</a:t>
            </a:r>
            <a:endParaRPr lang="cs-CZ"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Nalézací řízení - základní pojmy</a:t>
            </a:r>
            <a:endParaRPr lang="cs-CZ" sz="2400" dirty="0">
              <a:solidFill>
                <a:schemeClr val="accent3"/>
              </a:solidFill>
            </a:endParaRPr>
          </a:p>
        </p:txBody>
      </p:sp>
      <p:sp>
        <p:nvSpPr>
          <p:cNvPr id="5" name="Zástupný symbol pro obsah 4"/>
          <p:cNvSpPr>
            <a:spLocks noGrp="1"/>
          </p:cNvSpPr>
          <p:nvPr>
            <p:ph idx="1"/>
          </p:nvPr>
        </p:nvSpPr>
        <p:spPr>
          <a:xfrm>
            <a:off x="467544" y="2060848"/>
            <a:ext cx="8424936" cy="4032448"/>
          </a:xfrm>
        </p:spPr>
        <p:txBody>
          <a:bodyPr/>
          <a:lstStyle/>
          <a:p>
            <a:pPr>
              <a:buClr>
                <a:schemeClr val="accent3"/>
              </a:buClr>
            </a:pPr>
            <a:r>
              <a:rPr lang="cs-CZ" sz="2000" dirty="0" smtClean="0">
                <a:solidFill>
                  <a:schemeClr val="accent3"/>
                </a:solidFill>
              </a:rPr>
              <a:t>Návrh</a:t>
            </a:r>
            <a:r>
              <a:rPr lang="cs-CZ" sz="2000" dirty="0" smtClean="0">
                <a:solidFill>
                  <a:schemeClr val="accent1"/>
                </a:solidFill>
              </a:rPr>
              <a:t> </a:t>
            </a:r>
            <a:r>
              <a:rPr lang="cs-CZ" sz="2000" dirty="0">
                <a:solidFill>
                  <a:schemeClr val="accent1"/>
                </a:solidFill>
              </a:rPr>
              <a:t>- řízení se zahajuje na návrh</a:t>
            </a:r>
          </a:p>
          <a:p>
            <a:pPr>
              <a:buClr>
                <a:schemeClr val="accent3"/>
              </a:buClr>
            </a:pPr>
            <a:r>
              <a:rPr lang="cs-CZ" sz="2000" dirty="0">
                <a:solidFill>
                  <a:schemeClr val="accent3"/>
                </a:solidFill>
              </a:rPr>
              <a:t>Důkazní břemeno </a:t>
            </a:r>
            <a:r>
              <a:rPr lang="cs-CZ" sz="2000" dirty="0">
                <a:solidFill>
                  <a:schemeClr val="accent1"/>
                </a:solidFill>
              </a:rPr>
              <a:t>- je na bedrech žalobce, aby prokázal všechna tvrzení a skutečnosti, jež v žalobě uvádí</a:t>
            </a:r>
          </a:p>
          <a:p>
            <a:pPr>
              <a:buClr>
                <a:schemeClr val="accent3"/>
              </a:buClr>
            </a:pPr>
            <a:r>
              <a:rPr lang="cs-CZ" sz="2000" dirty="0">
                <a:solidFill>
                  <a:schemeClr val="accent3"/>
                </a:solidFill>
              </a:rPr>
              <a:t>Jednání </a:t>
            </a:r>
            <a:r>
              <a:rPr lang="cs-CZ" sz="2000" dirty="0">
                <a:solidFill>
                  <a:schemeClr val="accent1"/>
                </a:solidFill>
              </a:rPr>
              <a:t>- Předseda senátu nařídí JEDNÁNÍ, k němuž předvolá účastníky a všechny, jejichž přítomnosti je třeba</a:t>
            </a:r>
          </a:p>
          <a:p>
            <a:pPr>
              <a:buClr>
                <a:schemeClr val="accent3"/>
              </a:buClr>
            </a:pPr>
            <a:r>
              <a:rPr lang="cs-CZ" sz="2000" dirty="0">
                <a:solidFill>
                  <a:schemeClr val="accent3"/>
                </a:solidFill>
              </a:rPr>
              <a:t>Koncentrace řízení </a:t>
            </a:r>
            <a:r>
              <a:rPr lang="cs-CZ" sz="2000" dirty="0">
                <a:solidFill>
                  <a:schemeClr val="accent1"/>
                </a:solidFill>
              </a:rPr>
              <a:t>- účastníci mohou uvést rozhodné skutečnosti o věci samé a označit důkazy k jejich prokázání jen do skončení prvního jednání</a:t>
            </a:r>
          </a:p>
          <a:p>
            <a:pPr>
              <a:buClr>
                <a:schemeClr val="accent3"/>
              </a:buClr>
            </a:pPr>
            <a:r>
              <a:rPr lang="cs-CZ" sz="2000" dirty="0">
                <a:solidFill>
                  <a:schemeClr val="accent3"/>
                </a:solidFill>
              </a:rPr>
              <a:t>Důkazy</a:t>
            </a:r>
            <a:r>
              <a:rPr lang="cs-CZ" sz="2000" dirty="0">
                <a:solidFill>
                  <a:schemeClr val="accent1"/>
                </a:solidFill>
              </a:rPr>
              <a:t> - účastníci jsou povinni označit DŮKAZY k prokázání svých </a:t>
            </a:r>
            <a:r>
              <a:rPr lang="cs-CZ" sz="2000" dirty="0" smtClean="0">
                <a:solidFill>
                  <a:schemeClr val="accent1"/>
                </a:solidFill>
              </a:rPr>
              <a:t>tvrzení</a:t>
            </a:r>
            <a:endParaRPr lang="cs-CZ" sz="2000" dirty="0">
              <a:solidFill>
                <a:schemeClr val="accent1"/>
              </a:solidFill>
            </a:endParaRPr>
          </a:p>
        </p:txBody>
      </p:sp>
    </p:spTree>
    <p:extLst>
      <p:ext uri="{BB962C8B-B14F-4D97-AF65-F5344CB8AC3E}">
        <p14:creationId xmlns:p14="http://schemas.microsoft.com/office/powerpoint/2010/main" val="20887493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Občan před soudem</a:t>
            </a:r>
            <a:endParaRPr lang="cs-CZ" dirty="0"/>
          </a:p>
        </p:txBody>
      </p:sp>
      <p:sp>
        <p:nvSpPr>
          <p:cNvPr id="3" name="Zástupný symbol pro obsah 2"/>
          <p:cNvSpPr>
            <a:spLocks noGrp="1"/>
          </p:cNvSpPr>
          <p:nvPr>
            <p:ph idx="1"/>
          </p:nvPr>
        </p:nvSpPr>
        <p:spPr/>
        <p:txBody>
          <a:bodyPr/>
          <a:lstStyle/>
          <a:p>
            <a:pPr>
              <a:buClr>
                <a:schemeClr val="accent3"/>
              </a:buClr>
            </a:pPr>
            <a:r>
              <a:rPr lang="cs-CZ" sz="2000" dirty="0" smtClean="0">
                <a:solidFill>
                  <a:schemeClr val="accent3"/>
                </a:solidFill>
              </a:rPr>
              <a:t>Rozsudek</a:t>
            </a:r>
            <a:r>
              <a:rPr lang="cs-CZ" sz="2000" dirty="0" smtClean="0">
                <a:solidFill>
                  <a:schemeClr val="accent1"/>
                </a:solidFill>
              </a:rPr>
              <a:t> </a:t>
            </a:r>
            <a:r>
              <a:rPr lang="cs-CZ" sz="2000" dirty="0">
                <a:solidFill>
                  <a:schemeClr val="accent1"/>
                </a:solidFill>
              </a:rPr>
              <a:t>- je druh soudního rozhodnutí, kterým se autoritativním způsobem vyslovuje výsledek soudního řízení ve věci samé</a:t>
            </a:r>
          </a:p>
          <a:p>
            <a:pPr>
              <a:buClr>
                <a:schemeClr val="accent3"/>
              </a:buClr>
            </a:pPr>
            <a:r>
              <a:rPr lang="cs-CZ" sz="2000" dirty="0">
                <a:solidFill>
                  <a:schemeClr val="accent3"/>
                </a:solidFill>
              </a:rPr>
              <a:t>Právní moc </a:t>
            </a:r>
            <a:r>
              <a:rPr lang="cs-CZ" sz="2000" dirty="0">
                <a:solidFill>
                  <a:schemeClr val="accent1"/>
                </a:solidFill>
              </a:rPr>
              <a:t>- je procesní institut, vlastnost soudního nebo správního rozhodnutí spočívající v jeho konečnosti, závaznosti a nezměnitelnosti</a:t>
            </a:r>
          </a:p>
          <a:p>
            <a:pPr>
              <a:buClr>
                <a:schemeClr val="accent3"/>
              </a:buClr>
            </a:pPr>
            <a:r>
              <a:rPr lang="cs-CZ" sz="2000" dirty="0">
                <a:solidFill>
                  <a:schemeClr val="accent3"/>
                </a:solidFill>
              </a:rPr>
              <a:t>Vykonatelnost</a:t>
            </a:r>
            <a:r>
              <a:rPr lang="cs-CZ" sz="2000" dirty="0">
                <a:solidFill>
                  <a:schemeClr val="accent1"/>
                </a:solidFill>
              </a:rPr>
              <a:t> - je procesní institut, vlastnost soudního nebo správního rozhodnutí spočívající v jeho vynutitelnosti, především státní mocí</a:t>
            </a:r>
          </a:p>
          <a:p>
            <a:pPr marL="0" algn="ctr">
              <a:buClr>
                <a:schemeClr val="accent3"/>
              </a:buClr>
              <a:buNone/>
            </a:pPr>
            <a:r>
              <a:rPr lang="cs-CZ" sz="2000" i="1" dirty="0" smtClean="0">
                <a:solidFill>
                  <a:schemeClr val="accent1"/>
                </a:solidFill>
              </a:rPr>
              <a:t/>
            </a:r>
            <a:br>
              <a:rPr lang="cs-CZ" sz="2000" i="1" dirty="0" smtClean="0">
                <a:solidFill>
                  <a:schemeClr val="accent1"/>
                </a:solidFill>
              </a:rPr>
            </a:br>
            <a:r>
              <a:rPr lang="cs-CZ" sz="2000" b="0" i="1" dirty="0" smtClean="0">
                <a:solidFill>
                  <a:schemeClr val="accent4"/>
                </a:solidFill>
              </a:rPr>
              <a:t>Praktický </a:t>
            </a:r>
            <a:r>
              <a:rPr lang="cs-CZ" sz="2000" b="0" i="1" dirty="0">
                <a:solidFill>
                  <a:schemeClr val="accent4"/>
                </a:solidFill>
              </a:rPr>
              <a:t>příklad: Víte, jaká sankce Vám může hrozit za to, pokud se bez řádné omluvy nedostavíte jako svědek k podání svědecké výpovědi?</a:t>
            </a:r>
            <a:endParaRPr lang="cs-CZ" sz="2000" b="0" dirty="0">
              <a:solidFill>
                <a:schemeClr val="accent4"/>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93</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Občan před soudem</a:t>
            </a:r>
            <a:endParaRPr lang="cs-CZ" dirty="0"/>
          </a:p>
        </p:txBody>
      </p:sp>
      <p:sp>
        <p:nvSpPr>
          <p:cNvPr id="3" name="Zástupný symbol pro obsah 2"/>
          <p:cNvSpPr>
            <a:spLocks noGrp="1"/>
          </p:cNvSpPr>
          <p:nvPr>
            <p:ph idx="1"/>
          </p:nvPr>
        </p:nvSpPr>
        <p:spPr/>
        <p:txBody>
          <a:bodyPr/>
          <a:lstStyle/>
          <a:p>
            <a:pPr>
              <a:buNone/>
            </a:pPr>
            <a:r>
              <a:rPr lang="cs-CZ" sz="2000" dirty="0">
                <a:solidFill>
                  <a:schemeClr val="accent3"/>
                </a:solidFill>
              </a:rPr>
              <a:t>NÁVRH musí obsahovat:</a:t>
            </a:r>
          </a:p>
          <a:p>
            <a:r>
              <a:rPr lang="cs-CZ" sz="2000" dirty="0"/>
              <a:t>jméno, příjmení, bydliště účastníků, popřípadě rodná čísla účastníků,</a:t>
            </a:r>
          </a:p>
          <a:p>
            <a:r>
              <a:rPr lang="cs-CZ" sz="2000" dirty="0"/>
              <a:t>určení soudu, kterému se návrh podává,</a:t>
            </a:r>
          </a:p>
          <a:p>
            <a:r>
              <a:rPr lang="cs-CZ" sz="2000" dirty="0"/>
              <a:t>vylíčení rozhodujících skutečností,</a:t>
            </a:r>
          </a:p>
          <a:p>
            <a:r>
              <a:rPr lang="cs-CZ" sz="2000" dirty="0"/>
              <a:t>označení důkazů, jichž se navrhovatel dovolává, a</a:t>
            </a:r>
          </a:p>
          <a:p>
            <a:pPr>
              <a:buNone/>
            </a:pPr>
            <a:r>
              <a:rPr lang="cs-CZ" sz="2000" dirty="0"/>
              <a:t>z návrhu musí být patrno, čeho se navrhovatel domáhá</a:t>
            </a:r>
            <a:r>
              <a:rPr lang="cs-CZ" sz="2000" dirty="0" smtClean="0"/>
              <a:t>.</a:t>
            </a:r>
            <a:br>
              <a:rPr lang="cs-CZ" sz="2000" dirty="0" smtClean="0"/>
            </a:br>
            <a:endParaRPr lang="cs-CZ" sz="2000" dirty="0" smtClean="0"/>
          </a:p>
          <a:p>
            <a:pPr marL="0">
              <a:buNone/>
            </a:pPr>
            <a:r>
              <a:rPr lang="cs-CZ" sz="2000" dirty="0"/>
              <a:t>Předvolání musí být účastníkům doručeno tak, aby měli dostatek času k přípravě, zpravidla nejméně 10 dnů přede dnem.</a:t>
            </a:r>
            <a:endParaRPr lang="cs-CZ" sz="2000" b="0" dirty="0">
              <a:solidFill>
                <a:schemeClr val="accent4"/>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94</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Občan před soudem</a:t>
            </a:r>
            <a:endParaRPr lang="cs-CZ" dirty="0"/>
          </a:p>
        </p:txBody>
      </p:sp>
      <p:sp>
        <p:nvSpPr>
          <p:cNvPr id="3" name="Zástupný symbol pro obsah 2"/>
          <p:cNvSpPr>
            <a:spLocks noGrp="1"/>
          </p:cNvSpPr>
          <p:nvPr>
            <p:ph idx="1"/>
          </p:nvPr>
        </p:nvSpPr>
        <p:spPr/>
        <p:txBody>
          <a:bodyPr/>
          <a:lstStyle/>
          <a:p>
            <a:pPr marL="0">
              <a:buNone/>
            </a:pPr>
            <a:r>
              <a:rPr lang="cs-CZ" sz="2000" dirty="0"/>
              <a:t>K později uvedeným skutečnostem a označeným důkazům smí soud přihlédnout, jen jde-li o skutečnosti nebo důkazy, jimiž má být zpochybněna věrohodnost provedených důkazních prostředků, které nastaly po přípravném jednání nebo které účastník nemohl bez své viny včas uvést. </a:t>
            </a:r>
            <a:r>
              <a:rPr lang="cs-CZ" sz="2000" dirty="0" smtClean="0"/>
              <a:t/>
            </a:r>
            <a:br>
              <a:rPr lang="cs-CZ" sz="2000" dirty="0" smtClean="0"/>
            </a:br>
            <a:endParaRPr lang="cs-CZ" sz="2000" dirty="0"/>
          </a:p>
          <a:p>
            <a:pPr marL="0">
              <a:buNone/>
            </a:pPr>
            <a:r>
              <a:rPr lang="cs-CZ" sz="2000" dirty="0">
                <a:solidFill>
                  <a:schemeClr val="accent3"/>
                </a:solidFill>
              </a:rPr>
              <a:t>Toto se nazývá jako KONCETRACE ŘÍZENÍ.</a:t>
            </a:r>
            <a:r>
              <a:rPr lang="cs-CZ" sz="2000" dirty="0"/>
              <a:t>	</a:t>
            </a:r>
            <a:endParaRPr lang="cs-CZ" sz="2000" dirty="0" smtClean="0"/>
          </a:p>
          <a:p>
            <a:pPr marL="0">
              <a:buNone/>
            </a:pPr>
            <a:endParaRPr lang="cs-CZ" sz="2000" b="0" dirty="0">
              <a:solidFill>
                <a:schemeClr val="accent4"/>
              </a:solidFill>
            </a:endParaRP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95</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Občan před soudem</a:t>
            </a:r>
            <a:endParaRPr lang="cs-CZ" dirty="0"/>
          </a:p>
        </p:txBody>
      </p:sp>
      <p:sp>
        <p:nvSpPr>
          <p:cNvPr id="3" name="Zástupný symbol pro obsah 2"/>
          <p:cNvSpPr>
            <a:spLocks noGrp="1"/>
          </p:cNvSpPr>
          <p:nvPr>
            <p:ph idx="1"/>
          </p:nvPr>
        </p:nvSpPr>
        <p:spPr/>
        <p:txBody>
          <a:bodyPr/>
          <a:lstStyle/>
          <a:p>
            <a:pPr marL="0">
              <a:buNone/>
            </a:pPr>
            <a:r>
              <a:rPr lang="cs-CZ" sz="2000" dirty="0"/>
              <a:t>Soud rozhoduje, které z navrhovaných důkazů provede. Za důkaz mohou sloužit všechny prostředky, jimiž lze zjistit stav věci.</a:t>
            </a:r>
          </a:p>
          <a:p>
            <a:pPr marL="0">
              <a:buNone/>
            </a:pPr>
            <a:r>
              <a:rPr lang="cs-CZ" sz="2000" dirty="0"/>
              <a:t>Každá </a:t>
            </a:r>
            <a:r>
              <a:rPr lang="cs-CZ" sz="2000" dirty="0">
                <a:solidFill>
                  <a:schemeClr val="accent3"/>
                </a:solidFill>
              </a:rPr>
              <a:t>fyzická osoba</a:t>
            </a:r>
            <a:r>
              <a:rPr lang="cs-CZ" sz="2000" dirty="0"/>
              <a:t>, která není účastníkem řízení, </a:t>
            </a:r>
            <a:r>
              <a:rPr lang="cs-CZ" sz="2000" dirty="0">
                <a:solidFill>
                  <a:schemeClr val="accent3"/>
                </a:solidFill>
              </a:rPr>
              <a:t>je povinna </a:t>
            </a:r>
            <a:r>
              <a:rPr lang="cs-CZ" sz="2000" dirty="0"/>
              <a:t>dostavit se na předvolání k soudu a </a:t>
            </a:r>
            <a:r>
              <a:rPr lang="cs-CZ" sz="2000" dirty="0">
                <a:solidFill>
                  <a:schemeClr val="accent3"/>
                </a:solidFill>
              </a:rPr>
              <a:t>vypovídat jako svědek</a:t>
            </a:r>
            <a:r>
              <a:rPr lang="cs-CZ" sz="2000" dirty="0"/>
              <a:t>. </a:t>
            </a:r>
          </a:p>
          <a:p>
            <a:pPr marL="0">
              <a:buNone/>
            </a:pPr>
            <a:r>
              <a:rPr lang="cs-CZ" sz="2000" dirty="0">
                <a:solidFill>
                  <a:schemeClr val="accent3"/>
                </a:solidFill>
              </a:rPr>
              <a:t>Výpověď</a:t>
            </a:r>
            <a:r>
              <a:rPr lang="cs-CZ" sz="2000" dirty="0"/>
              <a:t> může </a:t>
            </a:r>
            <a:r>
              <a:rPr lang="cs-CZ" sz="2000" dirty="0">
                <a:solidFill>
                  <a:schemeClr val="accent3"/>
                </a:solidFill>
              </a:rPr>
              <a:t>odepřít jen tehdy</a:t>
            </a:r>
            <a:r>
              <a:rPr lang="cs-CZ" sz="2000" dirty="0"/>
              <a:t>, kdyby </a:t>
            </a:r>
            <a:r>
              <a:rPr lang="cs-CZ" sz="2000" dirty="0">
                <a:solidFill>
                  <a:schemeClr val="accent3"/>
                </a:solidFill>
              </a:rPr>
              <a:t>jí způsobila nebezpečí trestního stíhání sobě nebo osobám blízkým</a:t>
            </a:r>
            <a:r>
              <a:rPr lang="cs-CZ" sz="2000" dirty="0"/>
              <a:t>; o důvodnosti odepření výpovědi rozhoduje soud</a:t>
            </a:r>
            <a:r>
              <a:rPr lang="cs-CZ" sz="2000" dirty="0" smtClean="0"/>
              <a:t>.</a:t>
            </a:r>
          </a:p>
          <a:p>
            <a:pPr marL="0">
              <a:buNone/>
            </a:pPr>
            <a:endParaRPr lang="cs-CZ" sz="2000" dirty="0" smtClean="0"/>
          </a:p>
          <a:p>
            <a:pPr marL="0" algn="ctr">
              <a:buNone/>
            </a:pPr>
            <a:r>
              <a:rPr lang="cs-CZ" sz="2000" b="0" i="1" dirty="0" smtClean="0">
                <a:solidFill>
                  <a:schemeClr val="accent4"/>
                </a:solidFill>
              </a:rPr>
              <a:t>Za </a:t>
            </a:r>
            <a:r>
              <a:rPr lang="cs-CZ" sz="2000" b="0" i="1" dirty="0">
                <a:solidFill>
                  <a:schemeClr val="accent4"/>
                </a:solidFill>
              </a:rPr>
              <a:t>nedostavení se k podání svědecké výpovědi Vám může být uložena pořádková pokuta až do výše 50.000,- Kč.</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96</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97</a:t>
            </a:fld>
            <a:endParaRPr lang="cs-CZ"/>
          </a:p>
        </p:txBody>
      </p:sp>
      <p:sp>
        <p:nvSpPr>
          <p:cNvPr id="3" name="Nadpis 2"/>
          <p:cNvSpPr>
            <a:spLocks noGrp="1"/>
          </p:cNvSpPr>
          <p:nvPr>
            <p:ph type="title"/>
          </p:nvPr>
        </p:nvSpPr>
        <p:spPr/>
        <p:txBody>
          <a:bodyPr>
            <a:noAutofit/>
          </a:bodyPr>
          <a:lstStyle/>
          <a:p>
            <a:r>
              <a:rPr lang="cs-CZ" dirty="0" smtClean="0"/>
              <a:t>Občan před soudem</a:t>
            </a:r>
            <a:endParaRPr lang="cs-CZ"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Vykonávací řízení</a:t>
            </a:r>
            <a:endParaRPr lang="cs-CZ" sz="2400" dirty="0">
              <a:solidFill>
                <a:schemeClr val="accent3"/>
              </a:solidFill>
            </a:endParaRPr>
          </a:p>
        </p:txBody>
      </p:sp>
      <p:sp>
        <p:nvSpPr>
          <p:cNvPr id="5" name="Zástupný symbol pro obsah 4"/>
          <p:cNvSpPr>
            <a:spLocks noGrp="1"/>
          </p:cNvSpPr>
          <p:nvPr>
            <p:ph idx="1"/>
          </p:nvPr>
        </p:nvSpPr>
        <p:spPr>
          <a:xfrm>
            <a:off x="467544" y="2060848"/>
            <a:ext cx="8424936" cy="4032448"/>
          </a:xfrm>
        </p:spPr>
        <p:txBody>
          <a:bodyPr/>
          <a:lstStyle/>
          <a:p>
            <a:pPr marL="0">
              <a:buClr>
                <a:schemeClr val="accent3"/>
              </a:buClr>
              <a:buNone/>
            </a:pPr>
            <a:r>
              <a:rPr lang="cs-CZ" sz="1800" dirty="0">
                <a:solidFill>
                  <a:schemeClr val="tx1"/>
                </a:solidFill>
              </a:rPr>
              <a:t>EXEKUCE neboli VYKONÁVACÍ ŘÍZENÍ je nucený výkon exekučního titulu.</a:t>
            </a:r>
          </a:p>
          <a:p>
            <a:pPr marL="0">
              <a:buClr>
                <a:schemeClr val="accent3"/>
              </a:buClr>
              <a:buNone/>
            </a:pPr>
            <a:r>
              <a:rPr lang="cs-CZ" sz="1800" dirty="0">
                <a:solidFill>
                  <a:schemeClr val="tx1"/>
                </a:solidFill>
              </a:rPr>
              <a:t>Exekuce spočívá většinou ve vymožení peněžité částky od povinného (dlužníka) pro oprávněného (věřitele), případně v donucení ke splnění jiné povinnosti.</a:t>
            </a:r>
          </a:p>
          <a:p>
            <a:pPr marL="0">
              <a:buClr>
                <a:schemeClr val="accent3"/>
              </a:buClr>
              <a:buNone/>
            </a:pPr>
            <a:r>
              <a:rPr lang="cs-CZ" sz="1800" dirty="0">
                <a:solidFill>
                  <a:schemeClr val="accent3"/>
                </a:solidFill>
              </a:rPr>
              <a:t>V České republice může být exekuce vedena:</a:t>
            </a:r>
          </a:p>
          <a:p>
            <a:pPr>
              <a:buClr>
                <a:schemeClr val="accent3"/>
              </a:buClr>
            </a:pPr>
            <a:r>
              <a:rPr lang="cs-CZ" sz="1800" dirty="0">
                <a:solidFill>
                  <a:schemeClr val="tx1"/>
                </a:solidFill>
              </a:rPr>
              <a:t>tzv. soudním výkonem rozhodnutí - je prováděn přímo ze strany soudu</a:t>
            </a:r>
          </a:p>
          <a:p>
            <a:pPr>
              <a:buClr>
                <a:schemeClr val="accent3"/>
              </a:buClr>
            </a:pPr>
            <a:r>
              <a:rPr lang="cs-CZ" sz="1800" dirty="0">
                <a:solidFill>
                  <a:schemeClr val="tx1"/>
                </a:solidFill>
              </a:rPr>
              <a:t>prostřednictvím exekuce soudním exekutorem - návrh na zahájení EXEKUCE podává oprávněný k soudnímu </a:t>
            </a:r>
            <a:r>
              <a:rPr lang="cs-CZ" sz="1800" dirty="0" smtClean="0">
                <a:solidFill>
                  <a:schemeClr val="tx1"/>
                </a:solidFill>
              </a:rPr>
              <a:t>exekutorovi</a:t>
            </a:r>
            <a:br>
              <a:rPr lang="cs-CZ" sz="1800" dirty="0" smtClean="0">
                <a:solidFill>
                  <a:schemeClr val="tx1"/>
                </a:solidFill>
              </a:rPr>
            </a:br>
            <a:endParaRPr lang="cs-CZ" sz="1800" dirty="0">
              <a:solidFill>
                <a:schemeClr val="tx1"/>
              </a:solidFill>
            </a:endParaRPr>
          </a:p>
          <a:p>
            <a:pPr marL="0" algn="ctr">
              <a:buClr>
                <a:schemeClr val="accent3"/>
              </a:buClr>
              <a:buNone/>
            </a:pPr>
            <a:r>
              <a:rPr lang="cs-CZ" sz="1800" b="0" i="1" dirty="0">
                <a:solidFill>
                  <a:schemeClr val="accent4"/>
                </a:solidFill>
              </a:rPr>
              <a:t>Praktický příklad: Víte kdo hradí odměnu exekutora v případě, že exekutor žádné plnění nevymůže (např. pro to, že povinný žádným zpeněžitelným majetkem nedisponuje)?</a:t>
            </a:r>
            <a:endParaRPr lang="cs-CZ" sz="1800" b="0" dirty="0">
              <a:solidFill>
                <a:schemeClr val="accent4"/>
              </a:solidFill>
            </a:endParaRPr>
          </a:p>
        </p:txBody>
      </p:sp>
    </p:spTree>
    <p:extLst>
      <p:ext uri="{BB962C8B-B14F-4D97-AF65-F5344CB8AC3E}">
        <p14:creationId xmlns:p14="http://schemas.microsoft.com/office/powerpoint/2010/main" val="20887493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7984" y="260648"/>
            <a:ext cx="4464496" cy="922114"/>
          </a:xfrm>
        </p:spPr>
        <p:txBody>
          <a:bodyPr>
            <a:normAutofit/>
          </a:bodyPr>
          <a:lstStyle/>
          <a:p>
            <a:r>
              <a:rPr lang="cs-CZ" dirty="0" smtClean="0"/>
              <a:t>Občan před soudem</a:t>
            </a:r>
            <a:endParaRPr lang="cs-CZ" dirty="0"/>
          </a:p>
        </p:txBody>
      </p:sp>
      <p:sp>
        <p:nvSpPr>
          <p:cNvPr id="3" name="Zástupný symbol pro obsah 2"/>
          <p:cNvSpPr>
            <a:spLocks noGrp="1"/>
          </p:cNvSpPr>
          <p:nvPr>
            <p:ph idx="1"/>
          </p:nvPr>
        </p:nvSpPr>
        <p:spPr/>
        <p:txBody>
          <a:bodyPr/>
          <a:lstStyle/>
          <a:p>
            <a:pPr marL="0">
              <a:buNone/>
            </a:pPr>
            <a:r>
              <a:rPr lang="cs-CZ" sz="2000" dirty="0">
                <a:solidFill>
                  <a:schemeClr val="accent3"/>
                </a:solidFill>
              </a:rPr>
              <a:t>Soudní exekutor </a:t>
            </a:r>
            <a:r>
              <a:rPr lang="cs-CZ" sz="2000" dirty="0"/>
              <a:t>návrh po odstranění případných vad postoupí exekučnímu soudu, kterým je okresní soud, v jehož obvodu bydlí povinný. </a:t>
            </a:r>
          </a:p>
          <a:p>
            <a:pPr marL="0">
              <a:buNone/>
            </a:pPr>
            <a:r>
              <a:rPr lang="cs-CZ" sz="2000" dirty="0">
                <a:solidFill>
                  <a:schemeClr val="accent3"/>
                </a:solidFill>
              </a:rPr>
              <a:t>Exekuční soud </a:t>
            </a:r>
            <a:r>
              <a:rPr lang="cs-CZ" sz="2000" dirty="0"/>
              <a:t>poté exekuci usnesením nařídí a daného soudního exekutora pověří jejím provedením. </a:t>
            </a:r>
          </a:p>
          <a:p>
            <a:pPr marL="0">
              <a:buNone/>
            </a:pPr>
            <a:r>
              <a:rPr lang="cs-CZ" sz="2000" dirty="0"/>
              <a:t>Soudní exekutor může </a:t>
            </a:r>
            <a:r>
              <a:rPr lang="cs-CZ" sz="2000" dirty="0">
                <a:solidFill>
                  <a:schemeClr val="accent3"/>
                </a:solidFill>
              </a:rPr>
              <a:t>v jedné věci zvolit více druhů exekuce zároveň</a:t>
            </a:r>
            <a:r>
              <a:rPr lang="cs-CZ" sz="2000" dirty="0"/>
              <a:t>, pro každý z nich pak vydá zvláštní </a:t>
            </a:r>
            <a:r>
              <a:rPr lang="cs-CZ" sz="2000" dirty="0">
                <a:solidFill>
                  <a:schemeClr val="accent3"/>
                </a:solidFill>
              </a:rPr>
              <a:t>exekuční příkaz</a:t>
            </a:r>
            <a:r>
              <a:rPr lang="cs-CZ" sz="2000" dirty="0" smtClean="0"/>
              <a:t>.</a:t>
            </a:r>
          </a:p>
          <a:p>
            <a:pPr marL="0">
              <a:buNone/>
            </a:pPr>
            <a:endParaRPr lang="cs-CZ" sz="2000" dirty="0" smtClean="0"/>
          </a:p>
          <a:p>
            <a:pPr marL="0" algn="ctr">
              <a:buNone/>
            </a:pPr>
            <a:r>
              <a:rPr lang="cs-CZ" sz="2000" b="0" i="1" dirty="0" smtClean="0">
                <a:solidFill>
                  <a:schemeClr val="accent4"/>
                </a:solidFill>
              </a:rPr>
              <a:t>Určitou </a:t>
            </a:r>
            <a:r>
              <a:rPr lang="cs-CZ" sz="2000" b="0" i="1" dirty="0">
                <a:solidFill>
                  <a:schemeClr val="accent4"/>
                </a:solidFill>
              </a:rPr>
              <a:t>část odměny exekutora je v takovém případě povinen uhradit oprávněný. Obvykle se jedná o částku ve výši 3.500,- Kč.</a:t>
            </a:r>
          </a:p>
        </p:txBody>
      </p:sp>
      <p:sp>
        <p:nvSpPr>
          <p:cNvPr id="4" name="Zástupný symbol pro číslo snímku 3"/>
          <p:cNvSpPr>
            <a:spLocks noGrp="1"/>
          </p:cNvSpPr>
          <p:nvPr>
            <p:ph type="sldNum" sz="quarter" idx="12"/>
          </p:nvPr>
        </p:nvSpPr>
        <p:spPr/>
        <p:txBody>
          <a:bodyPr/>
          <a:lstStyle/>
          <a:p>
            <a:fld id="{E7606BD8-8C65-4B64-BC3D-FCE93F3D3D6F}" type="slidenum">
              <a:rPr lang="cs-CZ" smtClean="0"/>
              <a:pPr/>
              <a:t>98</a:t>
            </a:fld>
            <a:endParaRPr lang="cs-CZ" dirty="0"/>
          </a:p>
        </p:txBody>
      </p:sp>
    </p:spTree>
    <p:extLst>
      <p:ext uri="{BB962C8B-B14F-4D97-AF65-F5344CB8AC3E}">
        <p14:creationId xmlns:p14="http://schemas.microsoft.com/office/powerpoint/2010/main" val="24930768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1516933-F032-4704-9144-AEF6B1EC9040}" type="slidenum">
              <a:rPr lang="cs-CZ" smtClean="0"/>
              <a:pPr/>
              <a:t>99</a:t>
            </a:fld>
            <a:endParaRPr lang="cs-CZ"/>
          </a:p>
        </p:txBody>
      </p:sp>
      <p:sp>
        <p:nvSpPr>
          <p:cNvPr id="3" name="Nadpis 2"/>
          <p:cNvSpPr>
            <a:spLocks noGrp="1"/>
          </p:cNvSpPr>
          <p:nvPr>
            <p:ph type="title"/>
          </p:nvPr>
        </p:nvSpPr>
        <p:spPr/>
        <p:txBody>
          <a:bodyPr>
            <a:noAutofit/>
          </a:bodyPr>
          <a:lstStyle/>
          <a:p>
            <a:r>
              <a:rPr lang="cs-CZ" dirty="0" smtClean="0"/>
              <a:t>Občan před soudem</a:t>
            </a:r>
            <a:endParaRPr lang="cs-CZ" dirty="0"/>
          </a:p>
        </p:txBody>
      </p:sp>
      <p:sp>
        <p:nvSpPr>
          <p:cNvPr id="4" name="Zástupný symbol pro text 3"/>
          <p:cNvSpPr>
            <a:spLocks noGrp="1"/>
          </p:cNvSpPr>
          <p:nvPr>
            <p:ph type="body" sz="half" idx="13"/>
          </p:nvPr>
        </p:nvSpPr>
        <p:spPr/>
        <p:txBody>
          <a:bodyPr/>
          <a:lstStyle/>
          <a:p>
            <a:r>
              <a:rPr lang="cs-CZ" sz="2400" dirty="0" smtClean="0">
                <a:solidFill>
                  <a:schemeClr val="accent3"/>
                </a:solidFill>
              </a:rPr>
              <a:t>Rozhodčí řízení</a:t>
            </a:r>
            <a:endParaRPr lang="cs-CZ" sz="2400" dirty="0">
              <a:solidFill>
                <a:schemeClr val="accent3"/>
              </a:solidFill>
            </a:endParaRPr>
          </a:p>
        </p:txBody>
      </p:sp>
      <p:sp>
        <p:nvSpPr>
          <p:cNvPr id="5" name="Zástupný symbol pro obsah 4"/>
          <p:cNvSpPr>
            <a:spLocks noGrp="1"/>
          </p:cNvSpPr>
          <p:nvPr>
            <p:ph idx="1"/>
          </p:nvPr>
        </p:nvSpPr>
        <p:spPr>
          <a:xfrm>
            <a:off x="467544" y="2060848"/>
            <a:ext cx="8424936" cy="4032448"/>
          </a:xfrm>
        </p:spPr>
        <p:txBody>
          <a:bodyPr/>
          <a:lstStyle/>
          <a:p>
            <a:pPr marL="0">
              <a:buClr>
                <a:schemeClr val="accent3"/>
              </a:buClr>
              <a:buNone/>
            </a:pPr>
            <a:r>
              <a:rPr lang="cs-CZ" sz="2000" dirty="0">
                <a:solidFill>
                  <a:schemeClr val="accent1"/>
                </a:solidFill>
              </a:rPr>
              <a:t>ROZHODČÍ ŘÍZENÍ (někdy též arbitráž) je mimosoudní způsob řešení sporů nezávislými a nestrannými rozhodci, který bývá využíván jako náhrada civilního procesu při řešení majetkových sporů.</a:t>
            </a:r>
          </a:p>
          <a:p>
            <a:pPr marL="0">
              <a:buClr>
                <a:schemeClr val="accent3"/>
              </a:buClr>
              <a:buNone/>
            </a:pPr>
            <a:r>
              <a:rPr lang="cs-CZ" sz="2000" dirty="0">
                <a:solidFill>
                  <a:schemeClr val="accent3"/>
                </a:solidFill>
              </a:rPr>
              <a:t>Základní pojmy rozhodčího řízení:</a:t>
            </a:r>
          </a:p>
          <a:p>
            <a:pPr>
              <a:buClr>
                <a:schemeClr val="accent3"/>
              </a:buClr>
            </a:pPr>
            <a:r>
              <a:rPr lang="cs-CZ" sz="2000" dirty="0">
                <a:solidFill>
                  <a:schemeClr val="accent1"/>
                </a:solidFill>
              </a:rPr>
              <a:t>Rozhodčí smlouva a rozhodčí doložka</a:t>
            </a:r>
          </a:p>
          <a:p>
            <a:pPr>
              <a:buClr>
                <a:schemeClr val="accent3"/>
              </a:buClr>
            </a:pPr>
            <a:r>
              <a:rPr lang="cs-CZ" sz="2000" dirty="0">
                <a:solidFill>
                  <a:schemeClr val="accent1"/>
                </a:solidFill>
              </a:rPr>
              <a:t>Stálý rozhodčí soud - soud může být zřízen jen na základě zákona a vydává své statuty a řády, které musí být uveřejněny v Obchodním věstníku</a:t>
            </a:r>
          </a:p>
          <a:p>
            <a:pPr>
              <a:buClr>
                <a:schemeClr val="accent3"/>
              </a:buClr>
            </a:pPr>
            <a:r>
              <a:rPr lang="cs-CZ" sz="2000" dirty="0">
                <a:solidFill>
                  <a:schemeClr val="accent1"/>
                </a:solidFill>
              </a:rPr>
              <a:t>Rozhodce - může být každá osoba, která splňuje podmínky zletilosti, bezúhonnosti a plné způsobilosti k právním </a:t>
            </a:r>
            <a:r>
              <a:rPr lang="cs-CZ" sz="2000" dirty="0" smtClean="0">
                <a:solidFill>
                  <a:schemeClr val="accent1"/>
                </a:solidFill>
              </a:rPr>
              <a:t>úkonům</a:t>
            </a:r>
            <a:endParaRPr lang="cs-CZ" sz="2000" b="0" dirty="0">
              <a:solidFill>
                <a:schemeClr val="accent1"/>
              </a:solidFill>
            </a:endParaRPr>
          </a:p>
        </p:txBody>
      </p:sp>
    </p:spTree>
    <p:extLst>
      <p:ext uri="{BB962C8B-B14F-4D97-AF65-F5344CB8AC3E}">
        <p14:creationId xmlns:p14="http://schemas.microsoft.com/office/powerpoint/2010/main" val="20887493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1303&quot;&gt;&lt;property id=&quot;20148&quot; value=&quot;5&quot;/&gt;&lt;property id=&quot;20300&quot; value=&quot;Slide 1 - &amp;quot;Název prezentace&amp;quot;&quot;/&gt;&lt;property id=&quot;20307&quot; value=&quot;272&quot;/&gt;&lt;/object&gt;&lt;object type=&quot;3&quot; unique_id=&quot;11304&quot;&gt;&lt;property id=&quot;20148&quot; value=&quot;5&quot;/&gt;&lt;property id=&quot;20300&quot; value=&quot;Slide 2 - &amp;quot;Část 1&amp;#x0D;&amp;#x0A;Jaké používáme barvy&amp;quot;&quot;/&gt;&lt;property id=&quot;20307&quot; value=&quot;274&quot;/&gt;&lt;/object&gt;&lt;object type=&quot;3&quot; unique_id=&quot;11305&quot;&gt;&lt;property id=&quot;20148&quot; value=&quot;5&quot;/&gt;&lt;property id=&quot;20300&quot; value=&quot;Slide 3 - &amp;quot;Jaké další možné prvky&amp;quot;&quot;/&gt;&lt;property id=&quot;20307&quot; value=&quot;275&quot;/&gt;&lt;/object&gt;&lt;object type=&quot;3&quot; unique_id=&quot;11505&quot;&gt;&lt;property id=&quot;20148&quot; value=&quot;5&quot;/&gt;&lt;property id=&quot;20300&quot; value=&quot;Slide 4 - &amp;quot;Postup práce&amp;quot;&quot;/&gt;&lt;property id=&quot;20307&quot; value=&quot;277&quot;/&gt;&lt;/object&gt;&lt;object type=&quot;3&quot; unique_id=&quot;11614&quot;&gt;&lt;property id=&quot;20148&quot; value=&quot;5&quot;/&gt;&lt;property id=&quot;20300&quot; value=&quot;Slide 5&quot;/&gt;&lt;property id=&quot;20307&quot; value=&quot;280&quot;/&gt;&lt;/object&gt;&lt;object type=&quot;3&quot; unique_id=&quot;11615&quot;&gt;&lt;property id=&quot;20148&quot; value=&quot;5&quot;/&gt;&lt;property id=&quot;20300&quot; value=&quot;Slide 6&quot;/&gt;&lt;property id=&quot;20307&quot; value=&quot;279&quot;/&gt;&lt;/object&gt;&lt;object type=&quot;3&quot; unique_id=&quot;11616&quot;&gt;&lt;property id=&quot;20148&quot; value=&quot;5&quot;/&gt;&lt;property id=&quot;20300&quot; value=&quot;Slide 7&quot;/&gt;&lt;property id=&quot;20307&quot; value=&quot;281&quot;/&gt;&lt;/object&gt;&lt;object type=&quot;3&quot; unique_id=&quot;11617&quot;&gt;&lt;property id=&quot;20148&quot; value=&quot;5&quot;/&gt;&lt;property id=&quot;20300&quot; value=&quot;Slide 8&quot;/&gt;&lt;property id=&quot;20307&quot; value=&quot;283&quot;/&gt;&lt;/object&gt;&lt;object type=&quot;3&quot; unique_id=&quot;11618&quot;&gt;&lt;property id=&quot;20148&quot; value=&quot;5&quot;/&gt;&lt;property id=&quot;20300&quot; value=&quot;Slide 9&quot;/&gt;&lt;property id=&quot;20307&quot; value=&quot;284&quot;/&gt;&lt;/object&gt;&lt;object type=&quot;3&quot; unique_id=&quot;11619&quot;&gt;&lt;property id=&quot;20148&quot; value=&quot;5&quot;/&gt;&lt;property id=&quot;20300&quot; value=&quot;Slide 10&quot;/&gt;&lt;property id=&quot;20307&quot; value=&quot;285&quot;/&gt;&lt;/object&gt;&lt;object type=&quot;3&quot; unique_id=&quot;11620&quot;&gt;&lt;property id=&quot;20148&quot; value=&quot;5&quot;/&gt;&lt;property id=&quot;20300&quot; value=&quot;Slide 11&quot;/&gt;&lt;property id=&quot;20307&quot; value=&quot;286&quot;/&gt;&lt;/object&gt;&lt;/object&gt;&lt;/object&gt;&lt;/database&gt;"/>
  <p:tag name="SECTOMILLISECCONVERTED" val="1"/>
</p:tagLst>
</file>

<file path=ppt/theme/theme1.xml><?xml version="1.0" encoding="utf-8"?>
<a:theme xmlns:a="http://schemas.openxmlformats.org/drawingml/2006/main" name="Motiv systému Office">
  <a:themeElements>
    <a:clrScheme name="HMP_DR_1">
      <a:dk1>
        <a:srgbClr val="29166F"/>
      </a:dk1>
      <a:lt1>
        <a:sysClr val="window" lastClr="FFFFFF"/>
      </a:lt1>
      <a:dk2>
        <a:srgbClr val="29166F"/>
      </a:dk2>
      <a:lt2>
        <a:srgbClr val="C1C1C1"/>
      </a:lt2>
      <a:accent1>
        <a:srgbClr val="FF8029"/>
      </a:accent1>
      <a:accent2>
        <a:srgbClr val="C1C1C1"/>
      </a:accent2>
      <a:accent3>
        <a:srgbClr val="85C226"/>
      </a:accent3>
      <a:accent4>
        <a:srgbClr val="FF8029"/>
      </a:accent4>
      <a:accent5>
        <a:srgbClr val="C1C1C1"/>
      </a:accent5>
      <a:accent6>
        <a:srgbClr val="85C226"/>
      </a:accent6>
      <a:hlink>
        <a:srgbClr val="FF8029"/>
      </a:hlink>
      <a:folHlink>
        <a:srgbClr val="C1C1C1"/>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lastní návrh">
  <a:themeElements>
    <a:clrScheme name="HMP_DR_2">
      <a:dk1>
        <a:srgbClr val="29166F"/>
      </a:dk1>
      <a:lt1>
        <a:sysClr val="window" lastClr="FFFFFF"/>
      </a:lt1>
      <a:dk2>
        <a:srgbClr val="FFFFFF"/>
      </a:dk2>
      <a:lt2>
        <a:srgbClr val="C1C1C1"/>
      </a:lt2>
      <a:accent1>
        <a:srgbClr val="29166F"/>
      </a:accent1>
      <a:accent2>
        <a:srgbClr val="C1C1C1"/>
      </a:accent2>
      <a:accent3>
        <a:srgbClr val="85C226"/>
      </a:accent3>
      <a:accent4>
        <a:srgbClr val="FF8029"/>
      </a:accent4>
      <a:accent5>
        <a:srgbClr val="C1C1C1"/>
      </a:accent5>
      <a:accent6>
        <a:srgbClr val="85C226"/>
      </a:accent6>
      <a:hlink>
        <a:srgbClr val="FF8029"/>
      </a:hlink>
      <a:folHlink>
        <a:srgbClr val="C1C1C1"/>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4521</TotalTime>
  <Words>7368</Words>
  <Application>Microsoft Office PowerPoint</Application>
  <PresentationFormat>Předvádění na obrazovce (4:3)</PresentationFormat>
  <Paragraphs>886</Paragraphs>
  <Slides>118</Slides>
  <Notes>0</Notes>
  <HiddenSlides>0</HiddenSlides>
  <MMClips>0</MMClips>
  <ScaleCrop>false</ScaleCrop>
  <HeadingPairs>
    <vt:vector size="4" baseType="variant">
      <vt:variant>
        <vt:lpstr>Motiv</vt:lpstr>
      </vt:variant>
      <vt:variant>
        <vt:i4>2</vt:i4>
      </vt:variant>
      <vt:variant>
        <vt:lpstr>Nadpisy snímků</vt:lpstr>
      </vt:variant>
      <vt:variant>
        <vt:i4>118</vt:i4>
      </vt:variant>
    </vt:vector>
  </HeadingPairs>
  <TitlesOfParts>
    <vt:vector size="120" baseType="lpstr">
      <vt:lpstr>Motiv systému Office</vt:lpstr>
      <vt:lpstr>Vlastní návrh</vt:lpstr>
      <vt:lpstr>Aktivní přístup k obhajobě svých práv a k získávání informací  o svých právech</vt:lpstr>
      <vt:lpstr>Právo ve společnosti</vt:lpstr>
      <vt:lpstr>Právo</vt:lpstr>
      <vt:lpstr>Právo</vt:lpstr>
      <vt:lpstr>Morálka a spravedlnost</vt:lpstr>
      <vt:lpstr>Morálka a spravedlnost</vt:lpstr>
      <vt:lpstr>Právo vs. morálka</vt:lpstr>
      <vt:lpstr>Morálka a spravedlnost</vt:lpstr>
      <vt:lpstr>Právní stát</vt:lpstr>
      <vt:lpstr>Právní stát</vt:lpstr>
      <vt:lpstr>Právní stát</vt:lpstr>
      <vt:lpstr>Právní stát</vt:lpstr>
      <vt:lpstr>Právní stát</vt:lpstr>
      <vt:lpstr>Právní stát</vt:lpstr>
      <vt:lpstr>Právní stát</vt:lpstr>
      <vt:lpstr>Právní stát</vt:lpstr>
      <vt:lpstr>Prameny práva</vt:lpstr>
      <vt:lpstr>Prameny práva</vt:lpstr>
      <vt:lpstr>Prameny práva</vt:lpstr>
      <vt:lpstr>Typy práva</vt:lpstr>
      <vt:lpstr>Typy práva</vt:lpstr>
      <vt:lpstr>Typy práva</vt:lpstr>
      <vt:lpstr>Typy práva</vt:lpstr>
      <vt:lpstr>Občan a právo</vt:lpstr>
      <vt:lpstr>Právní subjektivita</vt:lpstr>
      <vt:lpstr>Právní subjektivita</vt:lpstr>
      <vt:lpstr>Právní subjektivita</vt:lpstr>
      <vt:lpstr>Právní subjektivita</vt:lpstr>
      <vt:lpstr>Právní úkon a předmět  právních vztahů</vt:lpstr>
      <vt:lpstr>Právní úkon a předmět  právních vztahů</vt:lpstr>
      <vt:lpstr>Právní úkon a předmět  právních vztahů</vt:lpstr>
      <vt:lpstr>Právní úkon a předmět  právních vztahů</vt:lpstr>
      <vt:lpstr>Právní úkon a předmět  právních vztahů</vt:lpstr>
      <vt:lpstr>Právní úkon a předmět  právních vztahů</vt:lpstr>
      <vt:lpstr>Právní úkon a předmět  právních vztahů</vt:lpstr>
      <vt:lpstr>Právní úkon a předmět  právních vztahů</vt:lpstr>
      <vt:lpstr>Právo vlastnit majetek</vt:lpstr>
      <vt:lpstr>Právo vlastnit majetek</vt:lpstr>
      <vt:lpstr>Právo vlastnit majetek</vt:lpstr>
      <vt:lpstr>Právo vlastnit majetek</vt:lpstr>
      <vt:lpstr>Právo vlastnit majetek</vt:lpstr>
      <vt:lpstr>Právo vlastnit majetek</vt:lpstr>
      <vt:lpstr>Právo vlastnit majetek</vt:lpstr>
      <vt:lpstr>Právo vlastnit majetek</vt:lpstr>
      <vt:lpstr>Právo vlastnit majetek</vt:lpstr>
      <vt:lpstr>Právo vlastnit majetek</vt:lpstr>
      <vt:lpstr>Právo vlastnit majetek</vt:lpstr>
      <vt:lpstr>Právo vlastnit majetek</vt:lpstr>
      <vt:lpstr>Právo vlastnit majetek</vt:lpstr>
      <vt:lpstr>Právo vlastnit majetek</vt:lpstr>
      <vt:lpstr>Právo vlastnit majetek</vt:lpstr>
      <vt:lpstr>Právo vlastnit majetek</vt:lpstr>
      <vt:lpstr>Právo vlastnit majetek</vt:lpstr>
      <vt:lpstr>Občan a práce</vt:lpstr>
      <vt:lpstr>Občan podnikatel</vt:lpstr>
      <vt:lpstr>Občan podnikatel</vt:lpstr>
      <vt:lpstr>Občan podnikatel</vt:lpstr>
      <vt:lpstr>Občan podnikatel</vt:lpstr>
      <vt:lpstr>Občan podnikatel</vt:lpstr>
      <vt:lpstr>Občan podnikatel</vt:lpstr>
      <vt:lpstr>Občan podnikatel</vt:lpstr>
      <vt:lpstr>Občan podnikatel</vt:lpstr>
      <vt:lpstr>Občan podnikatel</vt:lpstr>
      <vt:lpstr>Občan zaměstnanec</vt:lpstr>
      <vt:lpstr>Občan zaměstnanec</vt:lpstr>
      <vt:lpstr>Občan zaměstnanec</vt:lpstr>
      <vt:lpstr>Občan zaměstnanec</vt:lpstr>
      <vt:lpstr>Občan zaměstnanec</vt:lpstr>
      <vt:lpstr>Občan zaměstnanec</vt:lpstr>
      <vt:lpstr>Občan zaměstnanec</vt:lpstr>
      <vt:lpstr>Občan a obchodní společnost</vt:lpstr>
      <vt:lpstr>Občan a obchodní společnost</vt:lpstr>
      <vt:lpstr>Občan a obchodní společnost</vt:lpstr>
      <vt:lpstr>Trestní právo a občan před soudem</vt:lpstr>
      <vt:lpstr>Občan a trestní právo</vt:lpstr>
      <vt:lpstr>Občan a trestní právo</vt:lpstr>
      <vt:lpstr>Občan a trestní právo</vt:lpstr>
      <vt:lpstr>Občan a trestní právo</vt:lpstr>
      <vt:lpstr>Občan a trestní právo</vt:lpstr>
      <vt:lpstr>Občan a trestní právo</vt:lpstr>
      <vt:lpstr>Občan a trestní právo</vt:lpstr>
      <vt:lpstr>Občan a trestní právo</vt:lpstr>
      <vt:lpstr>Občan a trestní právo</vt:lpstr>
      <vt:lpstr>Občan a trestní právo</vt:lpstr>
      <vt:lpstr>Občan a trestní právo</vt:lpstr>
      <vt:lpstr>Občan a trestní právo</vt:lpstr>
      <vt:lpstr>Občan a trestní právo</vt:lpstr>
      <vt:lpstr>Občan před soudem</vt:lpstr>
      <vt:lpstr>Občan před soudem</vt:lpstr>
      <vt:lpstr>Občan před soudem</vt:lpstr>
      <vt:lpstr>Občan před soudem</vt:lpstr>
      <vt:lpstr>Občan před soudem</vt:lpstr>
      <vt:lpstr>Občan před soudem</vt:lpstr>
      <vt:lpstr>Občan před soudem</vt:lpstr>
      <vt:lpstr>Občan před soudem</vt:lpstr>
      <vt:lpstr>Občan před soudem</vt:lpstr>
      <vt:lpstr>Občan před soudem</vt:lpstr>
      <vt:lpstr>Občan před soudem</vt:lpstr>
      <vt:lpstr>Občan před soudem</vt:lpstr>
      <vt:lpstr>Občan před soudem</vt:lpstr>
      <vt:lpstr>Občan před soudem</vt:lpstr>
      <vt:lpstr>Občan před soudem</vt:lpstr>
      <vt:lpstr>Občan  před úřadem</vt:lpstr>
      <vt:lpstr>Obecné zásady správního  řízení</vt:lpstr>
      <vt:lpstr>Obecné zásady správního  řízení</vt:lpstr>
      <vt:lpstr>Občan a přestupky</vt:lpstr>
      <vt:lpstr>Občan a přestupky</vt:lpstr>
      <vt:lpstr>Občan a přestupky</vt:lpstr>
      <vt:lpstr>Občan a přestupky</vt:lpstr>
      <vt:lpstr>Občan a přestupky</vt:lpstr>
      <vt:lpstr>Občan a přestupky</vt:lpstr>
      <vt:lpstr>Občan a přestupky</vt:lpstr>
      <vt:lpstr>Občan a daně</vt:lpstr>
      <vt:lpstr>Občan a daně</vt:lpstr>
      <vt:lpstr>Občan a stavební řízení</vt:lpstr>
      <vt:lpstr>Občan a stavební řízení</vt:lpstr>
      <vt:lpstr>Občan a stavební řízení</vt:lpstr>
      <vt:lpstr>Občan a stavební řízení</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Alena</dc:creator>
  <cp:lastModifiedBy>Anna Legierská</cp:lastModifiedBy>
  <cp:revision>296</cp:revision>
  <dcterms:created xsi:type="dcterms:W3CDTF">2013-06-10T17:46:50Z</dcterms:created>
  <dcterms:modified xsi:type="dcterms:W3CDTF">2013-10-16T09:00:31Z</dcterms:modified>
</cp:coreProperties>
</file>