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0" r:id="rId3"/>
    <p:sldMasterId id="2147483686" r:id="rId4"/>
    <p:sldMasterId id="2147483695" r:id="rId5"/>
    <p:sldMasterId id="2147483701" r:id="rId6"/>
    <p:sldMasterId id="2147483710" r:id="rId7"/>
  </p:sldMasterIdLst>
  <p:notesMasterIdLst>
    <p:notesMasterId r:id="rId57"/>
  </p:notesMasterIdLst>
  <p:handoutMasterIdLst>
    <p:handoutMasterId r:id="rId58"/>
  </p:handoutMasterIdLst>
  <p:sldIdLst>
    <p:sldId id="272" r:id="rId8"/>
    <p:sldId id="279" r:id="rId9"/>
    <p:sldId id="281" r:id="rId10"/>
    <p:sldId id="283" r:id="rId11"/>
    <p:sldId id="330" r:id="rId12"/>
    <p:sldId id="332" r:id="rId13"/>
    <p:sldId id="348" r:id="rId14"/>
    <p:sldId id="346" r:id="rId15"/>
    <p:sldId id="334" r:id="rId16"/>
    <p:sldId id="289" r:id="rId17"/>
    <p:sldId id="335" r:id="rId18"/>
    <p:sldId id="292" r:id="rId19"/>
    <p:sldId id="293" r:id="rId20"/>
    <p:sldId id="294" r:id="rId21"/>
    <p:sldId id="297" r:id="rId22"/>
    <p:sldId id="311" r:id="rId23"/>
    <p:sldId id="295" r:id="rId24"/>
    <p:sldId id="298" r:id="rId25"/>
    <p:sldId id="299" r:id="rId26"/>
    <p:sldId id="301" r:id="rId27"/>
    <p:sldId id="300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04" r:id="rId39"/>
    <p:sldId id="315" r:id="rId40"/>
    <p:sldId id="316" r:id="rId41"/>
    <p:sldId id="347" r:id="rId42"/>
    <p:sldId id="320" r:id="rId43"/>
    <p:sldId id="318" r:id="rId44"/>
    <p:sldId id="319" r:id="rId45"/>
    <p:sldId id="317" r:id="rId46"/>
    <p:sldId id="321" r:id="rId47"/>
    <p:sldId id="323" r:id="rId48"/>
    <p:sldId id="324" r:id="rId49"/>
    <p:sldId id="322" r:id="rId50"/>
    <p:sldId id="325" r:id="rId51"/>
    <p:sldId id="326" r:id="rId52"/>
    <p:sldId id="327" r:id="rId53"/>
    <p:sldId id="331" r:id="rId54"/>
    <p:sldId id="328" r:id="rId55"/>
    <p:sldId id="329" r:id="rId56"/>
  </p:sldIdLst>
  <p:sldSz cx="9144000" cy="6858000" type="screen4x3"/>
  <p:notesSz cx="6858000" cy="9144000"/>
  <p:custDataLst>
    <p:tags r:id="rId5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29"/>
    <a:srgbClr val="29166F"/>
    <a:srgbClr val="85C226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06" autoAdjust="0"/>
    <p:restoredTop sz="86447" autoAdjust="0"/>
  </p:normalViewPr>
  <p:slideViewPr>
    <p:cSldViewPr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5968-6DF7-4273-8995-9689EBBF42C7}" type="datetimeFigureOut">
              <a:rPr lang="cs-CZ" smtClean="0"/>
              <a:pPr/>
              <a:t>7.8.2013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25282-82DB-43AE-AEC0-55C384009C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12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3D543-4330-414E-B768-8C3B1F892C6D}" type="datetimeFigureOut">
              <a:rPr lang="cs-CZ" smtClean="0"/>
              <a:pPr/>
              <a:t>7.8.2013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05BB-4053-4AD6-ABB7-6D452EEC0D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53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1974" y="594928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2924944"/>
            <a:ext cx="7772400" cy="1226567"/>
          </a:xfrm>
          <a:prstGeom prst="rect">
            <a:avLst/>
          </a:prstGeom>
        </p:spPr>
        <p:txBody>
          <a:bodyPr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4800" b="1" kern="1200" cap="all" baseline="0" dirty="0">
                <a:solidFill>
                  <a:srgbClr val="85C226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057400" y="4221088"/>
            <a:ext cx="6400800" cy="339508"/>
          </a:xfrm>
          <a:prstGeom prst="rect">
            <a:avLst/>
          </a:prstGeom>
        </p:spPr>
        <p:txBody>
          <a:bodyPr/>
          <a:lstStyle>
            <a:lvl1pPr marL="0" indent="0" algn="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cs-CZ" sz="2400" b="1" i="1" kern="1200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Příjmení a jméno autora/prezentujícího.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85800" y="630932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324600" y="6309320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12" descr="logolink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055568"/>
            <a:ext cx="8280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panáček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25538"/>
            <a:ext cx="1295400" cy="1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61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s komentářem 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467544" y="1268760"/>
            <a:ext cx="8424936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85C226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67544" y="1988840"/>
            <a:ext cx="8424936" cy="3754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67544" y="5877272"/>
            <a:ext cx="8424936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Komentář k obrázku</a:t>
            </a:r>
          </a:p>
        </p:txBody>
      </p:sp>
    </p:spTree>
    <p:extLst>
      <p:ext uri="{BB962C8B-B14F-4D97-AF65-F5344CB8AC3E}">
        <p14:creationId xmlns:p14="http://schemas.microsoft.com/office/powerpoint/2010/main" val="135180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37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vlevo - body Z/M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95666" y="6356350"/>
            <a:ext cx="2096814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4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4" name="Zástupný symbol pro obrázek 8"/>
          <p:cNvSpPr>
            <a:spLocks noGrp="1"/>
          </p:cNvSpPr>
          <p:nvPr>
            <p:ph type="pic" sz="quarter" idx="13"/>
          </p:nvPr>
        </p:nvSpPr>
        <p:spPr>
          <a:xfrm>
            <a:off x="395536" y="2060848"/>
            <a:ext cx="4104456" cy="4104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4644008" y="2060848"/>
            <a:ext cx="4248472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2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3420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lang="cs-CZ" sz="2000" kern="1200" baseline="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0"/>
            <a:r>
              <a:rPr lang="cs-CZ" dirty="0" err="1" smtClean="0"/>
              <a:t>kkkkkk</a:t>
            </a:r>
            <a:endParaRPr lang="cs-CZ" dirty="0" smtClean="0"/>
          </a:p>
          <a:p>
            <a:pPr lvl="1"/>
            <a:r>
              <a:rPr lang="cs-CZ" dirty="0" err="1" smtClean="0"/>
              <a:t>llllll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2080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malý text Z/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491536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4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4" name="Zástupný symbol pro obrázek 8"/>
          <p:cNvSpPr>
            <a:spLocks noGrp="1"/>
          </p:cNvSpPr>
          <p:nvPr>
            <p:ph type="pic" sz="quarter" idx="13"/>
          </p:nvPr>
        </p:nvSpPr>
        <p:spPr>
          <a:xfrm>
            <a:off x="6533972" y="4221088"/>
            <a:ext cx="2088232" cy="1944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5832648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2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3420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lang="cs-CZ" sz="2000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8442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1974" y="594928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2924944"/>
            <a:ext cx="7772400" cy="1226567"/>
          </a:xfrm>
          <a:prstGeom prst="rect">
            <a:avLst/>
          </a:prstGeom>
        </p:spPr>
        <p:txBody>
          <a:bodyPr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4800" b="1" kern="1200" cap="all" baseline="0" dirty="0">
                <a:solidFill>
                  <a:srgbClr val="85C226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057400" y="4221088"/>
            <a:ext cx="6400800" cy="339508"/>
          </a:xfrm>
          <a:prstGeom prst="rect">
            <a:avLst/>
          </a:prstGeom>
        </p:spPr>
        <p:txBody>
          <a:bodyPr/>
          <a:lstStyle>
            <a:lvl1pPr marL="0" indent="0" algn="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cs-CZ" sz="2400" b="1" i="1" kern="1200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Příjmení a jméno autora/prezentujícího.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85800" y="630932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cs-CZ" dirty="0">
              <a:solidFill>
                <a:srgbClr val="29166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324600" y="6309320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7" name="Picture 12" descr="logolink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055568"/>
            <a:ext cx="8280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panáček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25538"/>
            <a:ext cx="1295400" cy="1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99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2276872"/>
            <a:ext cx="6264696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1C1C1"/>
              </a:buClr>
              <a:buFont typeface="Arial" pitchFamily="34" charset="0"/>
              <a:buChar char="•"/>
              <a:defRPr lang="cs-CZ" sz="3200" b="1" kern="1200" dirty="0" smtClean="0">
                <a:solidFill>
                  <a:srgbClr val="C1C1C1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915816" y="584540"/>
            <a:ext cx="5976664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dirty="0">
                <a:solidFill>
                  <a:srgbClr val="85C2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31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48880"/>
            <a:ext cx="8064896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8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4248472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cap="all" baseline="0" dirty="0">
                <a:solidFill>
                  <a:srgbClr val="C1C1C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5" name="Picture 7" descr="panáček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4196"/>
            <a:ext cx="61277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3276600" y="1913483"/>
            <a:ext cx="5867400" cy="0"/>
          </a:xfrm>
          <a:prstGeom prst="line">
            <a:avLst/>
          </a:prstGeom>
          <a:noFill/>
          <a:ln w="9525">
            <a:solidFill>
              <a:srgbClr val="C1C1C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2916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0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sah části_zelene_pis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48880"/>
            <a:ext cx="8064896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2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4248472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cap="all" baseline="0" dirty="0">
                <a:solidFill>
                  <a:srgbClr val="C1C1C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5" name="Picture 7" descr="panáček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4196"/>
            <a:ext cx="61277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3276600" y="1913483"/>
            <a:ext cx="5867400" cy="0"/>
          </a:xfrm>
          <a:prstGeom prst="line">
            <a:avLst/>
          </a:prstGeom>
          <a:noFill/>
          <a:ln w="9525">
            <a:solidFill>
              <a:srgbClr val="C1C1C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2916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0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584540"/>
            <a:ext cx="5976664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dirty="0">
                <a:solidFill>
                  <a:srgbClr val="85C2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864"/>
            <a:ext cx="8085584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8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8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text - body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Font typeface="Arial" pitchFamily="34" charset="0"/>
              <a:buChar char="●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E7606BD8-8C65-4B64-BC3D-FCE93F3D3D6F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4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2276872"/>
            <a:ext cx="6264696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1C1C1"/>
              </a:buClr>
              <a:buFont typeface="Arial" pitchFamily="34" charset="0"/>
              <a:buChar char="•"/>
              <a:defRPr lang="cs-CZ" sz="3200" b="1" kern="1200" dirty="0" smtClean="0">
                <a:solidFill>
                  <a:srgbClr val="C1C1C1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915816" y="584540"/>
            <a:ext cx="5976664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dirty="0">
                <a:solidFill>
                  <a:srgbClr val="85C2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39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410445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rgbClr val="002060"/>
              </a:buClr>
              <a:buFont typeface="Arial" pitchFamily="34" charset="0"/>
              <a:buChar char="●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●"/>
            </a:pPr>
            <a:r>
              <a:rPr lang="cs-CZ" dirty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3"/>
          </p:nvPr>
        </p:nvSpPr>
        <p:spPr>
          <a:xfrm>
            <a:off x="4716016" y="1556792"/>
            <a:ext cx="4176464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●"/>
            </a:pPr>
            <a:r>
              <a:rPr lang="cs-CZ" dirty="0" smtClean="0"/>
              <a:t>Druhá úroveň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51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Z Nadpis 2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424936" cy="39604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C1C1C1"/>
              </a:buClr>
              <a:buFont typeface="Wingdings" pitchFamily="2" charset="2"/>
              <a:buChar char="§"/>
              <a:defRPr lang="cs-CZ" sz="28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5759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s komentářem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10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5536" y="1988840"/>
            <a:ext cx="8496944" cy="3754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95536" y="5877272"/>
            <a:ext cx="8496944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Komentář k obrázku</a:t>
            </a:r>
          </a:p>
        </p:txBody>
      </p:sp>
    </p:spTree>
    <p:extLst>
      <p:ext uri="{BB962C8B-B14F-4D97-AF65-F5344CB8AC3E}">
        <p14:creationId xmlns:p14="http://schemas.microsoft.com/office/powerpoint/2010/main" val="53051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s komentářem 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467544" y="1268760"/>
            <a:ext cx="8424936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85C226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67544" y="1988840"/>
            <a:ext cx="8424936" cy="3754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67544" y="5877272"/>
            <a:ext cx="8424936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Komentář k obrázku</a:t>
            </a:r>
          </a:p>
        </p:txBody>
      </p:sp>
    </p:spTree>
    <p:extLst>
      <p:ext uri="{BB962C8B-B14F-4D97-AF65-F5344CB8AC3E}">
        <p14:creationId xmlns:p14="http://schemas.microsoft.com/office/powerpoint/2010/main" val="124904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469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vlevo - body Z/M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95666" y="6356350"/>
            <a:ext cx="2096814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4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4" name="Zástupný symbol pro obrázek 8"/>
          <p:cNvSpPr>
            <a:spLocks noGrp="1"/>
          </p:cNvSpPr>
          <p:nvPr>
            <p:ph type="pic" sz="quarter" idx="13"/>
          </p:nvPr>
        </p:nvSpPr>
        <p:spPr>
          <a:xfrm>
            <a:off x="395536" y="2060848"/>
            <a:ext cx="4104456" cy="4104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4644008" y="2060848"/>
            <a:ext cx="4248472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2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3420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lang="cs-CZ" sz="2000" kern="1200" baseline="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0"/>
            <a:r>
              <a:rPr lang="cs-CZ" dirty="0" err="1" smtClean="0"/>
              <a:t>kkkkkk</a:t>
            </a:r>
            <a:endParaRPr lang="cs-CZ" dirty="0" smtClean="0"/>
          </a:p>
          <a:p>
            <a:pPr lvl="1"/>
            <a:r>
              <a:rPr lang="cs-CZ" dirty="0" err="1" smtClean="0"/>
              <a:t>llllll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27288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malý text Z/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491536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4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4" name="Zástupný symbol pro obrázek 8"/>
          <p:cNvSpPr>
            <a:spLocks noGrp="1"/>
          </p:cNvSpPr>
          <p:nvPr>
            <p:ph type="pic" sz="quarter" idx="13"/>
          </p:nvPr>
        </p:nvSpPr>
        <p:spPr>
          <a:xfrm>
            <a:off x="6533972" y="4221088"/>
            <a:ext cx="2088232" cy="1944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5832648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2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3420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lang="cs-CZ" sz="2000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0043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1974" y="594928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2924944"/>
            <a:ext cx="7772400" cy="1226567"/>
          </a:xfrm>
          <a:prstGeom prst="rect">
            <a:avLst/>
          </a:prstGeom>
        </p:spPr>
        <p:txBody>
          <a:bodyPr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4800" b="1" kern="1200" cap="all" baseline="0" dirty="0">
                <a:solidFill>
                  <a:srgbClr val="85C226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057400" y="4221088"/>
            <a:ext cx="6400800" cy="339508"/>
          </a:xfrm>
          <a:prstGeom prst="rect">
            <a:avLst/>
          </a:prstGeom>
        </p:spPr>
        <p:txBody>
          <a:bodyPr/>
          <a:lstStyle>
            <a:lvl1pPr marL="0" indent="0" algn="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cs-CZ" sz="2400" b="1" i="1" kern="1200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Příjmení a jméno autora/prezentujícího.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85800" y="630932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cs-CZ" dirty="0">
              <a:solidFill>
                <a:srgbClr val="29166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324600" y="6309320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7" name="Picture 12" descr="logolink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055568"/>
            <a:ext cx="8280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panáček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25538"/>
            <a:ext cx="1295400" cy="1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3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2276872"/>
            <a:ext cx="6264696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1C1C1"/>
              </a:buClr>
              <a:buFont typeface="Arial" pitchFamily="34" charset="0"/>
              <a:buChar char="•"/>
              <a:defRPr lang="cs-CZ" sz="3200" b="1" kern="1200" dirty="0" smtClean="0">
                <a:solidFill>
                  <a:srgbClr val="C1C1C1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915816" y="584540"/>
            <a:ext cx="5976664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dirty="0">
                <a:solidFill>
                  <a:srgbClr val="85C2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29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48880"/>
            <a:ext cx="8064896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8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4248472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cap="all" baseline="0" dirty="0">
                <a:solidFill>
                  <a:srgbClr val="C1C1C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5" name="Picture 7" descr="panáček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4196"/>
            <a:ext cx="61277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3276600" y="1913483"/>
            <a:ext cx="5867400" cy="0"/>
          </a:xfrm>
          <a:prstGeom prst="line">
            <a:avLst/>
          </a:prstGeom>
          <a:noFill/>
          <a:ln w="9525">
            <a:solidFill>
              <a:srgbClr val="C1C1C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2916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7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48880"/>
            <a:ext cx="8064896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8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4248472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cap="all" baseline="0" dirty="0">
                <a:solidFill>
                  <a:srgbClr val="C1C1C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5" name="Picture 7" descr="panáček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4196"/>
            <a:ext cx="61277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3276600" y="1913483"/>
            <a:ext cx="5867400" cy="0"/>
          </a:xfrm>
          <a:prstGeom prst="line">
            <a:avLst/>
          </a:prstGeom>
          <a:noFill/>
          <a:ln w="9525">
            <a:solidFill>
              <a:srgbClr val="C1C1C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72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sah části_zelene_pis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48880"/>
            <a:ext cx="8064896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2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4248472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cap="all" baseline="0" dirty="0">
                <a:solidFill>
                  <a:srgbClr val="C1C1C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5" name="Picture 7" descr="panáček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4196"/>
            <a:ext cx="61277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3276600" y="1913483"/>
            <a:ext cx="5867400" cy="0"/>
          </a:xfrm>
          <a:prstGeom prst="line">
            <a:avLst/>
          </a:prstGeom>
          <a:noFill/>
          <a:ln w="9525">
            <a:solidFill>
              <a:srgbClr val="C1C1C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2916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6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584540"/>
            <a:ext cx="5976664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dirty="0">
                <a:solidFill>
                  <a:srgbClr val="85C2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864"/>
            <a:ext cx="8085584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8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5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text - body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Font typeface="Arial" pitchFamily="34" charset="0"/>
              <a:buChar char="●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E7606BD8-8C65-4B64-BC3D-FCE93F3D3D6F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0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410445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rgbClr val="002060"/>
              </a:buClr>
              <a:buFont typeface="Arial" pitchFamily="34" charset="0"/>
              <a:buChar char="●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●"/>
            </a:pPr>
            <a:r>
              <a:rPr lang="cs-CZ" dirty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3"/>
          </p:nvPr>
        </p:nvSpPr>
        <p:spPr>
          <a:xfrm>
            <a:off x="4716016" y="1556792"/>
            <a:ext cx="4176464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●"/>
            </a:pPr>
            <a:r>
              <a:rPr lang="cs-CZ" dirty="0" smtClean="0"/>
              <a:t>Druhá úroveň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96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Z Nadpis 2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424936" cy="39604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C1C1C1"/>
              </a:buClr>
              <a:buFont typeface="Wingdings" pitchFamily="2" charset="2"/>
              <a:buChar char="§"/>
              <a:defRPr lang="cs-CZ" sz="28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6782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s komentářem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10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5536" y="1988840"/>
            <a:ext cx="8496944" cy="3754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95536" y="5877272"/>
            <a:ext cx="8496944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Komentář k obrázku</a:t>
            </a:r>
          </a:p>
        </p:txBody>
      </p:sp>
    </p:spTree>
    <p:extLst>
      <p:ext uri="{BB962C8B-B14F-4D97-AF65-F5344CB8AC3E}">
        <p14:creationId xmlns:p14="http://schemas.microsoft.com/office/powerpoint/2010/main" val="42171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s komentářem 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467544" y="1268760"/>
            <a:ext cx="8424936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85C226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67544" y="1988840"/>
            <a:ext cx="8424936" cy="3754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67544" y="5877272"/>
            <a:ext cx="8424936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Komentář k obrázku</a:t>
            </a:r>
          </a:p>
        </p:txBody>
      </p:sp>
    </p:spTree>
    <p:extLst>
      <p:ext uri="{BB962C8B-B14F-4D97-AF65-F5344CB8AC3E}">
        <p14:creationId xmlns:p14="http://schemas.microsoft.com/office/powerpoint/2010/main" val="71486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448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vlevo - body Z/M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95666" y="6356350"/>
            <a:ext cx="2096814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4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4" name="Zástupný symbol pro obrázek 8"/>
          <p:cNvSpPr>
            <a:spLocks noGrp="1"/>
          </p:cNvSpPr>
          <p:nvPr>
            <p:ph type="pic" sz="quarter" idx="13"/>
          </p:nvPr>
        </p:nvSpPr>
        <p:spPr>
          <a:xfrm>
            <a:off x="395536" y="2060848"/>
            <a:ext cx="4104456" cy="4104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4644008" y="2060848"/>
            <a:ext cx="4248472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2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3420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lang="cs-CZ" sz="2000" kern="1200" baseline="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0"/>
            <a:r>
              <a:rPr lang="cs-CZ" dirty="0" err="1" smtClean="0"/>
              <a:t>kkkkkk</a:t>
            </a:r>
            <a:endParaRPr lang="cs-CZ" dirty="0" smtClean="0"/>
          </a:p>
          <a:p>
            <a:pPr lvl="1"/>
            <a:r>
              <a:rPr lang="cs-CZ" dirty="0" err="1" smtClean="0"/>
              <a:t>llllll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0849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malý text Z/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491536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4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4" name="Zástupný symbol pro obrázek 8"/>
          <p:cNvSpPr>
            <a:spLocks noGrp="1"/>
          </p:cNvSpPr>
          <p:nvPr>
            <p:ph type="pic" sz="quarter" idx="13"/>
          </p:nvPr>
        </p:nvSpPr>
        <p:spPr>
          <a:xfrm>
            <a:off x="6533972" y="4221088"/>
            <a:ext cx="2088232" cy="1944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5832648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2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3420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lang="cs-CZ" sz="2000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32539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sah části_zelene_pis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48880"/>
            <a:ext cx="8064896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2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4248472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cap="all" baseline="0" dirty="0">
                <a:solidFill>
                  <a:srgbClr val="C1C1C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5" name="Picture 7" descr="panáček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4196"/>
            <a:ext cx="61277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3276600" y="1913483"/>
            <a:ext cx="5867400" cy="0"/>
          </a:xfrm>
          <a:prstGeom prst="line">
            <a:avLst/>
          </a:prstGeom>
          <a:noFill/>
          <a:ln w="9525">
            <a:solidFill>
              <a:srgbClr val="C1C1C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86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text - body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Font typeface="Arial" pitchFamily="34" charset="0"/>
              <a:buChar char="●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E7606BD8-8C65-4B64-BC3D-FCE93F3D3D6F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3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410445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rgbClr val="002060"/>
              </a:buClr>
              <a:buFont typeface="Arial" pitchFamily="34" charset="0"/>
              <a:buChar char="●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●"/>
            </a:pPr>
            <a:r>
              <a:rPr lang="cs-CZ" dirty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3"/>
          </p:nvPr>
        </p:nvSpPr>
        <p:spPr>
          <a:xfrm>
            <a:off x="4716016" y="1556792"/>
            <a:ext cx="4176464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●"/>
            </a:pPr>
            <a:r>
              <a:rPr lang="cs-CZ" dirty="0" smtClean="0"/>
              <a:t>Druhá úroveň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264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Z Nadpis 2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424936" cy="39604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C1C1C1"/>
              </a:buClr>
              <a:buFont typeface="Wingdings" pitchFamily="2" charset="2"/>
              <a:buChar char="§"/>
              <a:defRPr lang="cs-CZ" sz="28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6764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s komentářem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10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5536" y="1988840"/>
            <a:ext cx="8496944" cy="3754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95536" y="5877272"/>
            <a:ext cx="8496944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Komentář k obrázku</a:t>
            </a:r>
          </a:p>
        </p:txBody>
      </p:sp>
    </p:spTree>
    <p:extLst>
      <p:ext uri="{BB962C8B-B14F-4D97-AF65-F5344CB8AC3E}">
        <p14:creationId xmlns:p14="http://schemas.microsoft.com/office/powerpoint/2010/main" val="36815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s komentářem 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467544" y="1268760"/>
            <a:ext cx="8424936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85C226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67544" y="1988840"/>
            <a:ext cx="8424936" cy="3754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67544" y="5877272"/>
            <a:ext cx="8424936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Komentář k obrázku</a:t>
            </a:r>
          </a:p>
        </p:txBody>
      </p:sp>
    </p:spTree>
    <p:extLst>
      <p:ext uri="{BB962C8B-B14F-4D97-AF65-F5344CB8AC3E}">
        <p14:creationId xmlns:p14="http://schemas.microsoft.com/office/powerpoint/2010/main" val="90168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36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vlevo - body Z/M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95666" y="6356350"/>
            <a:ext cx="2096814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4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4" name="Zástupný symbol pro obrázek 8"/>
          <p:cNvSpPr>
            <a:spLocks noGrp="1"/>
          </p:cNvSpPr>
          <p:nvPr>
            <p:ph type="pic" sz="quarter" idx="13"/>
          </p:nvPr>
        </p:nvSpPr>
        <p:spPr>
          <a:xfrm>
            <a:off x="395536" y="2060848"/>
            <a:ext cx="4104456" cy="4104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4644008" y="2060848"/>
            <a:ext cx="4248472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2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3420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lang="cs-CZ" sz="2000" kern="1200" baseline="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0"/>
            <a:r>
              <a:rPr lang="cs-CZ" dirty="0" err="1" smtClean="0"/>
              <a:t>kkkkkk</a:t>
            </a:r>
            <a:endParaRPr lang="cs-CZ" dirty="0" smtClean="0"/>
          </a:p>
          <a:p>
            <a:pPr lvl="1"/>
            <a:r>
              <a:rPr lang="cs-CZ" dirty="0" err="1" smtClean="0"/>
              <a:t>llllll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9882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malý text Z/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491536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4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4" name="Zástupný symbol pro obrázek 8"/>
          <p:cNvSpPr>
            <a:spLocks noGrp="1"/>
          </p:cNvSpPr>
          <p:nvPr>
            <p:ph type="pic" sz="quarter" idx="13"/>
          </p:nvPr>
        </p:nvSpPr>
        <p:spPr>
          <a:xfrm>
            <a:off x="6533972" y="4221088"/>
            <a:ext cx="2088232" cy="1944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5832648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2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3420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lang="cs-CZ" sz="2000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402742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584540"/>
            <a:ext cx="5976664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dirty="0">
                <a:solidFill>
                  <a:srgbClr val="85C2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864"/>
            <a:ext cx="8085584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8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98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text - body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Font typeface="Arial" pitchFamily="34" charset="0"/>
              <a:buChar char="●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E7606BD8-8C65-4B64-BC3D-FCE93F3D3D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17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410445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rgbClr val="002060"/>
              </a:buClr>
              <a:buFont typeface="Arial" pitchFamily="34" charset="0"/>
              <a:buChar char="●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●"/>
            </a:pPr>
            <a:r>
              <a:rPr lang="cs-CZ" dirty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3"/>
          </p:nvPr>
        </p:nvSpPr>
        <p:spPr>
          <a:xfrm>
            <a:off x="4716016" y="1556792"/>
            <a:ext cx="4176464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●"/>
            </a:pPr>
            <a:r>
              <a:rPr lang="cs-CZ" dirty="0" smtClean="0"/>
              <a:t>Druhá úroveň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95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Z Nadpis 2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424936" cy="39604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C1C1C1"/>
              </a:buClr>
              <a:buFont typeface="Wingdings" pitchFamily="2" charset="2"/>
              <a:buChar char="§"/>
              <a:defRPr lang="cs-CZ" sz="28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4228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s komentářem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10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5536" y="1988840"/>
            <a:ext cx="8496944" cy="3754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95536" y="5877272"/>
            <a:ext cx="8496944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Komentář k obrázku</a:t>
            </a:r>
          </a:p>
        </p:txBody>
      </p:sp>
    </p:spTree>
    <p:extLst>
      <p:ext uri="{BB962C8B-B14F-4D97-AF65-F5344CB8AC3E}">
        <p14:creationId xmlns:p14="http://schemas.microsoft.com/office/powerpoint/2010/main" val="302624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5157192"/>
            <a:ext cx="9144000" cy="1700809"/>
          </a:xfrm>
          <a:prstGeom prst="rect">
            <a:avLst/>
          </a:prstGeom>
          <a:solidFill>
            <a:srgbClr val="2916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18" descr="N_titul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4" r="587" b="9390"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N_panáče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4" y="176293"/>
            <a:ext cx="108108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72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8" r:id="rId3"/>
    <p:sldLayoutId id="2147483679" r:id="rId4"/>
    <p:sldLayoutId id="214748365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68687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7606BD8-8C65-4B64-BC3D-FCE93F3D3D6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Picture 13" descr="_ok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18910"/>
          <a:stretch/>
        </p:blipFill>
        <p:spPr bwMode="auto">
          <a:xfrm>
            <a:off x="0" y="-1008"/>
            <a:ext cx="9154136" cy="171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N_panáče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4" y="176293"/>
            <a:ext cx="108108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1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4" r:id="rId3"/>
    <p:sldLayoutId id="2147483657" r:id="rId4"/>
    <p:sldLayoutId id="2147483677" r:id="rId5"/>
    <p:sldLayoutId id="2147483655" r:id="rId6"/>
    <p:sldLayoutId id="2147483652" r:id="rId7"/>
    <p:sldLayoutId id="214748365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5157192"/>
            <a:ext cx="9144000" cy="1700809"/>
          </a:xfrm>
          <a:prstGeom prst="rect">
            <a:avLst/>
          </a:prstGeom>
          <a:solidFill>
            <a:srgbClr val="2916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29166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81516933-F032-4704-9144-AEF6B1EC904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2" name="Picture 18" descr="N_titul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4" r="587" b="9390"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N_panáče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4" y="176293"/>
            <a:ext cx="108108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90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68687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7606BD8-8C65-4B64-BC3D-FCE93F3D3D6F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13" descr="_ok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18910"/>
          <a:stretch/>
        </p:blipFill>
        <p:spPr bwMode="auto">
          <a:xfrm>
            <a:off x="0" y="-1008"/>
            <a:ext cx="9154136" cy="171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N_panáče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4" y="176293"/>
            <a:ext cx="108108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1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5157192"/>
            <a:ext cx="9144000" cy="1700809"/>
          </a:xfrm>
          <a:prstGeom prst="rect">
            <a:avLst/>
          </a:prstGeom>
          <a:solidFill>
            <a:srgbClr val="2916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29166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81516933-F032-4704-9144-AEF6B1EC904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2" name="Picture 18" descr="N_titul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4" r="587" b="9390"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N_panáče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4" y="176293"/>
            <a:ext cx="108108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62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68687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7606BD8-8C65-4B64-BC3D-FCE93F3D3D6F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13" descr="_ok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18910"/>
          <a:stretch/>
        </p:blipFill>
        <p:spPr bwMode="auto">
          <a:xfrm>
            <a:off x="0" y="-1008"/>
            <a:ext cx="9154136" cy="171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N_panáče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4" y="176293"/>
            <a:ext cx="108108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7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68687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7606BD8-8C65-4B64-BC3D-FCE93F3D3D6F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13" descr="_ok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18910"/>
          <a:stretch/>
        </p:blipFill>
        <p:spPr bwMode="auto">
          <a:xfrm>
            <a:off x="0" y="-1008"/>
            <a:ext cx="9154136" cy="171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N_panáče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4" y="176293"/>
            <a:ext cx="108108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Prevence kriminality, šikany a psychického násilí: </a:t>
            </a:r>
            <a:r>
              <a:rPr lang="cs-CZ" sz="3200" dirty="0" err="1" smtClean="0"/>
              <a:t>mobbing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Ivana </a:t>
            </a:r>
            <a:r>
              <a:rPr lang="cs-CZ" dirty="0" err="1" smtClean="0"/>
              <a:t>Mutinová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4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cs-CZ" sz="3200" dirty="0">
                <a:solidFill>
                  <a:srgbClr val="85C226"/>
                </a:solidFill>
              </a:rPr>
              <a:t>Osobnost mobbera  </a:t>
            </a:r>
          </a:p>
          <a:p>
            <a:pPr>
              <a:spcBef>
                <a:spcPts val="1800"/>
              </a:spcBef>
            </a:pPr>
            <a:r>
              <a:rPr lang="cs-CZ" sz="3200" dirty="0">
                <a:solidFill>
                  <a:srgbClr val="85C226"/>
                </a:solidFill>
              </a:rPr>
              <a:t>Osobnost oběti </a:t>
            </a:r>
          </a:p>
          <a:p>
            <a:pPr>
              <a:spcBef>
                <a:spcPts val="1800"/>
              </a:spcBef>
            </a:pPr>
            <a:r>
              <a:rPr lang="cs-CZ" sz="3200" dirty="0">
                <a:solidFill>
                  <a:srgbClr val="85C226"/>
                </a:solidFill>
              </a:rPr>
              <a:t>Firemní kultura </a:t>
            </a:r>
          </a:p>
          <a:p>
            <a:pPr>
              <a:spcBef>
                <a:spcPts val="1800"/>
              </a:spcBef>
            </a:pPr>
            <a:r>
              <a:rPr lang="cs-CZ" sz="3200" dirty="0">
                <a:solidFill>
                  <a:srgbClr val="85C226"/>
                </a:solidFill>
              </a:rPr>
              <a:t>Osobnost vedoucího  pracovníka</a:t>
            </a:r>
          </a:p>
          <a:p>
            <a:pPr>
              <a:spcBef>
                <a:spcPts val="1800"/>
              </a:spcBef>
            </a:pPr>
            <a:r>
              <a:rPr lang="cs-CZ" sz="3200" dirty="0">
                <a:solidFill>
                  <a:srgbClr val="85C226"/>
                </a:solidFill>
              </a:rPr>
              <a:t>Interní komunikace mezi jednotlivými firemními strukturami </a:t>
            </a:r>
          </a:p>
          <a:p>
            <a:pPr>
              <a:spcBef>
                <a:spcPts val="1800"/>
              </a:spcBef>
            </a:pPr>
            <a:r>
              <a:rPr lang="cs-CZ" sz="3200" dirty="0">
                <a:solidFill>
                  <a:srgbClr val="85C226"/>
                </a:solidFill>
              </a:rPr>
              <a:t>Strach ze ztráty zaměstnání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mobbingu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821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 mobbera</a:t>
            </a:r>
            <a:endParaRPr lang="cs-CZ" dirty="0"/>
          </a:p>
        </p:txBody>
      </p:sp>
      <p:pic>
        <p:nvPicPr>
          <p:cNvPr id="4" name="Zástupný symbol pro obsah 4" descr="K52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5363" y="1484784"/>
            <a:ext cx="6987037" cy="47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4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Osobnostní zvláštnosti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85C226"/>
                </a:solidFill>
              </a:rPr>
              <a:t>Egoistický</a:t>
            </a:r>
            <a:r>
              <a:rPr lang="cs-CZ" sz="2800" dirty="0"/>
              <a:t>, má pocit vlastní důležitosti , výjimečnosti a nadřazenosti</a:t>
            </a:r>
          </a:p>
          <a:p>
            <a:r>
              <a:rPr lang="cs-CZ" sz="2800" dirty="0"/>
              <a:t>Touží získat </a:t>
            </a:r>
            <a:r>
              <a:rPr lang="cs-CZ" sz="2800" dirty="0">
                <a:solidFill>
                  <a:srgbClr val="85C226"/>
                </a:solidFill>
              </a:rPr>
              <a:t>dominantní pozici</a:t>
            </a:r>
            <a:r>
              <a:rPr lang="cs-CZ" sz="2800" dirty="0"/>
              <a:t>, ovládnout druhé</a:t>
            </a:r>
          </a:p>
          <a:p>
            <a:r>
              <a:rPr lang="cs-CZ" sz="2800" dirty="0"/>
              <a:t>Sleduje jen </a:t>
            </a:r>
            <a:r>
              <a:rPr lang="cs-CZ" sz="2800" dirty="0">
                <a:solidFill>
                  <a:srgbClr val="85C226"/>
                </a:solidFill>
              </a:rPr>
              <a:t>své osobní cíle</a:t>
            </a:r>
          </a:p>
          <a:p>
            <a:r>
              <a:rPr lang="cs-CZ" sz="2800" dirty="0"/>
              <a:t>V skrytu </a:t>
            </a:r>
            <a:r>
              <a:rPr lang="cs-CZ" sz="2800" dirty="0">
                <a:solidFill>
                  <a:srgbClr val="85C226"/>
                </a:solidFill>
              </a:rPr>
              <a:t>může mít pocit méněcennosti</a:t>
            </a:r>
            <a:r>
              <a:rPr lang="cs-CZ" sz="2800" dirty="0"/>
              <a:t>, nespokojenosti se svým životem, vztahy, postavením na pracovišti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07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</a:t>
            </a:r>
            <a:r>
              <a:rPr lang="cs-CZ" dirty="0" err="1" smtClean="0"/>
              <a:t>mobberů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4896544"/>
          </a:xfrm>
        </p:spPr>
        <p:txBody>
          <a:bodyPr/>
          <a:lstStyle/>
          <a:p>
            <a:pPr algn="ctr">
              <a:spcAft>
                <a:spcPts val="2400"/>
              </a:spcAft>
              <a:buNone/>
            </a:pPr>
            <a:r>
              <a:rPr lang="cs-CZ" sz="2800" dirty="0"/>
              <a:t>Rozdělení pachatelů mobbingu podle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p. </a:t>
            </a:r>
            <a:r>
              <a:rPr lang="cs-CZ" sz="2800" dirty="0" err="1" smtClean="0"/>
              <a:t>Huberové</a:t>
            </a:r>
            <a:r>
              <a:rPr lang="cs-CZ" sz="2800" dirty="0" smtClean="0"/>
              <a:t> </a:t>
            </a:r>
            <a:r>
              <a:rPr lang="cs-CZ" sz="2800" dirty="0"/>
              <a:t>(1995):</a:t>
            </a:r>
          </a:p>
          <a:p>
            <a:pPr>
              <a:spcBef>
                <a:spcPts val="600"/>
              </a:spcBef>
            </a:pPr>
            <a:r>
              <a:rPr lang="cs-CZ" sz="2400" dirty="0" smtClean="0">
                <a:solidFill>
                  <a:srgbClr val="85C226"/>
                </a:solidFill>
              </a:rPr>
              <a:t>Strůjce </a:t>
            </a:r>
            <a:r>
              <a:rPr lang="cs-CZ" sz="2400" dirty="0">
                <a:solidFill>
                  <a:srgbClr val="85C226"/>
                </a:solidFill>
              </a:rPr>
              <a:t>mobbingu </a:t>
            </a:r>
            <a:r>
              <a:rPr lang="cs-CZ" sz="2400" dirty="0" smtClean="0">
                <a:solidFill>
                  <a:srgbClr val="85C226"/>
                </a:solidFill>
              </a:rPr>
              <a:t>	</a:t>
            </a:r>
            <a:br>
              <a:rPr lang="cs-CZ" sz="2400" dirty="0" smtClean="0">
                <a:solidFill>
                  <a:srgbClr val="85C226"/>
                </a:solidFill>
              </a:rPr>
            </a:br>
            <a:r>
              <a:rPr lang="cs-CZ" sz="2400" dirty="0" smtClean="0"/>
              <a:t>– ten, </a:t>
            </a:r>
            <a:r>
              <a:rPr lang="cs-CZ" sz="2400" dirty="0"/>
              <a:t>co </a:t>
            </a:r>
            <a:r>
              <a:rPr lang="cs-CZ" sz="2400" dirty="0" smtClean="0"/>
              <a:t>ho </a:t>
            </a:r>
            <a:r>
              <a:rPr lang="cs-CZ" sz="2400" dirty="0"/>
              <a:t>vymýšlí</a:t>
            </a:r>
          </a:p>
          <a:p>
            <a:pPr>
              <a:spcBef>
                <a:spcPts val="600"/>
              </a:spcBef>
            </a:pPr>
            <a:r>
              <a:rPr lang="cs-CZ" sz="2400" dirty="0">
                <a:solidFill>
                  <a:srgbClr val="85C226"/>
                </a:solidFill>
              </a:rPr>
              <a:t>Náhodní pachatelé </a:t>
            </a:r>
            <a:r>
              <a:rPr lang="cs-CZ" sz="2400" dirty="0" smtClean="0">
                <a:solidFill>
                  <a:srgbClr val="85C226"/>
                </a:solidFill>
              </a:rPr>
              <a:t>	</a:t>
            </a:r>
            <a:br>
              <a:rPr lang="cs-CZ" sz="2400" dirty="0" smtClean="0">
                <a:solidFill>
                  <a:srgbClr val="85C226"/>
                </a:solidFill>
              </a:rPr>
            </a:br>
            <a:r>
              <a:rPr lang="cs-CZ" sz="2400" dirty="0" smtClean="0"/>
              <a:t>– ti, co konflikt </a:t>
            </a:r>
            <a:r>
              <a:rPr lang="cs-CZ" sz="2400" dirty="0"/>
              <a:t>neřeší a on se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přesune do </a:t>
            </a:r>
            <a:r>
              <a:rPr lang="cs-CZ" sz="2400" dirty="0"/>
              <a:t>vleklého sporu</a:t>
            </a:r>
          </a:p>
          <a:p>
            <a:pPr>
              <a:spcBef>
                <a:spcPts val="600"/>
              </a:spcBef>
            </a:pPr>
            <a:r>
              <a:rPr lang="cs-CZ" sz="2400" dirty="0">
                <a:solidFill>
                  <a:srgbClr val="85C226"/>
                </a:solidFill>
              </a:rPr>
              <a:t>Spoluúčastníci aktivní</a:t>
            </a:r>
          </a:p>
          <a:p>
            <a:pPr>
              <a:spcBef>
                <a:spcPts val="600"/>
              </a:spcBef>
            </a:pPr>
            <a:r>
              <a:rPr lang="cs-CZ" sz="2400" dirty="0">
                <a:solidFill>
                  <a:srgbClr val="85C226"/>
                </a:solidFill>
              </a:rPr>
              <a:t>Spoluúčastníci pasivní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6" name="Obrázek 5" descr="IMG_044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636912"/>
            <a:ext cx="2592288" cy="352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76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Motivy mobbingu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6408712" cy="2448271"/>
          </a:xfrm>
        </p:spPr>
        <p:txBody>
          <a:bodyPr numCol="1"/>
          <a:lstStyle/>
          <a:p>
            <a:r>
              <a:rPr lang="cs-CZ" sz="2800" dirty="0"/>
              <a:t>Závist, žárlivost, nenávist</a:t>
            </a:r>
          </a:p>
          <a:p>
            <a:r>
              <a:rPr lang="cs-CZ" sz="2800" dirty="0"/>
              <a:t>Potřeba ubližovat  druhému</a:t>
            </a:r>
          </a:p>
          <a:p>
            <a:r>
              <a:rPr lang="cs-CZ" sz="2800" dirty="0"/>
              <a:t>Touha ovládat</a:t>
            </a:r>
          </a:p>
          <a:p>
            <a:r>
              <a:rPr lang="cs-CZ" sz="2800" dirty="0"/>
              <a:t>Strach z konkurence</a:t>
            </a:r>
          </a:p>
          <a:p>
            <a:r>
              <a:rPr lang="cs-CZ" sz="2800" dirty="0"/>
              <a:t>Pocit nespokojenosti 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176547" y="4005064"/>
            <a:ext cx="5643925" cy="2592288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●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Přenášení stresu a napětí</a:t>
            </a:r>
          </a:p>
          <a:p>
            <a:r>
              <a:rPr lang="cs-CZ" sz="2800" dirty="0" smtClean="0"/>
              <a:t>Nuda</a:t>
            </a:r>
          </a:p>
          <a:p>
            <a:r>
              <a:rPr lang="cs-CZ" sz="2800" dirty="0" smtClean="0"/>
              <a:t>Obava – nestát se sám obětí</a:t>
            </a:r>
          </a:p>
          <a:p>
            <a:r>
              <a:rPr lang="cs-CZ" sz="2800" dirty="0" smtClean="0"/>
              <a:t>Potřeba být litován</a:t>
            </a:r>
          </a:p>
          <a:p>
            <a:r>
              <a:rPr lang="cs-CZ" sz="2800" dirty="0" smtClean="0"/>
              <a:t>Zástupný motiv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9307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Pohlaví mobbera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1756792"/>
          </a:xfrm>
        </p:spPr>
        <p:txBody>
          <a:bodyPr/>
          <a:lstStyle/>
          <a:p>
            <a:r>
              <a:rPr lang="cs-CZ" sz="2800" dirty="0">
                <a:solidFill>
                  <a:srgbClr val="85C226"/>
                </a:solidFill>
              </a:rPr>
              <a:t>Muži</a:t>
            </a:r>
            <a:r>
              <a:rPr lang="cs-CZ" sz="2800" dirty="0"/>
              <a:t> – převažuje fyzická a verbální agresivita, cynické poznámky,vyzdvihování slabých stránek oběti, ale také ignorace</a:t>
            </a:r>
          </a:p>
          <a:p>
            <a:pPr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12976"/>
            <a:ext cx="3184773" cy="319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23528" y="3356992"/>
            <a:ext cx="4680520" cy="27691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C2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Ženy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166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spíše pasivní agresivita, emoční vydírání, pomluvy, nekonkrétní narážky, neustálá kritika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29166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07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Oběti </a:t>
            </a:r>
            <a:br>
              <a:rPr lang="cs-CZ" dirty="0" smtClean="0"/>
            </a:br>
            <a:r>
              <a:rPr lang="cs-CZ" dirty="0" smtClean="0"/>
              <a:t>mobbingu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11560" y="2636912"/>
            <a:ext cx="5760640" cy="316835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Osobnost oběti</a:t>
            </a:r>
          </a:p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Odlišnost</a:t>
            </a:r>
          </a:p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Fyzická odlišnost obětí</a:t>
            </a:r>
          </a:p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Psychická odlišnost obětí</a:t>
            </a:r>
          </a:p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Nový pracovník</a:t>
            </a:r>
            <a:endParaRPr lang="cs-CZ" sz="3200" dirty="0">
              <a:solidFill>
                <a:srgbClr val="85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17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 oběti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85C226"/>
                </a:solidFill>
              </a:rPr>
              <a:t>Mýtus</a:t>
            </a:r>
            <a:r>
              <a:rPr lang="cs-CZ" sz="2800" dirty="0" smtClean="0"/>
              <a:t> </a:t>
            </a:r>
            <a:r>
              <a:rPr lang="cs-CZ" sz="2800" dirty="0"/>
              <a:t>-  obětí se stávají jen lidé slabí nebo nějak handicapovaní</a:t>
            </a:r>
          </a:p>
          <a:p>
            <a:r>
              <a:rPr lang="cs-CZ" sz="2800" dirty="0">
                <a:solidFill>
                  <a:srgbClr val="85C226"/>
                </a:solidFill>
              </a:rPr>
              <a:t>Může to být kdokoliv z nás </a:t>
            </a:r>
            <a:r>
              <a:rPr lang="cs-CZ" sz="2800" dirty="0"/>
              <a:t>–  muži i ženy různých věkových kategorií, postavení, vzhledu či povolání</a:t>
            </a:r>
          </a:p>
          <a:p>
            <a:r>
              <a:rPr lang="cs-CZ" sz="2800" dirty="0">
                <a:solidFill>
                  <a:srgbClr val="85C226"/>
                </a:solidFill>
              </a:rPr>
              <a:t>Náchylnost stát se obětí </a:t>
            </a:r>
            <a:r>
              <a:rPr lang="cs-CZ" sz="2800" dirty="0"/>
              <a:t>– lidé, kteří nějak vybočují, jsou nápadní nebo neobvyklí</a:t>
            </a:r>
          </a:p>
          <a:p>
            <a:r>
              <a:rPr lang="cs-CZ" sz="2800" dirty="0">
                <a:solidFill>
                  <a:srgbClr val="85C226"/>
                </a:solidFill>
              </a:rPr>
              <a:t>Negativní odlišnost </a:t>
            </a:r>
            <a:r>
              <a:rPr lang="cs-CZ" sz="2800" dirty="0"/>
              <a:t>– </a:t>
            </a:r>
            <a:r>
              <a:rPr lang="cs-CZ" sz="2800" dirty="0" err="1"/>
              <a:t>mobber</a:t>
            </a:r>
            <a:r>
              <a:rPr lang="cs-CZ" sz="2800" dirty="0"/>
              <a:t> zvýrazní</a:t>
            </a:r>
          </a:p>
          <a:p>
            <a:r>
              <a:rPr lang="cs-CZ" sz="2800" dirty="0">
                <a:solidFill>
                  <a:srgbClr val="85C226"/>
                </a:solidFill>
              </a:rPr>
              <a:t>Pozitivní odlišnost </a:t>
            </a:r>
            <a:r>
              <a:rPr lang="cs-CZ" sz="2800" dirty="0"/>
              <a:t>-  důkladně zneváží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07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K52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6855" y="2578312"/>
            <a:ext cx="4349601" cy="30829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Fyzická odlišnost obětí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028" y="1340768"/>
            <a:ext cx="8208912" cy="5040560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cs-CZ" sz="2800" dirty="0"/>
              <a:t>Příslušníci menšin, cizinci, homosexuálové</a:t>
            </a:r>
          </a:p>
          <a:p>
            <a:pPr>
              <a:spcBef>
                <a:spcPts val="900"/>
              </a:spcBef>
            </a:pPr>
            <a:r>
              <a:rPr lang="cs-CZ" sz="2800" dirty="0"/>
              <a:t>Tělesná vada, vada řeči, akcent</a:t>
            </a:r>
          </a:p>
          <a:p>
            <a:pPr>
              <a:spcBef>
                <a:spcPts val="900"/>
              </a:spcBef>
            </a:pPr>
            <a:r>
              <a:rPr lang="cs-CZ" sz="2800" dirty="0" smtClean="0"/>
              <a:t>Silní</a:t>
            </a:r>
            <a:r>
              <a:rPr lang="cs-CZ" sz="2800" dirty="0"/>
              <a:t>, zrzaví, pihovatí</a:t>
            </a:r>
          </a:p>
          <a:p>
            <a:pPr>
              <a:spcBef>
                <a:spcPts val="900"/>
              </a:spcBef>
            </a:pPr>
            <a:r>
              <a:rPr lang="cs-CZ" sz="2800" dirty="0" smtClean="0"/>
              <a:t>Způsob </a:t>
            </a:r>
            <a:r>
              <a:rPr lang="cs-CZ" sz="2800" dirty="0"/>
              <a:t>oblékání</a:t>
            </a:r>
          </a:p>
          <a:p>
            <a:pPr>
              <a:spcBef>
                <a:spcPts val="900"/>
              </a:spcBef>
            </a:pPr>
            <a:r>
              <a:rPr lang="cs-CZ" sz="2800" dirty="0"/>
              <a:t>Zvláštní chování</a:t>
            </a:r>
          </a:p>
          <a:p>
            <a:pPr>
              <a:spcBef>
                <a:spcPts val="900"/>
              </a:spcBef>
            </a:pPr>
            <a:r>
              <a:rPr lang="cs-CZ" sz="2800" dirty="0" smtClean="0"/>
              <a:t>Nemocní </a:t>
            </a:r>
            <a:r>
              <a:rPr lang="cs-CZ" sz="2800" dirty="0"/>
              <a:t>lidé</a:t>
            </a:r>
          </a:p>
          <a:p>
            <a:pPr>
              <a:spcBef>
                <a:spcPts val="900"/>
              </a:spcBef>
            </a:pPr>
            <a:r>
              <a:rPr lang="cs-CZ" sz="2800" dirty="0" smtClean="0"/>
              <a:t>Věk </a:t>
            </a:r>
            <a:endParaRPr lang="cs-CZ" sz="2800" dirty="0"/>
          </a:p>
          <a:p>
            <a:pPr>
              <a:spcBef>
                <a:spcPts val="900"/>
              </a:spcBef>
            </a:pPr>
            <a:r>
              <a:rPr lang="cs-CZ" sz="2800" dirty="0"/>
              <a:t>Jediná žena v mužském kolektivu a </a:t>
            </a:r>
            <a:r>
              <a:rPr lang="cs-CZ" sz="2800" dirty="0" smtClean="0"/>
              <a:t>obráceně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076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Psychická odlišnost obětí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11349"/>
            <a:ext cx="8568952" cy="4525963"/>
          </a:xfrm>
        </p:spPr>
        <p:txBody>
          <a:bodyPr/>
          <a:lstStyle/>
          <a:p>
            <a:r>
              <a:rPr lang="cs-CZ" sz="2800" dirty="0"/>
              <a:t>Neplatí, že  obětí se stávají jenom jedinci slabší</a:t>
            </a:r>
          </a:p>
          <a:p>
            <a:r>
              <a:rPr lang="cs-CZ" sz="2800" dirty="0"/>
              <a:t>Jedinci s nižší psychickou odolností jsou však ve větší nevýhodě</a:t>
            </a:r>
          </a:p>
          <a:p>
            <a:r>
              <a:rPr lang="cs-CZ" sz="2800" dirty="0"/>
              <a:t>Jedinci oslabení, osamělí, labilní</a:t>
            </a:r>
          </a:p>
          <a:p>
            <a:r>
              <a:rPr lang="cs-CZ" sz="2800" dirty="0"/>
              <a:t>s nízkou sebedůvěrou</a:t>
            </a:r>
          </a:p>
          <a:p>
            <a:r>
              <a:rPr lang="cs-CZ" sz="2800" dirty="0"/>
              <a:t>se sklony k obětování se, přecitlivělí</a:t>
            </a:r>
          </a:p>
          <a:p>
            <a:r>
              <a:rPr lang="cs-CZ" sz="2800" dirty="0"/>
              <a:t>naivní a důvěřiví</a:t>
            </a:r>
          </a:p>
          <a:p>
            <a:r>
              <a:rPr lang="cs-CZ" sz="2800" dirty="0"/>
              <a:t>Jedinci na své práci existenčně závislí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07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2564904"/>
            <a:ext cx="8064896" cy="208823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Původ slova „mobbing“</a:t>
            </a:r>
          </a:p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Definice mobbingu</a:t>
            </a:r>
          </a:p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Charakteristické znaky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Mobbing?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8217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Psychická odlišnost obětí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8024" y="3789040"/>
            <a:ext cx="3456384" cy="2193107"/>
          </a:xfrm>
        </p:spPr>
        <p:txBody>
          <a:bodyPr numCol="1"/>
          <a:lstStyle/>
          <a:p>
            <a:r>
              <a:rPr lang="cs-CZ" sz="2800" dirty="0" smtClean="0"/>
              <a:t>Sebevědomí</a:t>
            </a:r>
            <a:endParaRPr lang="cs-CZ" sz="2800" dirty="0"/>
          </a:p>
          <a:p>
            <a:r>
              <a:rPr lang="cs-CZ" sz="2800" dirty="0"/>
              <a:t>Průbojní </a:t>
            </a:r>
          </a:p>
          <a:p>
            <a:r>
              <a:rPr lang="cs-CZ" sz="2800" dirty="0"/>
              <a:t>Iniciativní</a:t>
            </a:r>
          </a:p>
          <a:p>
            <a:r>
              <a:rPr lang="cs-CZ" sz="2800" dirty="0"/>
              <a:t>Úspěšní </a:t>
            </a:r>
          </a:p>
          <a:p>
            <a:pPr algn="just"/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1600201"/>
            <a:ext cx="8568952" cy="6046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166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Terčem mobbingu se však stávají i extroverti: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29166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755576" y="2532037"/>
            <a:ext cx="3636404" cy="2193107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●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Jedinci pracovití</a:t>
            </a:r>
          </a:p>
          <a:p>
            <a:r>
              <a:rPr lang="cs-CZ" sz="2800" dirty="0" smtClean="0"/>
              <a:t>Pečliví</a:t>
            </a:r>
          </a:p>
          <a:p>
            <a:r>
              <a:rPr lang="cs-CZ" sz="2800" dirty="0" smtClean="0"/>
              <a:t>Poctiví</a:t>
            </a:r>
          </a:p>
          <a:p>
            <a:r>
              <a:rPr lang="cs-CZ" sz="2800" dirty="0" smtClean="0"/>
              <a:t>Zodpovědní</a:t>
            </a:r>
          </a:p>
          <a:p>
            <a:pPr>
              <a:buFont typeface="Wingdings" pitchFamily="2" charset="2"/>
              <a:buNone/>
            </a:pP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493076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Nový pracovník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83357"/>
            <a:ext cx="8568952" cy="416592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800" dirty="0"/>
              <a:t>Možné nebezpečí změn v zavedených jistotách kolektivu</a:t>
            </a:r>
          </a:p>
          <a:p>
            <a:pPr>
              <a:spcBef>
                <a:spcPts val="600"/>
              </a:spcBef>
            </a:pPr>
            <a:r>
              <a:rPr lang="cs-CZ" sz="2800" dirty="0"/>
              <a:t>Odlišení od průměru  (psychické či fyzické)</a:t>
            </a:r>
          </a:p>
          <a:p>
            <a:pPr>
              <a:spcBef>
                <a:spcPts val="600"/>
              </a:spcBef>
            </a:pPr>
            <a:r>
              <a:rPr lang="cs-CZ" sz="2800" dirty="0"/>
              <a:t>Pocit ohrožení– vyšší vzdělání, IQ, znalosti</a:t>
            </a:r>
          </a:p>
          <a:p>
            <a:pPr>
              <a:spcBef>
                <a:spcPts val="600"/>
              </a:spcBef>
            </a:pPr>
            <a:r>
              <a:rPr lang="cs-CZ" sz="2800" dirty="0"/>
              <a:t>Nově příchozí  „nepadne“ </a:t>
            </a:r>
            <a:r>
              <a:rPr lang="cs-CZ" sz="2800" dirty="0" err="1"/>
              <a:t>mobberovi</a:t>
            </a:r>
            <a:r>
              <a:rPr lang="cs-CZ" sz="2800" dirty="0"/>
              <a:t> do oka</a:t>
            </a:r>
          </a:p>
          <a:p>
            <a:pPr>
              <a:spcBef>
                <a:spcPts val="600"/>
              </a:spcBef>
            </a:pPr>
            <a:r>
              <a:rPr lang="cs-CZ" sz="2800" dirty="0"/>
              <a:t>Podobnost s nějakou osobou v minulosti  mobbera, s kterou měl negativní zkušenost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076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Konflikt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Systematický </a:t>
            </a:r>
            <a:r>
              <a:rPr lang="cs-CZ" dirty="0" err="1"/>
              <a:t>psychoteror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Zveřejnění případu a zásah nadřízeného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Vyloučení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/>
                </a:solidFill>
              </a:rPr>
              <a:pPr/>
              <a:t>22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mobbingu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3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287413"/>
            <a:ext cx="4104456" cy="3949899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Často malicherný </a:t>
            </a:r>
            <a:br>
              <a:rPr lang="cs-CZ" sz="2800" dirty="0"/>
            </a:br>
            <a:r>
              <a:rPr lang="cs-CZ" sz="2800" dirty="0" smtClean="0"/>
              <a:t>a </a:t>
            </a:r>
            <a:r>
              <a:rPr lang="cs-CZ" sz="2800" dirty="0"/>
              <a:t>někdy i </a:t>
            </a:r>
            <a:r>
              <a:rPr lang="cs-CZ" sz="2800" dirty="0" smtClean="0"/>
              <a:t>náhodný 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800" dirty="0" smtClean="0"/>
              <a:t>pokud </a:t>
            </a:r>
            <a:r>
              <a:rPr lang="cs-CZ" sz="2800" dirty="0"/>
              <a:t>se </a:t>
            </a:r>
            <a:r>
              <a:rPr lang="cs-CZ" sz="2800" dirty="0" smtClean="0"/>
              <a:t>neřeší, </a:t>
            </a:r>
            <a:r>
              <a:rPr lang="cs-CZ" sz="2800" dirty="0"/>
              <a:t>nastává druhá </a:t>
            </a:r>
            <a:r>
              <a:rPr lang="cs-CZ" sz="2800" dirty="0" smtClean="0"/>
              <a:t>fáze – 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4400" dirty="0" smtClean="0">
                <a:solidFill>
                  <a:srgbClr val="85C226"/>
                </a:solidFill>
              </a:rPr>
              <a:t>systematický </a:t>
            </a:r>
            <a:r>
              <a:rPr lang="cs-CZ" sz="4400" dirty="0" err="1" smtClean="0">
                <a:solidFill>
                  <a:srgbClr val="85C226"/>
                </a:solidFill>
              </a:rPr>
              <a:t>psychoteror</a:t>
            </a:r>
            <a:endParaRPr lang="cs-CZ" sz="2800" dirty="0">
              <a:solidFill>
                <a:srgbClr val="85C226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23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Zástupný symbol pro obsah 5" descr="K52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277343"/>
            <a:ext cx="4132422" cy="3743945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4287" y="1289403"/>
            <a:ext cx="5321035" cy="6046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166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166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Spouštěčem je konflikt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29166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3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Systematický </a:t>
            </a:r>
            <a:r>
              <a:rPr lang="cs-CZ" dirty="0" err="1" smtClean="0"/>
              <a:t>psychoteror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525963"/>
          </a:xfrm>
        </p:spPr>
        <p:txBody>
          <a:bodyPr/>
          <a:lstStyle/>
          <a:p>
            <a:r>
              <a:rPr lang="cs-CZ" sz="2400" dirty="0"/>
              <a:t>Zpočátku nejsou útoky tak časté a silné</a:t>
            </a:r>
          </a:p>
          <a:p>
            <a:r>
              <a:rPr lang="cs-CZ" sz="2400" dirty="0" err="1"/>
              <a:t>Mobber</a:t>
            </a:r>
            <a:r>
              <a:rPr lang="cs-CZ" sz="2400" dirty="0"/>
              <a:t> sonduje citlivá místa oběti</a:t>
            </a:r>
          </a:p>
          <a:p>
            <a:r>
              <a:rPr lang="cs-CZ" sz="2400" dirty="0"/>
              <a:t>Pro vnějšího pozorovatele vše vypadá jako malé konflikty, nevinné legrácky, „kanadské žertíky“</a:t>
            </a:r>
          </a:p>
          <a:p>
            <a:r>
              <a:rPr lang="cs-CZ" sz="2400" dirty="0"/>
              <a:t>Jedinec se stává terčem systematických útoků</a:t>
            </a:r>
          </a:p>
          <a:p>
            <a:r>
              <a:rPr lang="cs-CZ" sz="2400" dirty="0"/>
              <a:t>Postupně je na něj vyvíjen psychický nátlak</a:t>
            </a:r>
          </a:p>
          <a:p>
            <a:r>
              <a:rPr lang="cs-CZ" sz="2400" dirty="0"/>
              <a:t>Pod tlakem začíná dělat </a:t>
            </a:r>
            <a:r>
              <a:rPr lang="cs-CZ" sz="2400" dirty="0" smtClean="0"/>
              <a:t>chyby</a:t>
            </a:r>
          </a:p>
          <a:p>
            <a:r>
              <a:rPr lang="cs-CZ" sz="2400" dirty="0"/>
              <a:t>Je čím dál zranitelnější</a:t>
            </a:r>
          </a:p>
          <a:p>
            <a:r>
              <a:rPr lang="cs-CZ" sz="2400" dirty="0"/>
              <a:t>Začíná mít psychosomatické projevy</a:t>
            </a:r>
          </a:p>
          <a:p>
            <a:r>
              <a:rPr lang="cs-CZ" sz="2400" dirty="0"/>
              <a:t>Je vytěsňován z kolektivu</a:t>
            </a:r>
          </a:p>
          <a:p>
            <a:r>
              <a:rPr lang="cs-CZ" sz="2400" dirty="0"/>
              <a:t>Stává se problémovou osobností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24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Obrázek 5" descr="IMG_0433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293096"/>
            <a:ext cx="1835696" cy="86924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733256"/>
            <a:ext cx="504056" cy="32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301208"/>
            <a:ext cx="804714" cy="41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4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Zveřejnění případu…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11349"/>
            <a:ext cx="8568952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400" dirty="0" err="1"/>
              <a:t>Psychoteror</a:t>
            </a:r>
            <a:r>
              <a:rPr lang="cs-CZ" sz="2400" dirty="0"/>
              <a:t> se stává oficiálním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Útoky se opakují častěji, s větší krutostí a záludností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Krize se zintenzivňuje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V této fázi se mohou k </a:t>
            </a:r>
            <a:r>
              <a:rPr lang="cs-CZ" sz="2400" dirty="0" err="1"/>
              <a:t>mobberovi</a:t>
            </a:r>
            <a:r>
              <a:rPr lang="cs-CZ" sz="2400" dirty="0"/>
              <a:t> přidávat i další členové kolektivu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Postižený si cílenost útoků uvědomuje a je jimi </a:t>
            </a:r>
            <a:r>
              <a:rPr lang="cs-CZ" sz="2400" dirty="0" smtClean="0"/>
              <a:t>deptán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Agresivita útočníka se stupňuje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Oběť pracuje ve velkém stresu, dělá stále více chyb</a:t>
            </a:r>
          </a:p>
          <a:p>
            <a:pPr>
              <a:spcBef>
                <a:spcPts val="1200"/>
              </a:spcBef>
            </a:pPr>
            <a:endParaRPr lang="cs-CZ" sz="2400" dirty="0"/>
          </a:p>
          <a:p>
            <a:pPr>
              <a:spcBef>
                <a:spcPts val="1200"/>
              </a:spcBef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25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…a zásah nadřízeného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46449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400" dirty="0" smtClean="0"/>
              <a:t>Nadřízení </a:t>
            </a:r>
            <a:r>
              <a:rPr lang="cs-CZ" sz="2400" dirty="0"/>
              <a:t>jsou nuceni řešit vzniklou situaci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V pohovoru se nepátrá po skutečných příčinách, dochází k „napomínání“ oběti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Zdroj potíží je oběť – zhoršení výkonnosti, častá pracovní neschopnost apod</a:t>
            </a:r>
            <a:r>
              <a:rPr lang="cs-CZ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Přidělování podřadných prací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Snižování kompetencí</a:t>
            </a:r>
          </a:p>
          <a:p>
            <a:pPr>
              <a:spcBef>
                <a:spcPts val="1200"/>
              </a:spcBef>
            </a:pPr>
            <a:endParaRPr lang="cs-CZ" sz="2800" dirty="0"/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26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Oficiální vyloučení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132474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400" dirty="0" smtClean="0"/>
              <a:t>Překládání </a:t>
            </a:r>
            <a:r>
              <a:rPr lang="cs-CZ" sz="2400" dirty="0"/>
              <a:t>do jiného oddělení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Vylučování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z kolektivu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27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Obrázek 4" descr="IMG_0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348880"/>
            <a:ext cx="4716016" cy="314401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323528" y="3284984"/>
            <a:ext cx="3528392" cy="27636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166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 většině případů tato situace končí  úplným vyloučením resp. odchodem oběti z pracoviště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29166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68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/>
                </a:solidFill>
              </a:rPr>
              <a:pPr/>
              <a:t>28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mobbingu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11560" y="2492896"/>
            <a:ext cx="8064896" cy="122413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Oblasti působení</a:t>
            </a:r>
          </a:p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Projevy</a:t>
            </a:r>
            <a:endParaRPr lang="cs-CZ" sz="3200" dirty="0">
              <a:solidFill>
                <a:srgbClr val="85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Oblasti působení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</a:pPr>
            <a:r>
              <a:rPr lang="cs-CZ" sz="2400" dirty="0">
                <a:solidFill>
                  <a:srgbClr val="85C226"/>
                </a:solidFill>
              </a:rPr>
              <a:t>Ohrožování soukromí a zdraví </a:t>
            </a:r>
            <a:r>
              <a:rPr lang="cs-CZ" sz="2400" dirty="0" smtClean="0"/>
              <a:t>(</a:t>
            </a:r>
            <a:r>
              <a:rPr lang="cs-CZ" sz="2400" dirty="0"/>
              <a:t>např. výhrůžky, krádeže, zveřejňování důvěrných informací)</a:t>
            </a:r>
          </a:p>
          <a:p>
            <a:pPr lvl="0">
              <a:spcBef>
                <a:spcPts val="1200"/>
              </a:spcBef>
            </a:pPr>
            <a:r>
              <a:rPr lang="cs-CZ" sz="2400" dirty="0">
                <a:solidFill>
                  <a:srgbClr val="85C226"/>
                </a:solidFill>
              </a:rPr>
              <a:t>Snižování odborných schopností a kvalifikace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dirty="0"/>
              <a:t>např. zbytečná dramatizace banálních případů, neustálá kritika, kompromitace)</a:t>
            </a:r>
          </a:p>
          <a:p>
            <a:pPr lvl="0">
              <a:spcBef>
                <a:spcPts val="1200"/>
              </a:spcBef>
            </a:pPr>
            <a:r>
              <a:rPr lang="cs-CZ" sz="2400" dirty="0">
                <a:solidFill>
                  <a:srgbClr val="85C226"/>
                </a:solidFill>
              </a:rPr>
              <a:t>Útoky na pověst a úctu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dirty="0"/>
              <a:t>např. nadávky, vtipy, zesměšňování)</a:t>
            </a:r>
          </a:p>
          <a:p>
            <a:pPr lvl="0">
              <a:spcBef>
                <a:spcPts val="1200"/>
              </a:spcBef>
            </a:pPr>
            <a:r>
              <a:rPr lang="cs-CZ" sz="2400" dirty="0">
                <a:solidFill>
                  <a:srgbClr val="85C226"/>
                </a:solidFill>
              </a:rPr>
              <a:t>Kladení překážek v komunikaci a vztazích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dirty="0"/>
              <a:t>např. izolace, zamlčování informací, ignorace</a:t>
            </a:r>
            <a:r>
              <a:rPr lang="cs-CZ" sz="2400" dirty="0" smtClean="0"/>
              <a:t>)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29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mobbing?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56992"/>
            <a:ext cx="8568952" cy="2913187"/>
          </a:xfrm>
        </p:spPr>
        <p:txBody>
          <a:bodyPr/>
          <a:lstStyle/>
          <a:p>
            <a:r>
              <a:rPr lang="cs-CZ" sz="2800" dirty="0"/>
              <a:t>někdy se překládá jako </a:t>
            </a:r>
            <a:r>
              <a:rPr lang="cs-CZ" sz="2800" dirty="0">
                <a:solidFill>
                  <a:srgbClr val="85C226"/>
                </a:solidFill>
              </a:rPr>
              <a:t>šikana na pracovišti </a:t>
            </a:r>
            <a:endParaRPr lang="cs-CZ" sz="2800" dirty="0" smtClean="0">
              <a:solidFill>
                <a:srgbClr val="85C226"/>
              </a:solidFill>
            </a:endParaRPr>
          </a:p>
          <a:p>
            <a:r>
              <a:rPr lang="cs-CZ" sz="2800" dirty="0" smtClean="0"/>
              <a:t>jednotlivé </a:t>
            </a:r>
            <a:r>
              <a:rPr lang="cs-CZ" sz="2800" dirty="0"/>
              <a:t>útoky jsou na první pohled neškodné a náhodné</a:t>
            </a:r>
          </a:p>
          <a:p>
            <a:r>
              <a:rPr lang="cs-CZ" sz="2800" dirty="0"/>
              <a:t>v komplexním pohledu jde však o promyšlený a zdraví ohrožující jev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1412776"/>
            <a:ext cx="8568952" cy="180020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85C226"/>
              </a:buClr>
            </a:pPr>
            <a:r>
              <a:rPr lang="cs-CZ" sz="2800" b="1" dirty="0" smtClean="0">
                <a:solidFill>
                  <a:srgbClr val="85C226"/>
                </a:solidFill>
              </a:rPr>
              <a:t>	Mobbing je dlouhodobý systematický nátlak spojený s nepřátelskou a neetickou komunikací a absencí morálních zábran na straně útočníka.</a:t>
            </a:r>
          </a:p>
          <a:p>
            <a:pPr marL="342900" marR="0" lvl="0" indent="-34290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29166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076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mobbingu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44216"/>
            <a:ext cx="8568952" cy="427707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85C226"/>
                </a:solidFill>
              </a:rPr>
              <a:t>Problémová komunikace </a:t>
            </a:r>
            <a:r>
              <a:rPr lang="cs-CZ" sz="2400" dirty="0"/>
              <a:t>– mlžení, náznaky, dvojsmysly 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85C226"/>
                </a:solidFill>
              </a:rPr>
              <a:t>Slovní útoky </a:t>
            </a:r>
            <a:r>
              <a:rPr lang="cs-CZ" sz="2400" dirty="0"/>
              <a:t>– okřikování, skákaní do řeči, zesměšňování, kritika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85C226"/>
                </a:solidFill>
              </a:rPr>
              <a:t>Mimoslovní útoky </a:t>
            </a:r>
            <a:r>
              <a:rPr lang="cs-CZ" sz="2400" dirty="0"/>
              <a:t>– nezdravení, přehlížení, utnutí hovoru vzdychání, ironizující gesta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85C226"/>
                </a:solidFill>
              </a:rPr>
              <a:t>Další techniky </a:t>
            </a:r>
            <a:r>
              <a:rPr lang="cs-CZ" sz="2400" dirty="0"/>
              <a:t>– pomlouvání, imitování chování,  </a:t>
            </a:r>
            <a:r>
              <a:rPr lang="cs-CZ" sz="2400" dirty="0" smtClean="0"/>
              <a:t>vtipkování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30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mobbingu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44217"/>
            <a:ext cx="8568952" cy="42050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400" dirty="0"/>
              <a:t>Sabotování spolupráce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Oběť je zahlcována pracovními úkoly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Zadržování nebo sdělování mylných informací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Ztráta výsledků práce oběti, falšování 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Mizení pracovních podkladů, pomůcek či souborů z počítače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Duchovní krádeže dobrých nápadů či nových </a:t>
            </a:r>
            <a:r>
              <a:rPr lang="cs-CZ" sz="2400" dirty="0" smtClean="0"/>
              <a:t>návrhů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31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9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na mobbing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11560" y="2420888"/>
            <a:ext cx="8064896" cy="388843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Reakce oběti na mobbing</a:t>
            </a:r>
          </a:p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Reakce okolí - kolegové</a:t>
            </a:r>
          </a:p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Reakce okolí - blízcí</a:t>
            </a:r>
          </a:p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Zodpovědnost obětí?</a:t>
            </a:r>
            <a:endParaRPr lang="cs-CZ" sz="3200" dirty="0">
              <a:solidFill>
                <a:srgbClr val="85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17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oběti na mobbing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cs-CZ" sz="2800" dirty="0" smtClean="0"/>
              <a:t>Fáze, kterými oběť prochází:</a:t>
            </a:r>
          </a:p>
          <a:p>
            <a:pPr marL="514350" indent="-514350">
              <a:buNone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>
                <a:solidFill>
                  <a:srgbClr val="85C226"/>
                </a:solidFill>
              </a:rPr>
              <a:t>Zpočátku </a:t>
            </a:r>
            <a:r>
              <a:rPr lang="cs-CZ" sz="2800" dirty="0">
                <a:solidFill>
                  <a:srgbClr val="85C226"/>
                </a:solidFill>
              </a:rPr>
              <a:t>si oběť nic neuvědomuje.</a:t>
            </a:r>
            <a:r>
              <a:rPr lang="cs-CZ" sz="2800" dirty="0"/>
              <a:t> Drobné konflikty bere jako náhodné.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rgbClr val="85C226"/>
                </a:solidFill>
              </a:rPr>
              <a:t>Oběť již poznává, že se nejedná o náhodu</a:t>
            </a:r>
            <a:r>
              <a:rPr lang="cs-CZ" sz="2800" dirty="0"/>
              <a:t>, ale začne hledat vinu v sobě</a:t>
            </a:r>
            <a:r>
              <a:rPr lang="cs-CZ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rgbClr val="85C226"/>
                </a:solidFill>
              </a:rPr>
              <a:t>Stále ještě nejedná</a:t>
            </a:r>
            <a:r>
              <a:rPr lang="cs-CZ" sz="2800" dirty="0"/>
              <a:t>, má strach se svěřit, nechce se zesměšnit nebo vypadat vztahovačně.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076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oběti na mobbing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cs-CZ" sz="2700" dirty="0" smtClean="0">
                <a:solidFill>
                  <a:srgbClr val="85C226"/>
                </a:solidFill>
              </a:rPr>
              <a:t>Pátrá </a:t>
            </a:r>
            <a:r>
              <a:rPr lang="cs-CZ" sz="2700" dirty="0">
                <a:solidFill>
                  <a:srgbClr val="85C226"/>
                </a:solidFill>
              </a:rPr>
              <a:t>po logických důvodech útoků.</a:t>
            </a:r>
            <a:r>
              <a:rPr lang="cs-CZ" sz="2700" dirty="0"/>
              <a:t> Svěřuje se,  ale nikdo jí nevěří anebo dostává rady, aby si toho nevšímala. </a:t>
            </a:r>
            <a:endParaRPr lang="cs-CZ" sz="2700" dirty="0" smtClean="0"/>
          </a:p>
          <a:p>
            <a:pPr marL="514350" indent="-514350">
              <a:buNone/>
            </a:pPr>
            <a:r>
              <a:rPr lang="cs-CZ" sz="2700" dirty="0"/>
              <a:t>	</a:t>
            </a:r>
            <a:endParaRPr lang="cs-CZ" sz="2700" dirty="0" smtClean="0"/>
          </a:p>
          <a:p>
            <a:pPr marL="514350" indent="-514350">
              <a:buNone/>
            </a:pPr>
            <a:r>
              <a:rPr lang="cs-CZ" sz="2700" dirty="0"/>
              <a:t>	</a:t>
            </a:r>
            <a:r>
              <a:rPr lang="cs-CZ" sz="2700" dirty="0" smtClean="0"/>
              <a:t>Začíná </a:t>
            </a:r>
            <a:r>
              <a:rPr lang="cs-CZ" sz="2700" dirty="0"/>
              <a:t>podléhat 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psychickému </a:t>
            </a:r>
            <a:br>
              <a:rPr lang="cs-CZ" sz="2700" dirty="0" smtClean="0"/>
            </a:br>
            <a:r>
              <a:rPr lang="cs-CZ" sz="2700" dirty="0" smtClean="0"/>
              <a:t>zmatku.</a:t>
            </a:r>
            <a:endParaRPr lang="cs-CZ" sz="27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pPr/>
              <a:t>34</a:t>
            </a:fld>
            <a:endParaRPr lang="cs-CZ" dirty="0"/>
          </a:p>
        </p:txBody>
      </p:sp>
      <p:pic>
        <p:nvPicPr>
          <p:cNvPr id="6" name="Obrázek 5" descr="zaslapn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924944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76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oběti na mobbing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4968552" cy="4464496"/>
          </a:xfrm>
        </p:spPr>
        <p:txBody>
          <a:bodyPr/>
          <a:lstStyle/>
          <a:p>
            <a:pPr marL="514350" indent="-514350">
              <a:buAutoNum type="arabicPeriod" startAt="5"/>
            </a:pPr>
            <a:r>
              <a:rPr lang="cs-CZ" sz="2500" dirty="0" smtClean="0">
                <a:solidFill>
                  <a:srgbClr val="85C226"/>
                </a:solidFill>
              </a:rPr>
              <a:t>Uvědomění </a:t>
            </a:r>
            <a:r>
              <a:rPr lang="cs-CZ" sz="2500" dirty="0">
                <a:solidFill>
                  <a:srgbClr val="85C226"/>
                </a:solidFill>
              </a:rPr>
              <a:t>si agrese v plné síle – šok. </a:t>
            </a:r>
            <a:r>
              <a:rPr lang="cs-CZ" sz="2500" dirty="0"/>
              <a:t>Oběť je stále ve střehu. Čím dál více se obává </a:t>
            </a:r>
            <a:r>
              <a:rPr lang="cs-CZ" sz="2500" dirty="0" err="1"/>
              <a:t>mobberových</a:t>
            </a:r>
            <a:r>
              <a:rPr lang="cs-CZ" sz="2500" dirty="0"/>
              <a:t> reakcí</a:t>
            </a:r>
            <a:r>
              <a:rPr lang="cs-CZ" sz="2500" dirty="0" smtClean="0"/>
              <a:t>.</a:t>
            </a:r>
            <a:endParaRPr lang="cs-CZ" sz="2500" dirty="0"/>
          </a:p>
          <a:p>
            <a:pPr marL="514350" indent="-514350">
              <a:buAutoNum type="arabicPeriod" startAt="5"/>
            </a:pPr>
            <a:r>
              <a:rPr lang="cs-CZ" sz="2500" dirty="0">
                <a:solidFill>
                  <a:srgbClr val="85C226"/>
                </a:solidFill>
              </a:rPr>
              <a:t>Oběť je paralyzována.</a:t>
            </a:r>
            <a:r>
              <a:rPr lang="cs-CZ" sz="2500" dirty="0"/>
              <a:t> Před agresorem „utíká“ do nemoci, k návykovým látkám. Někdy se pokusí i o sebevraždu.</a:t>
            </a:r>
          </a:p>
          <a:p>
            <a:pPr marL="514350" indent="-514350">
              <a:buFont typeface="+mj-lt"/>
              <a:buAutoNum type="arabicPeriod" startAt="3"/>
            </a:pPr>
            <a:endParaRPr lang="cs-CZ" sz="2700" dirty="0"/>
          </a:p>
          <a:p>
            <a:endParaRPr lang="cs-CZ" sz="27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pPr/>
              <a:t>35</a:t>
            </a:fld>
            <a:endParaRPr lang="cs-CZ" dirty="0"/>
          </a:p>
        </p:txBody>
      </p:sp>
      <p:pic>
        <p:nvPicPr>
          <p:cNvPr id="5" name="Obrázek 4" descr="IMG_0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3198101" cy="47971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93076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Zodpovědnost obětí?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531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800" dirty="0"/>
              <a:t>Oběť za vznik mobbingu nemůže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Má podíl na tom, že se včas nezačne bránit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Než oběť rozpozná, že je </a:t>
            </a:r>
            <a:r>
              <a:rPr lang="cs-CZ" sz="2800" dirty="0" err="1"/>
              <a:t>mobbována</a:t>
            </a:r>
            <a:r>
              <a:rPr lang="cs-CZ" sz="2800" dirty="0"/>
              <a:t>, uběhne hodně času a dojde ke </a:t>
            </a:r>
            <a:r>
              <a:rPr lang="cs-CZ" sz="2800" dirty="0" smtClean="0"/>
              <a:t>ztrátě </a:t>
            </a:r>
            <a:r>
              <a:rPr lang="cs-CZ" sz="2800" dirty="0"/>
              <a:t>mnoha sil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Skrytost mobbingu snižuje možnost svěřit se okolí a vyhledat jeho  pomoc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Oběť je přesvědčena, že aktivní obrana by vyprovokovala ještě silnější útoky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076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pasivních kolegů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323528" y="1549896"/>
            <a:ext cx="7992888" cy="1663080"/>
          </a:xfrm>
        </p:spPr>
        <p:txBody>
          <a:bodyPr/>
          <a:lstStyle/>
          <a:p>
            <a:r>
              <a:rPr lang="cs-CZ" sz="3200" dirty="0">
                <a:solidFill>
                  <a:srgbClr val="85C226"/>
                </a:solidFill>
              </a:rPr>
              <a:t>M. L. King: „Kdo pasívně přijímá zlo, je s ním spojený stejně jako ten, kdo ho činí.“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3356992"/>
            <a:ext cx="8424936" cy="2952328"/>
          </a:xfrm>
        </p:spPr>
        <p:txBody>
          <a:bodyPr/>
          <a:lstStyle/>
          <a:p>
            <a:pPr>
              <a:buNone/>
            </a:pPr>
            <a:r>
              <a:rPr lang="cs-CZ" sz="2400" dirty="0">
                <a:solidFill>
                  <a:srgbClr val="29166F"/>
                </a:solidFill>
              </a:rPr>
              <a:t>Kolegové se často drží stranou:</a:t>
            </a:r>
          </a:p>
          <a:p>
            <a:pPr>
              <a:spcBef>
                <a:spcPts val="1200"/>
              </a:spcBef>
              <a:buClr>
                <a:srgbClr val="85C226"/>
              </a:buClr>
            </a:pPr>
            <a:r>
              <a:rPr lang="cs-CZ" sz="2400" b="0" dirty="0">
                <a:solidFill>
                  <a:srgbClr val="29166F"/>
                </a:solidFill>
              </a:rPr>
              <a:t>Strach z pomsty, sami se nechtějí stát obětí</a:t>
            </a:r>
          </a:p>
          <a:p>
            <a:pPr>
              <a:spcBef>
                <a:spcPts val="1200"/>
              </a:spcBef>
              <a:buClr>
                <a:srgbClr val="85C226"/>
              </a:buClr>
            </a:pPr>
            <a:r>
              <a:rPr lang="cs-CZ" sz="2400" b="0" dirty="0">
                <a:solidFill>
                  <a:srgbClr val="29166F"/>
                </a:solidFill>
              </a:rPr>
              <a:t>Nevnímají plný rozsah agresorova chování</a:t>
            </a:r>
          </a:p>
          <a:p>
            <a:pPr>
              <a:spcBef>
                <a:spcPts val="1200"/>
              </a:spcBef>
              <a:buClr>
                <a:srgbClr val="85C226"/>
              </a:buClr>
            </a:pPr>
            <a:r>
              <a:rPr lang="cs-CZ" sz="2400" b="0" dirty="0">
                <a:solidFill>
                  <a:srgbClr val="29166F"/>
                </a:solidFill>
              </a:rPr>
              <a:t>Nemají zájem pomoci</a:t>
            </a:r>
          </a:p>
          <a:p>
            <a:pPr>
              <a:spcBef>
                <a:spcPts val="1200"/>
              </a:spcBef>
              <a:buClr>
                <a:srgbClr val="85C226"/>
              </a:buClr>
            </a:pPr>
            <a:r>
              <a:rPr lang="cs-CZ" sz="2400" b="0" dirty="0">
                <a:solidFill>
                  <a:srgbClr val="29166F"/>
                </a:solidFill>
              </a:rPr>
              <a:t>Jednají, až když jsou na oběti viditelné následky </a:t>
            </a:r>
          </a:p>
          <a:p>
            <a:pPr>
              <a:buNone/>
            </a:pPr>
            <a:r>
              <a:rPr lang="cs-CZ" dirty="0">
                <a:solidFill>
                  <a:srgbClr val="29166F"/>
                </a:solidFill>
              </a:rPr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aktivních kolegů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276872"/>
            <a:ext cx="8424936" cy="331236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400"/>
              </a:spcBef>
              <a:buClr>
                <a:srgbClr val="85C226"/>
              </a:buClr>
            </a:pPr>
            <a:r>
              <a:rPr lang="cs-CZ" dirty="0">
                <a:solidFill>
                  <a:srgbClr val="29166F"/>
                </a:solidFill>
              </a:rPr>
              <a:t>Mohou mít pocit uspokojení nad problémy druhých</a:t>
            </a:r>
          </a:p>
          <a:p>
            <a:pPr>
              <a:lnSpc>
                <a:spcPct val="120000"/>
              </a:lnSpc>
              <a:spcBef>
                <a:spcPts val="2400"/>
              </a:spcBef>
              <a:buClr>
                <a:srgbClr val="85C226"/>
              </a:buClr>
            </a:pPr>
            <a:r>
              <a:rPr lang="cs-CZ" dirty="0">
                <a:solidFill>
                  <a:srgbClr val="29166F"/>
                </a:solidFill>
              </a:rPr>
              <a:t>Záměrně se vmísí do </a:t>
            </a:r>
            <a:r>
              <a:rPr lang="cs-CZ" dirty="0" err="1">
                <a:solidFill>
                  <a:srgbClr val="29166F"/>
                </a:solidFill>
              </a:rPr>
              <a:t>mobbigu</a:t>
            </a:r>
            <a:endParaRPr lang="cs-CZ" dirty="0">
              <a:solidFill>
                <a:srgbClr val="29166F"/>
              </a:solidFill>
            </a:endParaRPr>
          </a:p>
          <a:p>
            <a:pPr>
              <a:lnSpc>
                <a:spcPct val="120000"/>
              </a:lnSpc>
              <a:spcBef>
                <a:spcPts val="2400"/>
              </a:spcBef>
              <a:buClr>
                <a:srgbClr val="85C226"/>
              </a:buClr>
            </a:pPr>
            <a:r>
              <a:rPr lang="cs-CZ" dirty="0">
                <a:solidFill>
                  <a:srgbClr val="29166F"/>
                </a:solidFill>
              </a:rPr>
              <a:t>Stávají se aktivními účastníky nebo dokonce přímo </a:t>
            </a:r>
            <a:r>
              <a:rPr lang="cs-CZ" dirty="0" err="1">
                <a:solidFill>
                  <a:srgbClr val="29166F"/>
                </a:solidFill>
              </a:rPr>
              <a:t>mobbery</a:t>
            </a:r>
            <a:endParaRPr lang="cs-CZ" dirty="0">
              <a:solidFill>
                <a:srgbClr val="29166F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rodiny a přátel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531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800" dirty="0"/>
              <a:t>Mají tendenci pomoc, ale brzo ztrácejí trpělivost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Téma se omílá stále dokola – nastupuje tendence zlehčování  situace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Nechápou, proč se oběť nebrání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Začínají hledat vinu na straně oběti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Nevěří, že je situace tak vážná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(</a:t>
            </a:r>
            <a:r>
              <a:rPr lang="cs-CZ" sz="2800" dirty="0"/>
              <a:t>je to způsobeno skrytostí mobbingu)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07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Původ slova „mobbing“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4752528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85C226"/>
              </a:buClr>
            </a:pPr>
            <a:r>
              <a:rPr lang="cs-CZ" sz="2400" dirty="0">
                <a:solidFill>
                  <a:srgbClr val="29166F"/>
                </a:solidFill>
              </a:rPr>
              <a:t>z anglického - </a:t>
            </a:r>
            <a:r>
              <a:rPr lang="cs-CZ" sz="2400" dirty="0"/>
              <a:t>to mob </a:t>
            </a:r>
            <a:r>
              <a:rPr lang="cs-CZ" sz="2400" dirty="0" smtClean="0">
                <a:solidFill>
                  <a:srgbClr val="29166F"/>
                </a:solidFill>
              </a:rPr>
              <a:t>- </a:t>
            </a:r>
            <a:r>
              <a:rPr lang="cs-CZ" sz="2400" dirty="0">
                <a:solidFill>
                  <a:srgbClr val="29166F"/>
                </a:solidFill>
              </a:rPr>
              <a:t>obtěžovat,  hromadně napadnout, vrhnout se na …</a:t>
            </a:r>
          </a:p>
          <a:p>
            <a:pPr>
              <a:spcBef>
                <a:spcPts val="600"/>
              </a:spcBef>
              <a:buClr>
                <a:srgbClr val="85C226"/>
              </a:buClr>
            </a:pPr>
            <a:r>
              <a:rPr lang="cs-CZ" sz="2400" dirty="0">
                <a:solidFill>
                  <a:srgbClr val="29166F"/>
                </a:solidFill>
              </a:rPr>
              <a:t>význam je přenesený ze </a:t>
            </a:r>
            <a:r>
              <a:rPr lang="cs-CZ" sz="2400" dirty="0" smtClean="0">
                <a:solidFill>
                  <a:srgbClr val="29166F"/>
                </a:solidFill>
              </a:rPr>
              <a:t/>
            </a:r>
            <a:br>
              <a:rPr lang="cs-CZ" sz="2400" dirty="0" smtClean="0">
                <a:solidFill>
                  <a:srgbClr val="29166F"/>
                </a:solidFill>
              </a:rPr>
            </a:br>
            <a:r>
              <a:rPr lang="cs-CZ" sz="2400" dirty="0" smtClean="0">
                <a:solidFill>
                  <a:srgbClr val="29166F"/>
                </a:solidFill>
              </a:rPr>
              <a:t>zvířecí </a:t>
            </a:r>
            <a:r>
              <a:rPr lang="cs-CZ" sz="2400" dirty="0">
                <a:solidFill>
                  <a:srgbClr val="29166F"/>
                </a:solidFill>
              </a:rPr>
              <a:t>říše – </a:t>
            </a:r>
            <a:r>
              <a:rPr lang="cs-CZ" sz="2400" dirty="0" smtClean="0">
                <a:solidFill>
                  <a:srgbClr val="29166F"/>
                </a:solidFill>
              </a:rPr>
              <a:t>K</a:t>
            </a:r>
            <a:r>
              <a:rPr lang="cs-CZ" sz="2400" dirty="0">
                <a:solidFill>
                  <a:srgbClr val="29166F"/>
                </a:solidFill>
              </a:rPr>
              <a:t>. Lorenz </a:t>
            </a:r>
            <a:r>
              <a:rPr lang="cs-CZ" sz="2400" dirty="0" smtClean="0">
                <a:solidFill>
                  <a:srgbClr val="29166F"/>
                </a:solidFill>
              </a:rPr>
              <a:t/>
            </a:r>
            <a:br>
              <a:rPr lang="cs-CZ" sz="2400" dirty="0" smtClean="0">
                <a:solidFill>
                  <a:srgbClr val="29166F"/>
                </a:solidFill>
              </a:rPr>
            </a:br>
            <a:r>
              <a:rPr lang="cs-CZ" sz="2400" dirty="0" smtClean="0">
                <a:solidFill>
                  <a:srgbClr val="29166F"/>
                </a:solidFill>
              </a:rPr>
              <a:t>popisoval </a:t>
            </a:r>
            <a:r>
              <a:rPr lang="cs-CZ" sz="2400" dirty="0">
                <a:solidFill>
                  <a:srgbClr val="29166F"/>
                </a:solidFill>
              </a:rPr>
              <a:t>„</a:t>
            </a:r>
            <a:r>
              <a:rPr lang="cs-CZ" sz="2400" dirty="0"/>
              <a:t>útok smečky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na </a:t>
            </a:r>
            <a:r>
              <a:rPr lang="cs-CZ" sz="2400" dirty="0"/>
              <a:t>vetřelce, jenž vnikl do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jejího </a:t>
            </a:r>
            <a:r>
              <a:rPr lang="cs-CZ" sz="2400" dirty="0"/>
              <a:t>teritoria</a:t>
            </a:r>
            <a:r>
              <a:rPr lang="cs-CZ" sz="2400" dirty="0">
                <a:solidFill>
                  <a:srgbClr val="29166F"/>
                </a:solidFill>
              </a:rPr>
              <a:t>“</a:t>
            </a:r>
          </a:p>
          <a:p>
            <a:pPr>
              <a:spcBef>
                <a:spcPts val="600"/>
              </a:spcBef>
              <a:buClr>
                <a:srgbClr val="85C226"/>
              </a:buClr>
            </a:pPr>
            <a:r>
              <a:rPr lang="cs-CZ" sz="2400" dirty="0">
                <a:solidFill>
                  <a:srgbClr val="29166F"/>
                </a:solidFill>
              </a:rPr>
              <a:t>o jeho rozšíření v psychologii se zasloužil </a:t>
            </a:r>
            <a:r>
              <a:rPr lang="cs-CZ" sz="2400" dirty="0" smtClean="0">
                <a:solidFill>
                  <a:srgbClr val="29166F"/>
                </a:solidFill>
              </a:rPr>
              <a:t>H</a:t>
            </a:r>
            <a:r>
              <a:rPr lang="cs-CZ" sz="2400" dirty="0">
                <a:solidFill>
                  <a:srgbClr val="29166F"/>
                </a:solidFill>
              </a:rPr>
              <a:t>. </a:t>
            </a:r>
            <a:r>
              <a:rPr lang="cs-CZ" sz="2400" dirty="0" err="1">
                <a:solidFill>
                  <a:srgbClr val="29166F"/>
                </a:solidFill>
              </a:rPr>
              <a:t>Leyman</a:t>
            </a:r>
            <a:r>
              <a:rPr lang="cs-CZ" sz="2400" dirty="0">
                <a:solidFill>
                  <a:srgbClr val="29166F"/>
                </a:solidFill>
              </a:rPr>
              <a:t> v 80. letech 20. století – zjistil, že podobný typ chování se vyskytuje i u lidí na pracovištích</a:t>
            </a:r>
          </a:p>
          <a:p>
            <a:endParaRPr lang="cs-CZ" dirty="0">
              <a:solidFill>
                <a:srgbClr val="29166F"/>
              </a:solidFill>
            </a:endParaRPr>
          </a:p>
        </p:txBody>
      </p:sp>
      <p:pic>
        <p:nvPicPr>
          <p:cNvPr id="8" name="Obrázek 7" descr="IMG_792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420888"/>
            <a:ext cx="3136743" cy="204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40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 mobbingu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11560" y="2492896"/>
            <a:ext cx="7632848" cy="388843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Důsledky pro jedince</a:t>
            </a:r>
          </a:p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Důsledky pro firmu</a:t>
            </a:r>
            <a:endParaRPr lang="cs-CZ" sz="3200" dirty="0">
              <a:solidFill>
                <a:srgbClr val="85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17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 pro jedince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4824536" cy="3888432"/>
          </a:xfrm>
        </p:spPr>
        <p:txBody>
          <a:bodyPr/>
          <a:lstStyle/>
          <a:p>
            <a:pPr algn="just"/>
            <a:r>
              <a:rPr lang="cs-CZ" sz="2600" dirty="0">
                <a:solidFill>
                  <a:srgbClr val="85C226"/>
                </a:solidFill>
              </a:rPr>
              <a:t>Psychické potíže </a:t>
            </a:r>
            <a:r>
              <a:rPr lang="cs-CZ" sz="2600" dirty="0"/>
              <a:t>– </a:t>
            </a:r>
            <a:r>
              <a:rPr lang="cs-CZ" sz="2600" dirty="0" smtClean="0"/>
              <a:t>neklid, nervozita</a:t>
            </a:r>
            <a:r>
              <a:rPr lang="cs-CZ" sz="2600" dirty="0"/>
              <a:t>, úzkost, </a:t>
            </a:r>
            <a:r>
              <a:rPr lang="cs-CZ" sz="2600" dirty="0" smtClean="0"/>
              <a:t>ztráta sebedůvěry</a:t>
            </a:r>
            <a:r>
              <a:rPr lang="cs-CZ" sz="2600" dirty="0"/>
              <a:t>, </a:t>
            </a:r>
            <a:r>
              <a:rPr lang="cs-CZ" sz="2600" dirty="0" smtClean="0"/>
              <a:t>sklíčenost, ztráta </a:t>
            </a:r>
            <a:r>
              <a:rPr lang="cs-CZ" sz="2600" dirty="0"/>
              <a:t>chuti do </a:t>
            </a:r>
            <a:r>
              <a:rPr lang="cs-CZ" sz="2600" dirty="0" smtClean="0"/>
              <a:t>života </a:t>
            </a:r>
            <a:endParaRPr lang="cs-CZ" sz="2600" dirty="0"/>
          </a:p>
          <a:p>
            <a:pPr algn="just"/>
            <a:r>
              <a:rPr lang="cs-CZ" sz="2600" dirty="0">
                <a:solidFill>
                  <a:srgbClr val="85C226"/>
                </a:solidFill>
              </a:rPr>
              <a:t>Psychosomatické </a:t>
            </a:r>
            <a:r>
              <a:rPr lang="cs-CZ" sz="2600" dirty="0" smtClean="0">
                <a:solidFill>
                  <a:srgbClr val="85C226"/>
                </a:solidFill>
              </a:rPr>
              <a:t>obtíže</a:t>
            </a:r>
            <a:r>
              <a:rPr lang="cs-CZ" sz="2600" dirty="0" smtClean="0"/>
              <a:t> - svíravé </a:t>
            </a:r>
            <a:r>
              <a:rPr lang="cs-CZ" sz="2600" dirty="0"/>
              <a:t>pocity při </a:t>
            </a:r>
            <a:r>
              <a:rPr lang="cs-CZ" sz="2600" dirty="0" smtClean="0"/>
              <a:t>dýchání, chronické </a:t>
            </a:r>
            <a:r>
              <a:rPr lang="cs-CZ" sz="2600" dirty="0"/>
              <a:t>trávicí </a:t>
            </a:r>
            <a:r>
              <a:rPr lang="cs-CZ" sz="2600" dirty="0" smtClean="0"/>
              <a:t>obtíže, bolesti </a:t>
            </a:r>
            <a:r>
              <a:rPr lang="cs-CZ" sz="2600" dirty="0"/>
              <a:t>hlavy, šíje, </a:t>
            </a:r>
            <a:r>
              <a:rPr lang="cs-CZ" sz="2600" dirty="0" smtClean="0"/>
              <a:t>zad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pPr/>
              <a:t>41</a:t>
            </a:fld>
            <a:endParaRPr lang="cs-CZ" dirty="0"/>
          </a:p>
        </p:txBody>
      </p:sp>
      <p:pic>
        <p:nvPicPr>
          <p:cNvPr id="5" name="Obrázek 4" descr="K52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700808"/>
            <a:ext cx="3328020" cy="3215206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323528" y="5304581"/>
            <a:ext cx="8568952" cy="114875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C2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Narušení  vztahů 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166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 rodinou i na pracovišti -  žije v neustálém sociálním stresu a nejistotě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29166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076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 pro firmu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25658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800" dirty="0">
                <a:solidFill>
                  <a:srgbClr val="92D050"/>
                </a:solidFill>
              </a:rPr>
              <a:t>Výkon oběti se snižuje</a:t>
            </a:r>
            <a:r>
              <a:rPr lang="cs-CZ" sz="2800" dirty="0"/>
              <a:t>, dochází k časté absenci</a:t>
            </a:r>
          </a:p>
          <a:p>
            <a:pPr>
              <a:spcBef>
                <a:spcPts val="600"/>
              </a:spcBef>
            </a:pPr>
            <a:r>
              <a:rPr lang="cs-CZ" sz="2800" dirty="0"/>
              <a:t>Snižuje se i výkon mobbera</a:t>
            </a:r>
          </a:p>
          <a:p>
            <a:pPr>
              <a:spcBef>
                <a:spcPts val="600"/>
              </a:spcBef>
            </a:pPr>
            <a:r>
              <a:rPr lang="cs-CZ" sz="2800" dirty="0">
                <a:solidFill>
                  <a:srgbClr val="92D050"/>
                </a:solidFill>
              </a:rPr>
              <a:t>Mění se atmosféra </a:t>
            </a:r>
            <a:r>
              <a:rPr lang="cs-CZ" sz="2800" dirty="0"/>
              <a:t>na</a:t>
            </a:r>
            <a:r>
              <a:rPr lang="cs-CZ" sz="2800" dirty="0">
                <a:solidFill>
                  <a:srgbClr val="92D050"/>
                </a:solidFill>
              </a:rPr>
              <a:t> </a:t>
            </a:r>
            <a:r>
              <a:rPr lang="cs-CZ" sz="2800" dirty="0"/>
              <a:t>pracovišti – rozpadá se tým</a:t>
            </a:r>
          </a:p>
          <a:p>
            <a:pPr>
              <a:spcBef>
                <a:spcPts val="600"/>
              </a:spcBef>
            </a:pPr>
            <a:r>
              <a:rPr lang="cs-CZ" sz="2800" dirty="0"/>
              <a:t>Vedou se debaty o situaci, snižuje se motivace</a:t>
            </a:r>
          </a:p>
          <a:p>
            <a:pPr>
              <a:spcBef>
                <a:spcPts val="600"/>
              </a:spcBef>
            </a:pPr>
            <a:r>
              <a:rPr lang="cs-CZ" sz="2800" dirty="0"/>
              <a:t>Snižuje se pokles morálky ve firmě</a:t>
            </a:r>
          </a:p>
          <a:p>
            <a:pPr>
              <a:spcBef>
                <a:spcPts val="600"/>
              </a:spcBef>
            </a:pPr>
            <a:r>
              <a:rPr lang="cs-CZ" sz="2800" dirty="0"/>
              <a:t>S obětí mohou odejít i další schopní pracovníci</a:t>
            </a:r>
          </a:p>
          <a:p>
            <a:pPr>
              <a:spcBef>
                <a:spcPts val="600"/>
              </a:spcBef>
            </a:pPr>
            <a:r>
              <a:rPr lang="cs-CZ" sz="2800" dirty="0">
                <a:solidFill>
                  <a:srgbClr val="85C226"/>
                </a:solidFill>
              </a:rPr>
              <a:t>Vzniká špatné jméno firmy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6BD8-8C65-4B64-BC3D-FCE93F3D3D6F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076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43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Obrana proti mobbingu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11560" y="2492896"/>
            <a:ext cx="7632848" cy="388843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Prevence</a:t>
            </a:r>
          </a:p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Když už mobbing nastal</a:t>
            </a:r>
          </a:p>
          <a:p>
            <a:pPr>
              <a:spcBef>
                <a:spcPts val="1800"/>
              </a:spcBef>
            </a:pPr>
            <a:r>
              <a:rPr lang="cs-CZ" sz="3200" dirty="0" smtClean="0">
                <a:solidFill>
                  <a:srgbClr val="85C226"/>
                </a:solidFill>
              </a:rPr>
              <a:t>Chci se bránit!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82177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 jedince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412776"/>
            <a:ext cx="3960440" cy="302433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800"/>
              </a:spcBef>
              <a:buClr>
                <a:srgbClr val="85C226"/>
              </a:buClr>
            </a:pPr>
            <a:r>
              <a:rPr lang="cs-CZ" sz="2400" dirty="0">
                <a:solidFill>
                  <a:srgbClr val="29166F"/>
                </a:solidFill>
              </a:rPr>
              <a:t>Před nástupem do zaměstnání si dobře </a:t>
            </a:r>
            <a:r>
              <a:rPr lang="cs-CZ" sz="2400" dirty="0"/>
              <a:t>prohlédnout smlouvu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rgbClr val="85C226"/>
              </a:buClr>
            </a:pPr>
            <a:r>
              <a:rPr lang="cs-CZ" sz="2400" dirty="0">
                <a:solidFill>
                  <a:srgbClr val="29166F"/>
                </a:solidFill>
              </a:rPr>
              <a:t>Zjistit si </a:t>
            </a:r>
            <a:r>
              <a:rPr lang="cs-CZ" sz="2400" dirty="0"/>
              <a:t>co nejvíce informací </a:t>
            </a:r>
            <a:r>
              <a:rPr lang="cs-CZ" sz="2400" dirty="0">
                <a:solidFill>
                  <a:srgbClr val="29166F"/>
                </a:solidFill>
              </a:rPr>
              <a:t>o svém novém </a:t>
            </a:r>
            <a:r>
              <a:rPr lang="cs-CZ" sz="2400" dirty="0" smtClean="0">
                <a:solidFill>
                  <a:srgbClr val="29166F"/>
                </a:solidFill>
              </a:rPr>
              <a:t>pracovišti</a:t>
            </a:r>
            <a:endParaRPr lang="cs-CZ" sz="2400" dirty="0">
              <a:solidFill>
                <a:srgbClr val="29166F"/>
              </a:solidFill>
            </a:endParaRPr>
          </a:p>
        </p:txBody>
      </p:sp>
      <p:pic>
        <p:nvPicPr>
          <p:cNvPr id="8" name="Obrázek 7" descr="IMG_0430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556792"/>
            <a:ext cx="4219198" cy="2844568"/>
          </a:xfrm>
          <a:prstGeom prst="rect">
            <a:avLst/>
          </a:prstGeom>
        </p:spPr>
      </p:pic>
      <p:sp>
        <p:nvSpPr>
          <p:cNvPr id="10" name="Zástupný symbol pro obsah 4"/>
          <p:cNvSpPr txBox="1">
            <a:spLocks/>
          </p:cNvSpPr>
          <p:nvPr/>
        </p:nvSpPr>
        <p:spPr>
          <a:xfrm>
            <a:off x="467544" y="4509120"/>
            <a:ext cx="8136904" cy="19442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166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 nástupu  je třeba dobře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C2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zmapovat situaci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166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Zpočátku se snažit příliš nevybočovat a neprovokovat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C1C1C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rgbClr val="85C22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29166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 ve firmě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518457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85C226"/>
              </a:buClr>
            </a:pPr>
            <a:r>
              <a:rPr lang="cs-CZ" dirty="0">
                <a:solidFill>
                  <a:srgbClr val="29166F"/>
                </a:solidFill>
              </a:rPr>
              <a:t>Kvalitní výběr nových pracovníků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5C226"/>
              </a:buClr>
            </a:pPr>
            <a:r>
              <a:rPr lang="cs-CZ" dirty="0">
                <a:solidFill>
                  <a:srgbClr val="29166F"/>
                </a:solidFill>
              </a:rPr>
              <a:t>Věnovat se pravidelně hodnocení všech pracovníků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5C226"/>
              </a:buClr>
            </a:pPr>
            <a:r>
              <a:rPr lang="cs-CZ" dirty="0">
                <a:solidFill>
                  <a:srgbClr val="29166F"/>
                </a:solidFill>
              </a:rPr>
              <a:t>Vnímat situaci na pracovišti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5C226"/>
              </a:buClr>
            </a:pPr>
            <a:r>
              <a:rPr lang="cs-CZ" dirty="0">
                <a:solidFill>
                  <a:srgbClr val="29166F"/>
                </a:solidFill>
              </a:rPr>
              <a:t>Postarat se o integraci nového pracovníka do týmu (sponzor)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5C226"/>
              </a:buClr>
            </a:pPr>
            <a:r>
              <a:rPr lang="cs-CZ" dirty="0">
                <a:solidFill>
                  <a:srgbClr val="29166F"/>
                </a:solidFill>
              </a:rPr>
              <a:t>Naslouchat podřízeným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5C226"/>
              </a:buClr>
            </a:pPr>
            <a:r>
              <a:rPr lang="cs-CZ" dirty="0">
                <a:solidFill>
                  <a:srgbClr val="29166F"/>
                </a:solidFill>
              </a:rPr>
              <a:t>Nedovolit pomluvy a intriky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5C226"/>
              </a:buClr>
            </a:pPr>
            <a:r>
              <a:rPr lang="cs-CZ" dirty="0">
                <a:solidFill>
                  <a:srgbClr val="29166F"/>
                </a:solidFill>
              </a:rPr>
              <a:t>Řešit konflikty a napjaté vztahy včas</a:t>
            </a:r>
          </a:p>
          <a:p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už mobbing nastal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99592" y="2132856"/>
            <a:ext cx="3131840" cy="438944"/>
          </a:xfrm>
        </p:spPr>
        <p:txBody>
          <a:bodyPr/>
          <a:lstStyle/>
          <a:p>
            <a:r>
              <a:rPr lang="cs-CZ" dirty="0" smtClean="0"/>
              <a:t>Klíčová otázka:</a:t>
            </a:r>
            <a:endParaRPr lang="cs-CZ" dirty="0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707904" y="4005064"/>
            <a:ext cx="4320480" cy="1512168"/>
          </a:xfrm>
          <a:prstGeom prst="ellipse">
            <a:avLst/>
          </a:prstGeom>
          <a:solidFill>
            <a:srgbClr val="85C2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Chci nebo nechci zůstat ve 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svém zaměstnání?</a:t>
            </a:r>
            <a:endParaRPr lang="cs-CZ" sz="2400" b="1" dirty="0">
              <a:solidFill>
                <a:schemeClr val="bg1"/>
              </a:solidFill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 flipH="1">
            <a:off x="4572000" y="2852936"/>
            <a:ext cx="1081087" cy="719137"/>
            <a:chOff x="2653" y="2614"/>
            <a:chExt cx="817" cy="544"/>
          </a:xfrm>
        </p:grpSpPr>
        <p:sp>
          <p:nvSpPr>
            <p:cNvPr id="9" name="Oval 19"/>
            <p:cNvSpPr>
              <a:spLocks noChangeArrowheads="1"/>
            </p:cNvSpPr>
            <p:nvPr/>
          </p:nvSpPr>
          <p:spPr bwMode="auto">
            <a:xfrm>
              <a:off x="2925" y="2750"/>
              <a:ext cx="317" cy="136"/>
            </a:xfrm>
            <a:prstGeom prst="ellipse">
              <a:avLst/>
            </a:prstGeom>
            <a:solidFill>
              <a:srgbClr val="85C2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2653" y="2931"/>
              <a:ext cx="409" cy="227"/>
            </a:xfrm>
            <a:prstGeom prst="ellipse">
              <a:avLst/>
            </a:prstGeom>
            <a:solidFill>
              <a:srgbClr val="85C2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>
              <a:off x="3197" y="2614"/>
              <a:ext cx="273" cy="117"/>
            </a:xfrm>
            <a:prstGeom prst="ellipse">
              <a:avLst/>
            </a:prstGeom>
            <a:solidFill>
              <a:srgbClr val="85C2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2" name="Obrázek 11" descr="Otaz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53248">
            <a:off x="6106538" y="2400018"/>
            <a:ext cx="2381086" cy="1651620"/>
          </a:xfrm>
          <a:prstGeom prst="rect">
            <a:avLst/>
          </a:prstGeom>
        </p:spPr>
      </p:pic>
      <p:pic>
        <p:nvPicPr>
          <p:cNvPr id="13" name="Obrázek 12" descr="Otaz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36468">
            <a:off x="2727061" y="3098625"/>
            <a:ext cx="16478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už mobbing nastal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15816" y="4221088"/>
            <a:ext cx="5904656" cy="1944216"/>
          </a:xfrm>
        </p:spPr>
        <p:txBody>
          <a:bodyPr/>
          <a:lstStyle/>
          <a:p>
            <a:pPr>
              <a:buNone/>
            </a:pPr>
            <a:r>
              <a:rPr lang="cs-CZ" sz="2400" dirty="0"/>
              <a:t>	</a:t>
            </a:r>
            <a:r>
              <a:rPr lang="cs-CZ" sz="2400" dirty="0">
                <a:solidFill>
                  <a:schemeClr val="tx1"/>
                </a:solidFill>
              </a:rPr>
              <a:t>Pokud se na to necítíte, je lepší ze zaměstnání odejít. Není to hanbou. Stejně k tomu časem dojde, ale již za daleko pro vás horších podmínek.</a:t>
            </a:r>
          </a:p>
        </p:txBody>
      </p:sp>
      <p:sp>
        <p:nvSpPr>
          <p:cNvPr id="12" name="Zástupný symbol pro text 3"/>
          <p:cNvSpPr txBox="1">
            <a:spLocks/>
          </p:cNvSpPr>
          <p:nvPr/>
        </p:nvSpPr>
        <p:spPr>
          <a:xfrm>
            <a:off x="395536" y="1484784"/>
            <a:ext cx="5472608" cy="64807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800" b="1" dirty="0" smtClean="0">
                <a:solidFill>
                  <a:srgbClr val="29166F"/>
                </a:solidFill>
                <a:latin typeface="Arial" charset="0"/>
              </a:rPr>
              <a:t>Pokud je odpověď </a:t>
            </a:r>
            <a:r>
              <a:rPr lang="cs-CZ" sz="2800" b="1" dirty="0" smtClean="0">
                <a:solidFill>
                  <a:srgbClr val="85C226"/>
                </a:solidFill>
                <a:latin typeface="Arial" charset="0"/>
              </a:rPr>
              <a:t>ano</a:t>
            </a:r>
            <a:r>
              <a:rPr lang="cs-CZ" sz="2800" b="1" dirty="0" smtClean="0">
                <a:solidFill>
                  <a:srgbClr val="29166F"/>
                </a:solidFill>
                <a:latin typeface="Arial" charset="0"/>
              </a:rPr>
              <a:t>, pak…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29166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3779912" y="2636912"/>
            <a:ext cx="4320480" cy="1260888"/>
          </a:xfrm>
          <a:prstGeom prst="ellipse">
            <a:avLst/>
          </a:prstGeom>
          <a:solidFill>
            <a:srgbClr val="85C2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Mám dost sil na obranu? </a:t>
            </a:r>
          </a:p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Cítím se na to?</a:t>
            </a:r>
            <a:endParaRPr lang="cs-CZ" sz="2400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 flipH="1">
            <a:off x="6012160" y="1772816"/>
            <a:ext cx="1081087" cy="719137"/>
            <a:chOff x="2653" y="2614"/>
            <a:chExt cx="817" cy="544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925" y="2750"/>
              <a:ext cx="317" cy="136"/>
            </a:xfrm>
            <a:prstGeom prst="ellipse">
              <a:avLst/>
            </a:prstGeom>
            <a:solidFill>
              <a:srgbClr val="85C2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653" y="2931"/>
              <a:ext cx="409" cy="227"/>
            </a:xfrm>
            <a:prstGeom prst="ellipse">
              <a:avLst/>
            </a:prstGeom>
            <a:solidFill>
              <a:srgbClr val="85C2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3197" y="2614"/>
              <a:ext cx="273" cy="117"/>
            </a:xfrm>
            <a:prstGeom prst="ellipse">
              <a:avLst/>
            </a:prstGeom>
            <a:solidFill>
              <a:srgbClr val="85C2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23" name="Obrázek 22" descr="K52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2435715" cy="320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Chci se bránit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539552" y="1981944"/>
            <a:ext cx="7344816" cy="438944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85C226"/>
                </a:solidFill>
              </a:rPr>
              <a:t>Nutnost se dobře připravit</a:t>
            </a:r>
            <a:r>
              <a:rPr lang="cs-CZ" dirty="0"/>
              <a:t>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780928"/>
            <a:ext cx="4824536" cy="328964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800"/>
              </a:spcBef>
              <a:buClr>
                <a:srgbClr val="85C226"/>
              </a:buClr>
            </a:pPr>
            <a:r>
              <a:rPr lang="cs-CZ" dirty="0" smtClean="0">
                <a:solidFill>
                  <a:srgbClr val="29166F"/>
                </a:solidFill>
              </a:rPr>
              <a:t>Zmapovat </a:t>
            </a:r>
            <a:r>
              <a:rPr lang="cs-CZ" dirty="0">
                <a:solidFill>
                  <a:srgbClr val="29166F"/>
                </a:solidFill>
              </a:rPr>
              <a:t>situaci a poznat </a:t>
            </a:r>
            <a:r>
              <a:rPr lang="cs-CZ" dirty="0" smtClean="0">
                <a:solidFill>
                  <a:srgbClr val="29166F"/>
                </a:solidFill>
              </a:rPr>
              <a:t>protivníka</a:t>
            </a:r>
            <a:endParaRPr lang="cs-CZ" dirty="0">
              <a:solidFill>
                <a:srgbClr val="29166F"/>
              </a:solidFill>
            </a:endParaRP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rgbClr val="85C226"/>
              </a:buClr>
            </a:pPr>
            <a:r>
              <a:rPr lang="cs-CZ" dirty="0">
                <a:solidFill>
                  <a:srgbClr val="29166F"/>
                </a:solidFill>
              </a:rPr>
              <a:t>Vést si podrobné </a:t>
            </a:r>
            <a:r>
              <a:rPr lang="cs-CZ" dirty="0" smtClean="0">
                <a:solidFill>
                  <a:srgbClr val="29166F"/>
                </a:solidFill>
              </a:rPr>
              <a:t>záznamy</a:t>
            </a:r>
            <a:endParaRPr lang="cs-CZ" dirty="0">
              <a:solidFill>
                <a:srgbClr val="29166F"/>
              </a:solidFill>
            </a:endParaRP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rgbClr val="85C226"/>
              </a:buClr>
            </a:pPr>
            <a:r>
              <a:rPr lang="cs-CZ" dirty="0">
                <a:solidFill>
                  <a:srgbClr val="29166F"/>
                </a:solidFill>
              </a:rPr>
              <a:t>Najít si spojence</a:t>
            </a:r>
          </a:p>
        </p:txBody>
      </p:sp>
      <p:pic>
        <p:nvPicPr>
          <p:cNvPr id="6" name="Obrázek 5" descr="K52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0336" y="1772816"/>
            <a:ext cx="3222104" cy="40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Mohu se bránit?</a:t>
            </a:r>
            <a:endParaRPr lang="cs-CZ" dirty="0"/>
          </a:p>
        </p:txBody>
      </p:sp>
      <p:pic>
        <p:nvPicPr>
          <p:cNvPr id="6" name="Zástupný symbol pro obsah 5" descr="K52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442606"/>
            <a:ext cx="4538969" cy="4866714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31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mobbingu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68052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85C226"/>
              </a:buClr>
            </a:pPr>
            <a:r>
              <a:rPr lang="cs-CZ" dirty="0"/>
              <a:t>Mobbing </a:t>
            </a:r>
            <a:r>
              <a:rPr lang="cs-CZ" dirty="0">
                <a:solidFill>
                  <a:srgbClr val="29166F"/>
                </a:solidFill>
              </a:rPr>
              <a:t>– psychické násilí mezi spolupracovníky</a:t>
            </a:r>
          </a:p>
          <a:p>
            <a:pPr marL="342000" indent="-342000">
              <a:lnSpc>
                <a:spcPct val="114000"/>
              </a:lnSpc>
              <a:spcBef>
                <a:spcPts val="1200"/>
              </a:spcBef>
              <a:buClr>
                <a:srgbClr val="85C226"/>
              </a:buClr>
            </a:pPr>
            <a:r>
              <a:rPr lang="cs-CZ" dirty="0" err="1"/>
              <a:t>Bossing</a:t>
            </a:r>
            <a:r>
              <a:rPr lang="cs-CZ" dirty="0"/>
              <a:t> </a:t>
            </a:r>
            <a:r>
              <a:rPr lang="cs-CZ" dirty="0">
                <a:solidFill>
                  <a:srgbClr val="29166F"/>
                </a:solidFill>
              </a:rPr>
              <a:t>–</a:t>
            </a:r>
            <a:r>
              <a:rPr lang="cs-CZ" dirty="0"/>
              <a:t> </a:t>
            </a:r>
            <a:r>
              <a:rPr lang="cs-CZ" dirty="0" err="1">
                <a:solidFill>
                  <a:srgbClr val="29166F"/>
                </a:solidFill>
              </a:rPr>
              <a:t>psychoteror</a:t>
            </a:r>
            <a:r>
              <a:rPr lang="cs-CZ" dirty="0">
                <a:solidFill>
                  <a:srgbClr val="29166F"/>
                </a:solidFill>
              </a:rPr>
              <a:t>, který způsobuje nadřízený svým podřízeným</a:t>
            </a:r>
          </a:p>
          <a:p>
            <a:pPr>
              <a:spcBef>
                <a:spcPts val="1200"/>
              </a:spcBef>
              <a:buClr>
                <a:srgbClr val="85C226"/>
              </a:buClr>
            </a:pPr>
            <a:r>
              <a:rPr lang="cs-CZ" dirty="0" err="1"/>
              <a:t>Staffing</a:t>
            </a:r>
            <a:r>
              <a:rPr lang="cs-CZ" dirty="0"/>
              <a:t> – </a:t>
            </a:r>
            <a:r>
              <a:rPr lang="cs-CZ" dirty="0">
                <a:solidFill>
                  <a:srgbClr val="29166F"/>
                </a:solidFill>
              </a:rPr>
              <a:t>psychický teror, který provádí podřízený svému nadřízenému</a:t>
            </a:r>
          </a:p>
          <a:p>
            <a:pPr>
              <a:spcBef>
                <a:spcPts val="1200"/>
              </a:spcBef>
              <a:buClr>
                <a:srgbClr val="85C226"/>
              </a:buClr>
            </a:pPr>
            <a:r>
              <a:rPr lang="cs-CZ" dirty="0" err="1"/>
              <a:t>Bullying</a:t>
            </a:r>
            <a:r>
              <a:rPr lang="cs-CZ" dirty="0"/>
              <a:t> - </a:t>
            </a:r>
            <a:r>
              <a:rPr lang="cs-CZ" dirty="0">
                <a:solidFill>
                  <a:srgbClr val="29166F"/>
                </a:solidFill>
              </a:rPr>
              <a:t>v anglicky mluvících zemích se spíše používá tohoto souhrnného termínu</a:t>
            </a: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Znaky mobbingu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1584176"/>
          </a:xfrm>
        </p:spPr>
        <p:txBody>
          <a:bodyPr/>
          <a:lstStyle/>
          <a:p>
            <a:pPr>
              <a:spcBef>
                <a:spcPts val="1800"/>
              </a:spcBef>
              <a:buClr>
                <a:srgbClr val="85C226"/>
              </a:buClr>
            </a:pPr>
            <a:r>
              <a:rPr lang="cs-CZ" dirty="0">
                <a:solidFill>
                  <a:srgbClr val="29166F"/>
                </a:solidFill>
              </a:rPr>
              <a:t>Výskyt </a:t>
            </a:r>
            <a:r>
              <a:rPr lang="cs-CZ" dirty="0"/>
              <a:t>minimálně jednou týdně</a:t>
            </a:r>
            <a:r>
              <a:rPr lang="cs-CZ" dirty="0">
                <a:solidFill>
                  <a:srgbClr val="29166F"/>
                </a:solidFill>
              </a:rPr>
              <a:t> po dobu alespoň půl </a:t>
            </a:r>
            <a:r>
              <a:rPr lang="cs-CZ" dirty="0" smtClean="0">
                <a:solidFill>
                  <a:srgbClr val="29166F"/>
                </a:solidFill>
              </a:rPr>
              <a:t>roku</a:t>
            </a:r>
            <a:endParaRPr lang="cs-CZ" dirty="0">
              <a:solidFill>
                <a:srgbClr val="29166F"/>
              </a:solidFill>
            </a:endParaRPr>
          </a:p>
        </p:txBody>
      </p:sp>
      <p:pic>
        <p:nvPicPr>
          <p:cNvPr id="8" name="Obrázek 7" descr="kalenda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780928"/>
            <a:ext cx="4953537" cy="3333098"/>
          </a:xfrm>
          <a:prstGeom prst="rect">
            <a:avLst/>
          </a:prstGeom>
        </p:spPr>
      </p:pic>
      <p:sp>
        <p:nvSpPr>
          <p:cNvPr id="10" name="Zástupný symbol pro obsah 4"/>
          <p:cNvSpPr txBox="1">
            <a:spLocks/>
          </p:cNvSpPr>
          <p:nvPr/>
        </p:nvSpPr>
        <p:spPr>
          <a:xfrm>
            <a:off x="467544" y="2852936"/>
            <a:ext cx="2952328" cy="33123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180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C2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Dlouhodobé a nepřetržité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166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útoky zaměřené na konkrétního jedince</a:t>
            </a:r>
          </a:p>
        </p:txBody>
      </p:sp>
    </p:spTree>
    <p:extLst>
      <p:ext uri="{BB962C8B-B14F-4D97-AF65-F5344CB8AC3E}">
        <p14:creationId xmlns:p14="http://schemas.microsoft.com/office/powerpoint/2010/main" val="369373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Znaky mobbingu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204864"/>
            <a:ext cx="8424936" cy="3816424"/>
          </a:xfrm>
        </p:spPr>
        <p:txBody>
          <a:bodyPr/>
          <a:lstStyle/>
          <a:p>
            <a:pPr>
              <a:spcBef>
                <a:spcPts val="1800"/>
              </a:spcBef>
              <a:buClr>
                <a:srgbClr val="85C226"/>
              </a:buClr>
            </a:pPr>
            <a:r>
              <a:rPr lang="cs-CZ" dirty="0" smtClean="0">
                <a:solidFill>
                  <a:srgbClr val="29166F"/>
                </a:solidFill>
              </a:rPr>
              <a:t>Pravidelnost </a:t>
            </a:r>
            <a:r>
              <a:rPr lang="cs-CZ" dirty="0">
                <a:solidFill>
                  <a:srgbClr val="29166F"/>
                </a:solidFill>
              </a:rPr>
              <a:t>a opakovanost</a:t>
            </a:r>
          </a:p>
          <a:p>
            <a:pPr>
              <a:spcBef>
                <a:spcPts val="1800"/>
              </a:spcBef>
              <a:buClr>
                <a:srgbClr val="85C226"/>
              </a:buClr>
            </a:pPr>
            <a:r>
              <a:rPr lang="cs-CZ" dirty="0">
                <a:solidFill>
                  <a:srgbClr val="29166F"/>
                </a:solidFill>
              </a:rPr>
              <a:t>Útoky jsou </a:t>
            </a:r>
            <a:r>
              <a:rPr lang="cs-CZ" dirty="0"/>
              <a:t>systematické a cílené</a:t>
            </a:r>
          </a:p>
          <a:p>
            <a:pPr>
              <a:spcBef>
                <a:spcPts val="1800"/>
              </a:spcBef>
              <a:buClr>
                <a:srgbClr val="85C226"/>
              </a:buClr>
            </a:pPr>
            <a:r>
              <a:rPr lang="cs-CZ" dirty="0">
                <a:solidFill>
                  <a:srgbClr val="29166F"/>
                </a:solidFill>
              </a:rPr>
              <a:t>Projevy jsou </a:t>
            </a:r>
            <a:r>
              <a:rPr lang="cs-CZ" dirty="0"/>
              <a:t>nepřímé a skryté</a:t>
            </a:r>
            <a:r>
              <a:rPr lang="cs-CZ" dirty="0">
                <a:solidFill>
                  <a:srgbClr val="29166F"/>
                </a:solidFill>
              </a:rPr>
              <a:t>, je tedy těžké rozpoznat, že se něco děje</a:t>
            </a:r>
          </a:p>
        </p:txBody>
      </p:sp>
    </p:spTree>
    <p:extLst>
      <p:ext uri="{BB962C8B-B14F-4D97-AF65-F5344CB8AC3E}">
        <p14:creationId xmlns:p14="http://schemas.microsoft.com/office/powerpoint/2010/main" val="369373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8</a:t>
            </a:fld>
            <a:endParaRPr lang="cs-CZ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další možné prvky</a:t>
            </a:r>
            <a:endParaRPr lang="cs-CZ" dirty="0"/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5580112" y="2925688"/>
            <a:ext cx="2952378" cy="1295400"/>
          </a:xfrm>
          <a:prstGeom prst="ellipse">
            <a:avLst/>
          </a:prstGeom>
          <a:solidFill>
            <a:srgbClr val="85C2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cs-CZ" b="1" dirty="0" smtClean="0">
                <a:solidFill>
                  <a:prstClr val="white"/>
                </a:solidFill>
              </a:rPr>
              <a:t>Nepřátelská a neetická forma komunikace</a:t>
            </a:r>
            <a:endParaRPr lang="cs-CZ" b="1" dirty="0">
              <a:solidFill>
                <a:prstClr val="white"/>
              </a:solidFill>
            </a:endParaRPr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1331664" y="3789040"/>
            <a:ext cx="2808288" cy="1368425"/>
          </a:xfrm>
          <a:prstGeom prst="ellipse">
            <a:avLst/>
          </a:prstGeom>
          <a:solidFill>
            <a:srgbClr val="85C2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Nelítostnost a bezcitnost</a:t>
            </a:r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2011253" y="2420367"/>
            <a:ext cx="2881312" cy="936625"/>
          </a:xfrm>
          <a:prstGeom prst="ellipse">
            <a:avLst/>
          </a:prstGeom>
          <a:solidFill>
            <a:srgbClr val="FF80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802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cs-CZ" sz="2000" b="1" dirty="0" smtClean="0">
                <a:solidFill>
                  <a:srgbClr val="29166F"/>
                </a:solidFill>
              </a:rPr>
              <a:t>ZÁKEŘNOST</a:t>
            </a:r>
            <a:endParaRPr lang="cs-CZ" sz="2000" b="1" dirty="0">
              <a:solidFill>
                <a:srgbClr val="29166F"/>
              </a:solidFill>
            </a:endParaRPr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4858494" y="1772940"/>
            <a:ext cx="503237" cy="215900"/>
          </a:xfrm>
          <a:prstGeom prst="ellipse">
            <a:avLst/>
          </a:prstGeom>
          <a:solidFill>
            <a:srgbClr val="FF8029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cs-CZ">
              <a:solidFill>
                <a:srgbClr val="29166F"/>
              </a:solidFill>
            </a:endParaRPr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4499992" y="2132533"/>
            <a:ext cx="649287" cy="360363"/>
          </a:xfrm>
          <a:prstGeom prst="ellipse">
            <a:avLst/>
          </a:prstGeom>
          <a:solidFill>
            <a:srgbClr val="FF8029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cs-CZ">
              <a:solidFill>
                <a:srgbClr val="29166F"/>
              </a:solidFill>
            </a:endParaRPr>
          </a:p>
        </p:txBody>
      </p:sp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5434756" y="1555179"/>
            <a:ext cx="433388" cy="185738"/>
          </a:xfrm>
          <a:prstGeom prst="ellipse">
            <a:avLst/>
          </a:prstGeom>
          <a:solidFill>
            <a:srgbClr val="FF8029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cs-CZ">
              <a:solidFill>
                <a:srgbClr val="29166F"/>
              </a:solidFill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755799" y="1196752"/>
            <a:ext cx="2232025" cy="792162"/>
          </a:xfrm>
          <a:prstGeom prst="ellipse">
            <a:avLst/>
          </a:prstGeom>
          <a:solidFill>
            <a:srgbClr val="85C2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RAFINOVANOST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4428380" y="4725144"/>
            <a:ext cx="2303463" cy="1150937"/>
          </a:xfrm>
          <a:prstGeom prst="ellipse">
            <a:avLst/>
          </a:prstGeom>
          <a:solidFill>
            <a:srgbClr val="29166F"/>
          </a:solidFill>
          <a:ln w="38100">
            <a:solidFill>
              <a:srgbClr val="85C22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>
              <a:lnSpc>
                <a:spcPct val="85000"/>
              </a:lnSpc>
            </a:pPr>
            <a:r>
              <a:rPr lang="cs-CZ" sz="2400" b="1" dirty="0">
                <a:solidFill>
                  <a:prstClr val="white"/>
                </a:solidFill>
                <a:latin typeface="Arial" charset="0"/>
              </a:rPr>
              <a:t>Aktivní a trvalý tlak</a:t>
            </a: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6947228" y="2278425"/>
            <a:ext cx="419467" cy="179784"/>
          </a:xfrm>
          <a:prstGeom prst="ellipse">
            <a:avLst/>
          </a:prstGeom>
          <a:solidFill>
            <a:srgbClr val="85C2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29166F"/>
              </a:solidFill>
            </a:endParaRP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6587307" y="2517697"/>
            <a:ext cx="541205" cy="300081"/>
          </a:xfrm>
          <a:prstGeom prst="ellipse">
            <a:avLst/>
          </a:prstGeom>
          <a:solidFill>
            <a:srgbClr val="85C2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29166F"/>
              </a:solidFill>
            </a:endParaRP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7307150" y="2098641"/>
            <a:ext cx="361244" cy="154667"/>
          </a:xfrm>
          <a:prstGeom prst="ellipse">
            <a:avLst/>
          </a:prstGeom>
          <a:solidFill>
            <a:srgbClr val="85C2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2916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mobbingu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44008" y="2204864"/>
            <a:ext cx="4248472" cy="367240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sz="2800" dirty="0">
                <a:solidFill>
                  <a:srgbClr val="29166F"/>
                </a:solidFill>
              </a:rPr>
              <a:t>poškodit druhého člověka</a:t>
            </a:r>
          </a:p>
          <a:p>
            <a:pPr>
              <a:spcBef>
                <a:spcPts val="1800"/>
              </a:spcBef>
            </a:pPr>
            <a:r>
              <a:rPr lang="cs-CZ" sz="2800" dirty="0">
                <a:solidFill>
                  <a:srgbClr val="29166F"/>
                </a:solidFill>
              </a:rPr>
              <a:t>znevážit jeho pracovní i soukromý život </a:t>
            </a:r>
          </a:p>
          <a:p>
            <a:pPr>
              <a:spcBef>
                <a:spcPts val="1800"/>
              </a:spcBef>
            </a:pPr>
            <a:r>
              <a:rPr lang="cs-CZ" sz="2800" dirty="0">
                <a:solidFill>
                  <a:srgbClr val="29166F"/>
                </a:solidFill>
              </a:rPr>
              <a:t>přimět jej k odchodu ze </a:t>
            </a:r>
            <a:r>
              <a:rPr lang="cs-CZ" sz="2800" dirty="0" smtClean="0">
                <a:solidFill>
                  <a:srgbClr val="29166F"/>
                </a:solidFill>
              </a:rPr>
              <a:t>zaměstnání</a:t>
            </a:r>
            <a:endParaRPr lang="cs-CZ" dirty="0"/>
          </a:p>
        </p:txBody>
      </p:sp>
      <p:pic>
        <p:nvPicPr>
          <p:cNvPr id="7" name="Zástupný symbol pro obrázek 6" descr="K520005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5893" r="5893"/>
          <a:stretch>
            <a:fillRect/>
          </a:stretch>
        </p:blipFill>
        <p:spPr>
          <a:xfrm>
            <a:off x="395536" y="1556792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24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1303&quot;&gt;&lt;property id=&quot;20148&quot; value=&quot;5&quot;/&gt;&lt;property id=&quot;20300&quot; value=&quot;Slide 1 - &amp;quot;Mobbing&amp;quot;&quot;/&gt;&lt;property id=&quot;20307&quot; value=&quot;272&quot;/&gt;&lt;/object&gt;&lt;object type=&quot;3&quot; unique_id=&quot;11304&quot;&gt;&lt;property id=&quot;20148&quot; value=&quot;5&quot;/&gt;&lt;property id=&quot;20300&quot; value=&quot;Slide 2 - &amp;quot;Program&amp;#x0D;&amp;#x0A;Teoretická část&amp;quot;&quot;/&gt;&lt;property id=&quot;20307&quot; value=&quot;274&quot;/&gt;&lt;/object&gt;&lt;object type=&quot;3&quot; unique_id=&quot;11615&quot;&gt;&lt;property id=&quot;20148&quot; value=&quot;5&quot;/&gt;&lt;property id=&quot;20300&quot; value=&quot;Slide 3 - &amp;quot;Co je to Mobbing?&amp;quot;&quot;/&gt;&lt;property id=&quot;20307&quot; value=&quot;279&quot;/&gt;&lt;/object&gt;&lt;object type=&quot;3&quot; unique_id=&quot;11616&quot;&gt;&lt;property id=&quot;20148&quot; value=&quot;5&quot;/&gt;&lt;property id=&quot;20300&quot; value=&quot;Slide 4 - &amp;quot;Co je to mobbing?&amp;quot;&quot;/&gt;&lt;property id=&quot;20307&quot; value=&quot;281&quot;/&gt;&lt;/object&gt;&lt;object type=&quot;3&quot; unique_id=&quot;11617&quot;&gt;&lt;property id=&quot;20148&quot; value=&quot;5&quot;/&gt;&lt;property id=&quot;20300&quot; value=&quot;Slide 5 - &amp;quot;Původ slova „mobbing“&amp;quot;&quot;/&gt;&lt;property id=&quot;20307&quot; value=&quot;283&quot;/&gt;&lt;/object&gt;&lt;object type=&quot;3&quot; unique_id=&quot;11648&quot;&gt;&lt;property id=&quot;20148&quot; value=&quot;5&quot;/&gt;&lt;property id=&quot;20300&quot; value=&quot;Slide 6 - &amp;quot;Definice mobbingu&amp;quot;&quot;/&gt;&lt;property id=&quot;20307&quot; value=&quot;330&quot;/&gt;&lt;/object&gt;&lt;object type=&quot;3&quot; unique_id=&quot;11649&quot;&gt;&lt;property id=&quot;20148&quot; value=&quot;5&quot;/&gt;&lt;property id=&quot;20300&quot; value=&quot;Slide 10 - &amp;quot;Příčiny mobbingu&amp;quot;&quot;/&gt;&lt;property id=&quot;20307&quot; value=&quot;289&quot;/&gt;&lt;/object&gt;&lt;object type=&quot;3&quot; unique_id=&quot;11656&quot;&gt;&lt;property id=&quot;20148&quot; value=&quot;5&quot;/&gt;&lt;property id=&quot;20300&quot; value=&quot;Slide 11 - &amp;quot;Osobnost mobbera&amp;quot;&quot;/&gt;&lt;property id=&quot;20307&quot; value=&quot;291&quot;/&gt;&lt;/object&gt;&lt;object type=&quot;3&quot; unique_id=&quot;11657&quot;&gt;&lt;property id=&quot;20148&quot; value=&quot;5&quot;/&gt;&lt;property id=&quot;20300&quot; value=&quot;Slide 12 - &amp;quot;Osobnost mobbera&amp;quot;&quot;/&gt;&lt;property id=&quot;20307&quot; value=&quot;290&quot;/&gt;&lt;/object&gt;&lt;object type=&quot;3&quot; unique_id=&quot;11658&quot;&gt;&lt;property id=&quot;20148&quot; value=&quot;5&quot;/&gt;&lt;property id=&quot;20300&quot; value=&quot;Slide 14 - &amp;quot;Osobnostní zvláštnosti&amp;quot;&quot;/&gt;&lt;property id=&quot;20307&quot; value=&quot;292&quot;/&gt;&lt;/object&gt;&lt;object type=&quot;3&quot; unique_id=&quot;11659&quot;&gt;&lt;property id=&quot;20148&quot; value=&quot;5&quot;/&gt;&lt;property id=&quot;20300&quot; value=&quot;Slide 17 - &amp;quot;Pohlaví mobbera&amp;quot;&quot;/&gt;&lt;property id=&quot;20307&quot; value=&quot;297&quot;/&gt;&lt;/object&gt;&lt;object type=&quot;3&quot; unique_id=&quot;11660&quot;&gt;&lt;property id=&quot;20148&quot; value=&quot;5&quot;/&gt;&lt;property id=&quot;20300&quot; value=&quot;Slide 15 - &amp;quot;Typy mobberů&amp;quot;&quot;/&gt;&lt;property id=&quot;20307&quot; value=&quot;293&quot;/&gt;&lt;/object&gt;&lt;object type=&quot;3&quot; unique_id=&quot;11661&quot;&gt;&lt;property id=&quot;20148&quot; value=&quot;5&quot;/&gt;&lt;property id=&quot;20300&quot; value=&quot;Slide 16 - &amp;quot;Motivy mobbingu&amp;quot;&quot;/&gt;&lt;property id=&quot;20307&quot; value=&quot;294&quot;/&gt;&lt;/object&gt;&lt;object type=&quot;3&quot; unique_id=&quot;11666&quot;&gt;&lt;property id=&quot;20148&quot; value=&quot;5&quot;/&gt;&lt;property id=&quot;20300&quot; value=&quot;Slide 18 - &amp;quot;Oběti &amp;#x0D;&amp;#x0A;mobbingu&amp;quot;&quot;/&gt;&lt;property id=&quot;20307&quot; value=&quot;311&quot;/&gt;&lt;/object&gt;&lt;object type=&quot;3&quot; unique_id=&quot;11667&quot;&gt;&lt;property id=&quot;20148&quot; value=&quot;5&quot;/&gt;&lt;property id=&quot;20300&quot; value=&quot;Slide 19 - &amp;quot;Oběti &amp;#x0D;&amp;#x0A;mobbingu&amp;quot;&quot;/&gt;&lt;property id=&quot;20307&quot; value=&quot;303&quot;/&gt;&lt;/object&gt;&lt;object type=&quot;3&quot; unique_id=&quot;11668&quot;&gt;&lt;property id=&quot;20148&quot; value=&quot;5&quot;/&gt;&lt;property id=&quot;20300&quot; value=&quot;Slide 20 - &amp;quot;Osobnost oběti&amp;quot;&quot;/&gt;&lt;property id=&quot;20307&quot; value=&quot;295&quot;/&gt;&lt;/object&gt;&lt;object type=&quot;3&quot; unique_id=&quot;11669&quot;&gt;&lt;property id=&quot;20148&quot; value=&quot;5&quot;/&gt;&lt;property id=&quot;20300&quot; value=&quot;Slide 21 - &amp;quot;Fyzická odlišnost obětí&amp;quot;&quot;/&gt;&lt;property id=&quot;20307&quot; value=&quot;298&quot;/&gt;&lt;/object&gt;&lt;object type=&quot;3&quot; unique_id=&quot;11670&quot;&gt;&lt;property id=&quot;20148&quot; value=&quot;5&quot;/&gt;&lt;property id=&quot;20300&quot; value=&quot;Slide 22 - &amp;quot;Psychická odlišnost obětí&amp;quot;&quot;/&gt;&lt;property id=&quot;20307&quot; value=&quot;299&quot;/&gt;&lt;/object&gt;&lt;object type=&quot;3&quot; unique_id=&quot;11671&quot;&gt;&lt;property id=&quot;20148&quot; value=&quot;5&quot;/&gt;&lt;property id=&quot;20300&quot; value=&quot;Slide 23 - &amp;quot;Psychická odlišnost obětí&amp;quot;&quot;/&gt;&lt;property id=&quot;20307&quot; value=&quot;301&quot;/&gt;&lt;/object&gt;&lt;object type=&quot;3&quot; unique_id=&quot;11672&quot;&gt;&lt;property id=&quot;20148&quot; value=&quot;5&quot;/&gt;&lt;property id=&quot;20300&quot; value=&quot;Slide 24 - &amp;quot;Nový pracovník&amp;quot;&quot;/&gt;&lt;property id=&quot;20307&quot; value=&quot;300&quot;/&gt;&lt;/object&gt;&lt;object type=&quot;3&quot; unique_id=&quot;11673&quot;&gt;&lt;property id=&quot;20148&quot; value=&quot;5&quot;/&gt;&lt;property id=&quot;20300&quot; value=&quot;Slide 35 - &amp;quot;Reakce na mobbing&amp;quot;&quot;/&gt;&lt;property id=&quot;20307&quot; value=&quot;304&quot;/&gt;&lt;/object&gt;&lt;object type=&quot;3&quot; unique_id=&quot;11674&quot;&gt;&lt;property id=&quot;20148&quot; value=&quot;5&quot;/&gt;&lt;property id=&quot;20300&quot; value=&quot;Slide 36 - &amp;quot;Reakce oběti na mobbing&amp;quot;&quot;/&gt;&lt;property id=&quot;20307&quot; value=&quot;315&quot;/&gt;&lt;/object&gt;&lt;object type=&quot;3&quot; unique_id=&quot;11675&quot;&gt;&lt;property id=&quot;20148&quot; value=&quot;5&quot;/&gt;&lt;property id=&quot;20300&quot; value=&quot;Slide 37 - &amp;quot;Reakce oběti na mobbing&amp;quot;&quot;/&gt;&lt;property id=&quot;20307&quot; value=&quot;316&quot;/&gt;&lt;/object&gt;&lt;object type=&quot;3&quot; unique_id=&quot;11676&quot;&gt;&lt;property id=&quot;20148&quot; value=&quot;5&quot;/&gt;&lt;property id=&quot;20300&quot; value=&quot;Slide 39 - &amp;quot;Reakce pasivních kolegů&amp;quot;&quot;/&gt;&lt;property id=&quot;20307&quot; value=&quot;318&quot;/&gt;&lt;/object&gt;&lt;object type=&quot;3&quot; unique_id=&quot;11677&quot;&gt;&lt;property id=&quot;20148&quot; value=&quot;5&quot;/&gt;&lt;property id=&quot;20300&quot; value=&quot;Slide 40 - &amp;quot;Reakce aktivních kolegů&amp;quot;&quot;/&gt;&lt;property id=&quot;20307&quot; value=&quot;319&quot;/&gt;&lt;/object&gt;&lt;object type=&quot;3&quot; unique_id=&quot;11678&quot;&gt;&lt;property id=&quot;20148&quot; value=&quot;5&quot;/&gt;&lt;property id=&quot;20300&quot; value=&quot;Slide 41 - &amp;quot;Reakce rodiny a přátel&amp;quot;&quot;/&gt;&lt;property id=&quot;20307&quot; value=&quot;317&quot;/&gt;&lt;/object&gt;&lt;object type=&quot;3&quot; unique_id=&quot;11679&quot;&gt;&lt;property id=&quot;20148&quot; value=&quot;5&quot;/&gt;&lt;property id=&quot;20300&quot; value=&quot;Slide 38 - &amp;quot;Zodpovědnost obětí?&amp;quot;&quot;/&gt;&lt;property id=&quot;20307&quot; value=&quot;320&quot;/&gt;&lt;/object&gt;&lt;object type=&quot;3&quot; unique_id=&quot;11680&quot;&gt;&lt;property id=&quot;20148&quot; value=&quot;5&quot;/&gt;&lt;property id=&quot;20300&quot; value=&quot;Slide 42 - &amp;quot;Důsledky mobbingu&amp;quot;&quot;/&gt;&lt;property id=&quot;20307&quot; value=&quot;321&quot;/&gt;&lt;/object&gt;&lt;object type=&quot;3&quot; unique_id=&quot;11681&quot;&gt;&lt;property id=&quot;20148&quot; value=&quot;5&quot;/&gt;&lt;property id=&quot;20300&quot; value=&quot;Slide 43 - &amp;quot;Důsledky pro jedince&amp;quot;&quot;/&gt;&lt;property id=&quot;20307&quot; value=&quot;323&quot;/&gt;&lt;/object&gt;&lt;object type=&quot;3&quot; unique_id=&quot;11682&quot;&gt;&lt;property id=&quot;20148&quot; value=&quot;5&quot;/&gt;&lt;property id=&quot;20300&quot; value=&quot;Slide 44 - &amp;quot;Důsledky pro firmu&amp;quot;&quot;/&gt;&lt;property id=&quot;20307&quot; value=&quot;324&quot;/&gt;&lt;/object&gt;&lt;object type=&quot;3&quot; unique_id=&quot;11683&quot;&gt;&lt;property id=&quot;20148&quot; value=&quot;5&quot;/&gt;&lt;property id=&quot;20300&quot; value=&quot;Slide 45 - &amp;quot;Obrana proti mobbingu&amp;quot;&quot;/&gt;&lt;property id=&quot;20307&quot; value=&quot;322&quot;/&gt;&lt;/object&gt;&lt;object type=&quot;3&quot; unique_id=&quot;11684&quot;&gt;&lt;property id=&quot;20148&quot; value=&quot;5&quot;/&gt;&lt;property id=&quot;20300&quot; value=&quot;Slide 46 - &amp;quot;Prevence jedince&amp;quot;&quot;/&gt;&lt;property id=&quot;20307&quot; value=&quot;325&quot;/&gt;&lt;/object&gt;&lt;object type=&quot;3&quot; unique_id=&quot;11685&quot;&gt;&lt;property id=&quot;20148&quot; value=&quot;5&quot;/&gt;&lt;property id=&quot;20300&quot; value=&quot;Slide 47 - &amp;quot;Prevence ve firmě&amp;quot;&quot;/&gt;&lt;property id=&quot;20307&quot; value=&quot;326&quot;/&gt;&lt;/object&gt;&lt;object type=&quot;3&quot; unique_id=&quot;11686&quot;&gt;&lt;property id=&quot;20148&quot; value=&quot;5&quot;/&gt;&lt;property id=&quot;20300&quot; value=&quot;Slide 48 - &amp;quot;Když už mobbing nastal&amp;quot;&quot;/&gt;&lt;property id=&quot;20307&quot; value=&quot;327&quot;/&gt;&lt;/object&gt;&lt;object type=&quot;3&quot; unique_id=&quot;11687&quot;&gt;&lt;property id=&quot;20148&quot; value=&quot;5&quot;/&gt;&lt;property id=&quot;20300&quot; value=&quot;Slide 49 - &amp;quot;Když už mobbing nastal&amp;quot;&quot;/&gt;&lt;property id=&quot;20307&quot; value=&quot;331&quot;/&gt;&lt;/object&gt;&lt;object type=&quot;3&quot; unique_id=&quot;11688&quot;&gt;&lt;property id=&quot;20148&quot; value=&quot;5&quot;/&gt;&lt;property id=&quot;20300&quot; value=&quot;Slide 50 - &amp;quot;Chci se bránit&amp;quot;&quot;/&gt;&lt;property id=&quot;20307&quot; value=&quot;328&quot;/&gt;&lt;/object&gt;&lt;object type=&quot;3&quot; unique_id=&quot;11689&quot;&gt;&lt;property id=&quot;20148&quot; value=&quot;5&quot;/&gt;&lt;property id=&quot;20300&quot; value=&quot;Slide 51 - &amp;quot;Program&amp;#x0D;&amp;#x0A;Praktická část&amp;quot;&quot;/&gt;&lt;property id=&quot;20307&quot; value=&quot;329&quot;/&gt;&lt;/object&gt;&lt;object type=&quot;3&quot; unique_id=&quot;12252&quot;&gt;&lt;property id=&quot;20148&quot; value=&quot;5&quot;/&gt;&lt;property id=&quot;20300&quot; value=&quot;Slide 7 - &amp;quot;Znaky mobbingu&amp;quot;&quot;/&gt;&lt;property id=&quot;20307&quot; value=&quot;332&quot;/&gt;&lt;/object&gt;&lt;object type=&quot;3&quot; unique_id=&quot;12253&quot;&gt;&lt;property id=&quot;20148&quot; value=&quot;5&quot;/&gt;&lt;property id=&quot;20300&quot; value=&quot;Slide 8 - &amp;quot;Charakteristika&amp;quot;&quot;/&gt;&lt;property id=&quot;20307&quot; value=&quot;333&quot;/&gt;&lt;/object&gt;&lt;object type=&quot;3&quot; unique_id=&quot;12254&quot;&gt;&lt;property id=&quot;20148&quot; value=&quot;5&quot;/&gt;&lt;property id=&quot;20300&quot; value=&quot;Slide 9 - &amp;quot;Cíle mobbingu&amp;quot;&quot;/&gt;&lt;property id=&quot;20307&quot; value=&quot;334&quot;/&gt;&lt;/object&gt;&lt;object type=&quot;3&quot; unique_id=&quot;12255&quot;&gt;&lt;property id=&quot;20148&quot; value=&quot;5&quot;/&gt;&lt;property id=&quot;20300&quot; value=&quot;Slide 13 - &amp;quot;Osobnost mobbera&amp;quot;&quot;/&gt;&lt;property id=&quot;20307&quot; value=&quot;335&quot;/&gt;&lt;/object&gt;&lt;object type=&quot;3&quot; unique_id=&quot;12920&quot;&gt;&lt;property id=&quot;20148&quot; value=&quot;5&quot;/&gt;&lt;property id=&quot;20300&quot; value=&quot;Slide 25 - &amp;quot;Průběh mobbingu&amp;quot;&quot;/&gt;&lt;property id=&quot;20307&quot; value=&quot;336&quot;/&gt;&lt;/object&gt;&lt;object type=&quot;3&quot; unique_id=&quot;12921&quot;&gt;&lt;property id=&quot;20148&quot; value=&quot;5&quot;/&gt;&lt;property id=&quot;20300&quot; value=&quot;Slide 26 - &amp;quot;Konflikt&amp;quot;&quot;/&gt;&lt;property id=&quot;20307&quot; value=&quot;337&quot;/&gt;&lt;/object&gt;&lt;object type=&quot;3&quot; unique_id=&quot;12922&quot;&gt;&lt;property id=&quot;20148&quot; value=&quot;5&quot;/&gt;&lt;property id=&quot;20300&quot; value=&quot;Slide 27 - &amp;quot;Systematický psychoteror&amp;quot;&quot;/&gt;&lt;property id=&quot;20307&quot; value=&quot;338&quot;/&gt;&lt;/object&gt;&lt;object type=&quot;3&quot; unique_id=&quot;12923&quot;&gt;&lt;property id=&quot;20148&quot; value=&quot;5&quot;/&gt;&lt;property id=&quot;20300&quot; value=&quot;Slide 28 - &amp;quot;Zveřejnění případu…&amp;quot;&quot;/&gt;&lt;property id=&quot;20307&quot; value=&quot;339&quot;/&gt;&lt;/object&gt;&lt;object type=&quot;3&quot; unique_id=&quot;12924&quot;&gt;&lt;property id=&quot;20148&quot; value=&quot;5&quot;/&gt;&lt;property id=&quot;20300&quot; value=&quot;Slide 29 - &amp;quot;…a zásah nadřízeného&amp;quot;&quot;/&gt;&lt;property id=&quot;20307&quot; value=&quot;340&quot;/&gt;&lt;/object&gt;&lt;object type=&quot;3&quot; unique_id=&quot;12925&quot;&gt;&lt;property id=&quot;20148&quot; value=&quot;5&quot;/&gt;&lt;property id=&quot;20300&quot; value=&quot;Slide 30 - &amp;quot;Oficiální vyloučení&amp;quot;&quot;/&gt;&lt;property id=&quot;20307&quot; value=&quot;341&quot;/&gt;&lt;/object&gt;&lt;object type=&quot;3&quot; unique_id=&quot;12926&quot;&gt;&lt;property id=&quot;20148&quot; value=&quot;5&quot;/&gt;&lt;property id=&quot;20300&quot; value=&quot;Slide 31 - &amp;quot;Způsoby mobbingu&amp;quot;&quot;/&gt;&lt;property id=&quot;20307&quot; value=&quot;342&quot;/&gt;&lt;/object&gt;&lt;object type=&quot;3&quot; unique_id=&quot;12927&quot;&gt;&lt;property id=&quot;20148&quot; value=&quot;5&quot;/&gt;&lt;property id=&quot;20300&quot; value=&quot;Slide 32 - &amp;quot;Oblasti působení&amp;quot;&quot;/&gt;&lt;property id=&quot;20307&quot; value=&quot;343&quot;/&gt;&lt;/object&gt;&lt;object type=&quot;3&quot; unique_id=&quot;12928&quot;&gt;&lt;property id=&quot;20148&quot; value=&quot;5&quot;/&gt;&lt;property id=&quot;20300&quot; value=&quot;Slide 33 - &amp;quot;Techniky mobbingu&amp;quot;&quot;/&gt;&lt;property id=&quot;20307&quot; value=&quot;344&quot;/&gt;&lt;/object&gt;&lt;object type=&quot;3&quot; unique_id=&quot;12929&quot;&gt;&lt;property id=&quot;20148&quot; value=&quot;5&quot;/&gt;&lt;property id=&quot;20300&quot; value=&quot;Slide 34 - &amp;quot;Techniky mobbingu&amp;quot;&quot;/&gt;&lt;property id=&quot;20307&quot; value=&quot;34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ystému Office">
  <a:themeElements>
    <a:clrScheme name="HMP_DR_1">
      <a:dk1>
        <a:srgbClr val="29166F"/>
      </a:dk1>
      <a:lt1>
        <a:sysClr val="window" lastClr="FFFFFF"/>
      </a:lt1>
      <a:dk2>
        <a:srgbClr val="29166F"/>
      </a:dk2>
      <a:lt2>
        <a:srgbClr val="C1C1C1"/>
      </a:lt2>
      <a:accent1>
        <a:srgbClr val="FF8029"/>
      </a:accent1>
      <a:accent2>
        <a:srgbClr val="C1C1C1"/>
      </a:accent2>
      <a:accent3>
        <a:srgbClr val="85C226"/>
      </a:accent3>
      <a:accent4>
        <a:srgbClr val="FF8029"/>
      </a:accent4>
      <a:accent5>
        <a:srgbClr val="C1C1C1"/>
      </a:accent5>
      <a:accent6>
        <a:srgbClr val="85C226"/>
      </a:accent6>
      <a:hlink>
        <a:srgbClr val="FF8029"/>
      </a:hlink>
      <a:folHlink>
        <a:srgbClr val="C1C1C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HMP_DR_2">
      <a:dk1>
        <a:srgbClr val="29166F"/>
      </a:dk1>
      <a:lt1>
        <a:sysClr val="window" lastClr="FFFFFF"/>
      </a:lt1>
      <a:dk2>
        <a:srgbClr val="FFFFFF"/>
      </a:dk2>
      <a:lt2>
        <a:srgbClr val="C1C1C1"/>
      </a:lt2>
      <a:accent1>
        <a:srgbClr val="29166F"/>
      </a:accent1>
      <a:accent2>
        <a:srgbClr val="C1C1C1"/>
      </a:accent2>
      <a:accent3>
        <a:srgbClr val="85C226"/>
      </a:accent3>
      <a:accent4>
        <a:srgbClr val="FF8029"/>
      </a:accent4>
      <a:accent5>
        <a:srgbClr val="C1C1C1"/>
      </a:accent5>
      <a:accent6>
        <a:srgbClr val="85C226"/>
      </a:accent6>
      <a:hlink>
        <a:srgbClr val="FF8029"/>
      </a:hlink>
      <a:folHlink>
        <a:srgbClr val="C1C1C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ystému Office">
  <a:themeElements>
    <a:clrScheme name="HMP_DR_1">
      <a:dk1>
        <a:srgbClr val="29166F"/>
      </a:dk1>
      <a:lt1>
        <a:sysClr val="window" lastClr="FFFFFF"/>
      </a:lt1>
      <a:dk2>
        <a:srgbClr val="29166F"/>
      </a:dk2>
      <a:lt2>
        <a:srgbClr val="C1C1C1"/>
      </a:lt2>
      <a:accent1>
        <a:srgbClr val="FF8029"/>
      </a:accent1>
      <a:accent2>
        <a:srgbClr val="C1C1C1"/>
      </a:accent2>
      <a:accent3>
        <a:srgbClr val="85C226"/>
      </a:accent3>
      <a:accent4>
        <a:srgbClr val="FF8029"/>
      </a:accent4>
      <a:accent5>
        <a:srgbClr val="C1C1C1"/>
      </a:accent5>
      <a:accent6>
        <a:srgbClr val="85C226"/>
      </a:accent6>
      <a:hlink>
        <a:srgbClr val="FF8029"/>
      </a:hlink>
      <a:folHlink>
        <a:srgbClr val="C1C1C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Vlastní návrh">
  <a:themeElements>
    <a:clrScheme name="HMP_DR_2">
      <a:dk1>
        <a:srgbClr val="29166F"/>
      </a:dk1>
      <a:lt1>
        <a:sysClr val="window" lastClr="FFFFFF"/>
      </a:lt1>
      <a:dk2>
        <a:srgbClr val="FFFFFF"/>
      </a:dk2>
      <a:lt2>
        <a:srgbClr val="C1C1C1"/>
      </a:lt2>
      <a:accent1>
        <a:srgbClr val="29166F"/>
      </a:accent1>
      <a:accent2>
        <a:srgbClr val="C1C1C1"/>
      </a:accent2>
      <a:accent3>
        <a:srgbClr val="85C226"/>
      </a:accent3>
      <a:accent4>
        <a:srgbClr val="FF8029"/>
      </a:accent4>
      <a:accent5>
        <a:srgbClr val="C1C1C1"/>
      </a:accent5>
      <a:accent6>
        <a:srgbClr val="85C226"/>
      </a:accent6>
      <a:hlink>
        <a:srgbClr val="FF8029"/>
      </a:hlink>
      <a:folHlink>
        <a:srgbClr val="C1C1C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otiv systému Office">
  <a:themeElements>
    <a:clrScheme name="HMP_DR_1">
      <a:dk1>
        <a:srgbClr val="29166F"/>
      </a:dk1>
      <a:lt1>
        <a:sysClr val="window" lastClr="FFFFFF"/>
      </a:lt1>
      <a:dk2>
        <a:srgbClr val="29166F"/>
      </a:dk2>
      <a:lt2>
        <a:srgbClr val="C1C1C1"/>
      </a:lt2>
      <a:accent1>
        <a:srgbClr val="FF8029"/>
      </a:accent1>
      <a:accent2>
        <a:srgbClr val="C1C1C1"/>
      </a:accent2>
      <a:accent3>
        <a:srgbClr val="85C226"/>
      </a:accent3>
      <a:accent4>
        <a:srgbClr val="FF8029"/>
      </a:accent4>
      <a:accent5>
        <a:srgbClr val="C1C1C1"/>
      </a:accent5>
      <a:accent6>
        <a:srgbClr val="85C226"/>
      </a:accent6>
      <a:hlink>
        <a:srgbClr val="FF8029"/>
      </a:hlink>
      <a:folHlink>
        <a:srgbClr val="C1C1C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Vlastní návrh">
  <a:themeElements>
    <a:clrScheme name="HMP_DR_2">
      <a:dk1>
        <a:srgbClr val="29166F"/>
      </a:dk1>
      <a:lt1>
        <a:sysClr val="window" lastClr="FFFFFF"/>
      </a:lt1>
      <a:dk2>
        <a:srgbClr val="FFFFFF"/>
      </a:dk2>
      <a:lt2>
        <a:srgbClr val="C1C1C1"/>
      </a:lt2>
      <a:accent1>
        <a:srgbClr val="29166F"/>
      </a:accent1>
      <a:accent2>
        <a:srgbClr val="C1C1C1"/>
      </a:accent2>
      <a:accent3>
        <a:srgbClr val="85C226"/>
      </a:accent3>
      <a:accent4>
        <a:srgbClr val="FF8029"/>
      </a:accent4>
      <a:accent5>
        <a:srgbClr val="C1C1C1"/>
      </a:accent5>
      <a:accent6>
        <a:srgbClr val="85C226"/>
      </a:accent6>
      <a:hlink>
        <a:srgbClr val="FF8029"/>
      </a:hlink>
      <a:folHlink>
        <a:srgbClr val="C1C1C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Vlastní návrh">
  <a:themeElements>
    <a:clrScheme name="HMP_DR_2">
      <a:dk1>
        <a:srgbClr val="29166F"/>
      </a:dk1>
      <a:lt1>
        <a:sysClr val="window" lastClr="FFFFFF"/>
      </a:lt1>
      <a:dk2>
        <a:srgbClr val="FFFFFF"/>
      </a:dk2>
      <a:lt2>
        <a:srgbClr val="C1C1C1"/>
      </a:lt2>
      <a:accent1>
        <a:srgbClr val="29166F"/>
      </a:accent1>
      <a:accent2>
        <a:srgbClr val="C1C1C1"/>
      </a:accent2>
      <a:accent3>
        <a:srgbClr val="85C226"/>
      </a:accent3>
      <a:accent4>
        <a:srgbClr val="FF8029"/>
      </a:accent4>
      <a:accent5>
        <a:srgbClr val="C1C1C1"/>
      </a:accent5>
      <a:accent6>
        <a:srgbClr val="85C226"/>
      </a:accent6>
      <a:hlink>
        <a:srgbClr val="FF8029"/>
      </a:hlink>
      <a:folHlink>
        <a:srgbClr val="C1C1C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</TotalTime>
  <Words>1489</Words>
  <Application>Microsoft Office PowerPoint</Application>
  <PresentationFormat>Předvádění na obrazovce (4:3)</PresentationFormat>
  <Paragraphs>317</Paragraphs>
  <Slides>49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7</vt:i4>
      </vt:variant>
      <vt:variant>
        <vt:lpstr>Nadpisy snímků</vt:lpstr>
      </vt:variant>
      <vt:variant>
        <vt:i4>49</vt:i4>
      </vt:variant>
    </vt:vector>
  </HeadingPairs>
  <TitlesOfParts>
    <vt:vector size="56" baseType="lpstr">
      <vt:lpstr>Motiv systému Office</vt:lpstr>
      <vt:lpstr>Vlastní návrh</vt:lpstr>
      <vt:lpstr>1_Motiv systému Office</vt:lpstr>
      <vt:lpstr>1_Vlastní návrh</vt:lpstr>
      <vt:lpstr>2_Motiv systému Office</vt:lpstr>
      <vt:lpstr>2_Vlastní návrh</vt:lpstr>
      <vt:lpstr>3_Vlastní návrh</vt:lpstr>
      <vt:lpstr>Prevence kriminality, šikany a psychického násilí: mobbing</vt:lpstr>
      <vt:lpstr>Co je to Mobbing?</vt:lpstr>
      <vt:lpstr>Co je to mobbing?</vt:lpstr>
      <vt:lpstr>Původ slova „mobbing“</vt:lpstr>
      <vt:lpstr>Definice mobbingu</vt:lpstr>
      <vt:lpstr>Znaky mobbingu</vt:lpstr>
      <vt:lpstr>Znaky mobbingu</vt:lpstr>
      <vt:lpstr>Jaké další možné prvky</vt:lpstr>
      <vt:lpstr>Cíle mobbingu</vt:lpstr>
      <vt:lpstr>Příčiny mobbingu</vt:lpstr>
      <vt:lpstr>Osobnost mobbera</vt:lpstr>
      <vt:lpstr>Osobnostní zvláštnosti</vt:lpstr>
      <vt:lpstr>Typy mobberů</vt:lpstr>
      <vt:lpstr>Motivy mobbingu</vt:lpstr>
      <vt:lpstr>Pohlaví mobbera</vt:lpstr>
      <vt:lpstr>Oběti  mobbingu</vt:lpstr>
      <vt:lpstr>Osobnost oběti</vt:lpstr>
      <vt:lpstr>Fyzická odlišnost obětí</vt:lpstr>
      <vt:lpstr>Psychická odlišnost obětí</vt:lpstr>
      <vt:lpstr>Psychická odlišnost obětí</vt:lpstr>
      <vt:lpstr>Nový pracovník</vt:lpstr>
      <vt:lpstr>Průběh mobbingu</vt:lpstr>
      <vt:lpstr>Konflikt</vt:lpstr>
      <vt:lpstr>Systematický psychoteror</vt:lpstr>
      <vt:lpstr>Zveřejnění případu…</vt:lpstr>
      <vt:lpstr>…a zásah nadřízeného</vt:lpstr>
      <vt:lpstr>Oficiální vyloučení</vt:lpstr>
      <vt:lpstr>Způsoby mobbingu</vt:lpstr>
      <vt:lpstr>Oblasti působení</vt:lpstr>
      <vt:lpstr>Techniky mobbingu</vt:lpstr>
      <vt:lpstr>Techniky mobbingu</vt:lpstr>
      <vt:lpstr>Reakce na mobbing</vt:lpstr>
      <vt:lpstr>Reakce oběti na mobbing</vt:lpstr>
      <vt:lpstr>Reakce oběti na mobbing</vt:lpstr>
      <vt:lpstr>Reakce oběti na mobbing</vt:lpstr>
      <vt:lpstr>Zodpovědnost obětí?</vt:lpstr>
      <vt:lpstr>Reakce pasivních kolegů</vt:lpstr>
      <vt:lpstr>Reakce aktivních kolegů</vt:lpstr>
      <vt:lpstr>Reakce rodiny a přátel</vt:lpstr>
      <vt:lpstr>Důsledky mobbingu</vt:lpstr>
      <vt:lpstr>Důsledky pro jedince</vt:lpstr>
      <vt:lpstr>Důsledky pro firmu</vt:lpstr>
      <vt:lpstr>Obrana proti mobbingu</vt:lpstr>
      <vt:lpstr>Prevence jedince</vt:lpstr>
      <vt:lpstr>Prevence ve firmě</vt:lpstr>
      <vt:lpstr>Když už mobbing nastal</vt:lpstr>
      <vt:lpstr>Když už mobbing nastal</vt:lpstr>
      <vt:lpstr>Chci se bránit</vt:lpstr>
      <vt:lpstr>Mohu se bránit?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</dc:creator>
  <cp:lastModifiedBy>René Brinda</cp:lastModifiedBy>
  <cp:revision>192</cp:revision>
  <dcterms:created xsi:type="dcterms:W3CDTF">2013-06-10T17:46:50Z</dcterms:created>
  <dcterms:modified xsi:type="dcterms:W3CDTF">2013-08-07T11:13:57Z</dcterms:modified>
</cp:coreProperties>
</file>