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</p:sldMasterIdLst>
  <p:notesMasterIdLst>
    <p:notesMasterId r:id="rId46"/>
  </p:notesMasterIdLst>
  <p:handoutMasterIdLst>
    <p:handoutMasterId r:id="rId47"/>
  </p:handoutMasterIdLst>
  <p:sldIdLst>
    <p:sldId id="272" r:id="rId3"/>
    <p:sldId id="279" r:id="rId4"/>
    <p:sldId id="314" r:id="rId5"/>
    <p:sldId id="331" r:id="rId6"/>
    <p:sldId id="334" r:id="rId7"/>
    <p:sldId id="333" r:id="rId8"/>
    <p:sldId id="335" r:id="rId9"/>
    <p:sldId id="332" r:id="rId10"/>
    <p:sldId id="336" r:id="rId11"/>
    <p:sldId id="338" r:id="rId12"/>
    <p:sldId id="339" r:id="rId13"/>
    <p:sldId id="340" r:id="rId14"/>
    <p:sldId id="341" r:id="rId15"/>
    <p:sldId id="342" r:id="rId16"/>
    <p:sldId id="343" r:id="rId17"/>
    <p:sldId id="345" r:id="rId18"/>
    <p:sldId id="344" r:id="rId19"/>
    <p:sldId id="370" r:id="rId20"/>
    <p:sldId id="337" r:id="rId21"/>
    <p:sldId id="371" r:id="rId22"/>
    <p:sldId id="346" r:id="rId23"/>
    <p:sldId id="347" r:id="rId24"/>
    <p:sldId id="348" r:id="rId25"/>
    <p:sldId id="349" r:id="rId26"/>
    <p:sldId id="353" r:id="rId27"/>
    <p:sldId id="350" r:id="rId28"/>
    <p:sldId id="354" r:id="rId29"/>
    <p:sldId id="356" r:id="rId30"/>
    <p:sldId id="357" r:id="rId31"/>
    <p:sldId id="358" r:id="rId32"/>
    <p:sldId id="351" r:id="rId33"/>
    <p:sldId id="364" r:id="rId34"/>
    <p:sldId id="365" r:id="rId35"/>
    <p:sldId id="367" r:id="rId36"/>
    <p:sldId id="368" r:id="rId37"/>
    <p:sldId id="366" r:id="rId38"/>
    <p:sldId id="369" r:id="rId39"/>
    <p:sldId id="373" r:id="rId40"/>
    <p:sldId id="374" r:id="rId41"/>
    <p:sldId id="359" r:id="rId42"/>
    <p:sldId id="360" r:id="rId43"/>
    <p:sldId id="372" r:id="rId44"/>
    <p:sldId id="309" r:id="rId45"/>
  </p:sldIdLst>
  <p:sldSz cx="9144000" cy="6858000" type="screen4x3"/>
  <p:notesSz cx="6858000" cy="9144000"/>
  <p:custDataLst>
    <p:tags r:id="rId48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029"/>
    <a:srgbClr val="85C226"/>
    <a:srgbClr val="29166F"/>
    <a:srgbClr val="C1C1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76" autoAdjust="0"/>
    <p:restoredTop sz="86447" autoAdjust="0"/>
  </p:normalViewPr>
  <p:slideViewPr>
    <p:cSldViewPr>
      <p:cViewPr>
        <p:scale>
          <a:sx n="66" d="100"/>
          <a:sy n="66" d="100"/>
        </p:scale>
        <p:origin x="-166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gs" Target="tags/tag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E5968-6DF7-4273-8995-9689EBBF42C7}" type="datetimeFigureOut">
              <a:rPr lang="cs-CZ" smtClean="0"/>
              <a:pPr/>
              <a:t>10.10.2013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C25282-82DB-43AE-AEC0-55C384009C5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7129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3D543-4330-414E-B768-8C3B1F892C6D}" type="datetimeFigureOut">
              <a:rPr lang="cs-CZ" smtClean="0"/>
              <a:pPr/>
              <a:t>10.10.2013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CE05BB-4053-4AD6-ABB7-6D452EEC0DD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1539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-1974" y="5949280"/>
            <a:ext cx="9144000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85800" y="2924944"/>
            <a:ext cx="7772400" cy="1226567"/>
          </a:xfrm>
          <a:prstGeom prst="rect">
            <a:avLst/>
          </a:prstGeom>
        </p:spPr>
        <p:txBody>
          <a:bodyPr>
            <a:normAutofit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lang="cs-CZ" sz="4800" b="1" kern="1200" cap="all" baseline="0" dirty="0">
                <a:solidFill>
                  <a:srgbClr val="85C226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cs-CZ" dirty="0" smtClean="0"/>
              <a:t>Název prezentace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057400" y="4221088"/>
            <a:ext cx="6400800" cy="339508"/>
          </a:xfrm>
          <a:prstGeom prst="rect">
            <a:avLst/>
          </a:prstGeom>
        </p:spPr>
        <p:txBody>
          <a:bodyPr/>
          <a:lstStyle>
            <a:lvl1pPr marL="0" indent="0" algn="r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cs-CZ" sz="2400" b="1" i="1" kern="1200" baseline="0" dirty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Příjmení a jméno autora/prezentujícího.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685800" y="630932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324600" y="6309320"/>
            <a:ext cx="2133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1516933-F032-4704-9144-AEF6B1EC9040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Picture 12" descr="logolink0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6055568"/>
            <a:ext cx="8280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panáček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125538"/>
            <a:ext cx="1295400" cy="121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616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fld id="{81516933-F032-4704-9144-AEF6B1EC904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427984" y="418654"/>
            <a:ext cx="4464496" cy="562074"/>
          </a:xfrm>
          <a:prstGeom prst="rect">
            <a:avLst/>
          </a:prstGeom>
        </p:spPr>
        <p:txBody>
          <a:bodyPr wrap="none" anchor="ctr" anchorCtr="0"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cs-CZ" sz="2800" b="1" i="1" kern="1200" dirty="0">
                <a:solidFill>
                  <a:srgbClr val="85C226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0371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brázek vlevo - body Z/M vpra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795666" y="6356350"/>
            <a:ext cx="2096814" cy="365125"/>
          </a:xfrm>
        </p:spPr>
        <p:txBody>
          <a:bodyPr/>
          <a:lstStyle/>
          <a:p>
            <a:fld id="{81516933-F032-4704-9144-AEF6B1EC904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4427984" y="418654"/>
            <a:ext cx="4464496" cy="562074"/>
          </a:xfrm>
          <a:prstGeom prst="rect">
            <a:avLst/>
          </a:prstGeom>
        </p:spPr>
        <p:txBody>
          <a:bodyPr wrap="none" anchor="ctr" anchorCtr="0"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cs-CZ" sz="2800" b="1" i="1" kern="1200" dirty="0">
                <a:solidFill>
                  <a:srgbClr val="85C226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12" name="Zástupný symbol pro text 3"/>
          <p:cNvSpPr>
            <a:spLocks noGrp="1"/>
          </p:cNvSpPr>
          <p:nvPr>
            <p:ph type="body" sz="half" idx="14" hasCustomPrompt="1"/>
          </p:nvPr>
        </p:nvSpPr>
        <p:spPr>
          <a:xfrm>
            <a:off x="395536" y="1268760"/>
            <a:ext cx="8496944" cy="438944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cs-CZ" sz="2800" b="1" kern="1200" dirty="0" smtClean="0">
                <a:solidFill>
                  <a:srgbClr val="29166F"/>
                </a:solidFill>
                <a:effectLst/>
                <a:latin typeface="Arial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Nadpis</a:t>
            </a:r>
          </a:p>
        </p:txBody>
      </p:sp>
      <p:sp>
        <p:nvSpPr>
          <p:cNvPr id="14" name="Zástupný symbol pro obrázek 8"/>
          <p:cNvSpPr>
            <a:spLocks noGrp="1"/>
          </p:cNvSpPr>
          <p:nvPr>
            <p:ph type="pic" sz="quarter" idx="13"/>
          </p:nvPr>
        </p:nvSpPr>
        <p:spPr>
          <a:xfrm>
            <a:off x="395536" y="2060848"/>
            <a:ext cx="4104456" cy="41044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cs-CZ" dirty="0"/>
          </a:p>
        </p:txBody>
      </p:sp>
      <p:sp>
        <p:nvSpPr>
          <p:cNvPr id="15" name="Zástupný symbol pro obsah 2"/>
          <p:cNvSpPr>
            <a:spLocks noGrp="1"/>
          </p:cNvSpPr>
          <p:nvPr>
            <p:ph idx="1"/>
          </p:nvPr>
        </p:nvSpPr>
        <p:spPr>
          <a:xfrm>
            <a:off x="4644008" y="2060848"/>
            <a:ext cx="4248472" cy="410445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5C226"/>
              </a:buClr>
              <a:buFont typeface="Wingdings" pitchFamily="2" charset="2"/>
              <a:buChar char="§"/>
              <a:defRPr lang="cs-CZ" sz="2200" b="1" kern="1200" dirty="0" smtClean="0">
                <a:solidFill>
                  <a:srgbClr val="85C226"/>
                </a:solidFill>
                <a:latin typeface="Arial" charset="0"/>
                <a:ea typeface="+mn-ea"/>
                <a:cs typeface="+mn-cs"/>
              </a:defRPr>
            </a:lvl1pPr>
            <a:lvl2pPr marL="342000" indent="0">
              <a:buClr>
                <a:schemeClr val="bg1">
                  <a:lumMod val="85000"/>
                </a:schemeClr>
              </a:buClr>
              <a:buFont typeface="Arial" pitchFamily="34" charset="0"/>
              <a:buNone/>
              <a:defRPr lang="cs-CZ" sz="2000" kern="1200" baseline="0" dirty="0" smtClean="0">
                <a:solidFill>
                  <a:srgbClr val="29166F"/>
                </a:solidFill>
                <a:latin typeface="Arial" charset="0"/>
                <a:ea typeface="+mn-ea"/>
                <a:cs typeface="+mn-cs"/>
              </a:defRPr>
            </a:lvl2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0"/>
            <a:r>
              <a:rPr lang="cs-CZ" dirty="0" err="1" smtClean="0"/>
              <a:t>kkkkkk</a:t>
            </a:r>
            <a:endParaRPr lang="cs-CZ" dirty="0" smtClean="0"/>
          </a:p>
          <a:p>
            <a:pPr lvl="1"/>
            <a:r>
              <a:rPr lang="cs-CZ" dirty="0" err="1" smtClean="0"/>
              <a:t>llllll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520802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brázek malý text Z/ 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6491536" y="6356350"/>
            <a:ext cx="2133600" cy="365125"/>
          </a:xfrm>
        </p:spPr>
        <p:txBody>
          <a:bodyPr/>
          <a:lstStyle/>
          <a:p>
            <a:fld id="{81516933-F032-4704-9144-AEF6B1EC904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4427984" y="418654"/>
            <a:ext cx="4464496" cy="562074"/>
          </a:xfrm>
          <a:prstGeom prst="rect">
            <a:avLst/>
          </a:prstGeom>
        </p:spPr>
        <p:txBody>
          <a:bodyPr wrap="none" anchor="ctr" anchorCtr="0"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cs-CZ" sz="2800" b="1" i="1" kern="1200" dirty="0">
                <a:solidFill>
                  <a:srgbClr val="85C226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10" name="Zástupný symbol pro text 3"/>
          <p:cNvSpPr>
            <a:spLocks noGrp="1"/>
          </p:cNvSpPr>
          <p:nvPr>
            <p:ph type="body" sz="half" idx="14" hasCustomPrompt="1"/>
          </p:nvPr>
        </p:nvSpPr>
        <p:spPr>
          <a:xfrm>
            <a:off x="395536" y="1268760"/>
            <a:ext cx="8496944" cy="438944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cs-CZ" sz="2800" b="1" kern="1200" dirty="0" smtClean="0">
                <a:solidFill>
                  <a:srgbClr val="29166F"/>
                </a:solidFill>
                <a:effectLst/>
                <a:latin typeface="Arial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Nadpis</a:t>
            </a:r>
          </a:p>
        </p:txBody>
      </p:sp>
      <p:sp>
        <p:nvSpPr>
          <p:cNvPr id="14" name="Zástupný symbol pro obrázek 8"/>
          <p:cNvSpPr>
            <a:spLocks noGrp="1"/>
          </p:cNvSpPr>
          <p:nvPr>
            <p:ph type="pic" sz="quarter" idx="13"/>
          </p:nvPr>
        </p:nvSpPr>
        <p:spPr>
          <a:xfrm>
            <a:off x="6533972" y="4221088"/>
            <a:ext cx="2088232" cy="19442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cs-CZ" dirty="0"/>
          </a:p>
        </p:txBody>
      </p:sp>
      <p:sp>
        <p:nvSpPr>
          <p:cNvPr id="15" name="Zástupný symbol pro obsah 2"/>
          <p:cNvSpPr>
            <a:spLocks noGrp="1"/>
          </p:cNvSpPr>
          <p:nvPr>
            <p:ph idx="1"/>
          </p:nvPr>
        </p:nvSpPr>
        <p:spPr>
          <a:xfrm>
            <a:off x="395536" y="2060848"/>
            <a:ext cx="5832648" cy="410445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5C226"/>
              </a:buClr>
              <a:buFont typeface="Wingdings" pitchFamily="2" charset="2"/>
              <a:buChar char="§"/>
              <a:defRPr lang="cs-CZ" sz="2200" b="1" kern="1200" dirty="0" smtClean="0">
                <a:solidFill>
                  <a:srgbClr val="85C226"/>
                </a:solidFill>
                <a:latin typeface="Arial" charset="0"/>
                <a:ea typeface="+mn-ea"/>
                <a:cs typeface="+mn-cs"/>
              </a:defRPr>
            </a:lvl1pPr>
            <a:lvl2pPr marL="342000" indent="0">
              <a:buClr>
                <a:schemeClr val="bg1">
                  <a:lumMod val="85000"/>
                </a:schemeClr>
              </a:buClr>
              <a:buFont typeface="Arial" pitchFamily="34" charset="0"/>
              <a:buNone/>
              <a:defRPr lang="cs-CZ" sz="2000" kern="1200" dirty="0" smtClean="0">
                <a:solidFill>
                  <a:srgbClr val="29166F"/>
                </a:solidFill>
                <a:latin typeface="Arial" charset="0"/>
                <a:ea typeface="+mn-ea"/>
                <a:cs typeface="+mn-cs"/>
              </a:defRPr>
            </a:lvl2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2684424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4A397-0358-4CC7-AB7E-98BE75B8F3F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03648" y="2276872"/>
            <a:ext cx="6264696" cy="388843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1C1C1"/>
              </a:buClr>
              <a:buFont typeface="Arial" pitchFamily="34" charset="0"/>
              <a:buChar char="•"/>
              <a:defRPr lang="cs-CZ" sz="3200" b="1" kern="1200" dirty="0" smtClean="0">
                <a:solidFill>
                  <a:srgbClr val="C1C1C1"/>
                </a:solidFill>
                <a:latin typeface="Arial" charset="0"/>
                <a:ea typeface="+mn-ea"/>
                <a:cs typeface="+mn-cs"/>
              </a:defRPr>
            </a:lvl1pPr>
            <a:lvl2pPr marL="457200" indent="0">
              <a:buClr>
                <a:schemeClr val="bg1">
                  <a:lumMod val="85000"/>
                </a:schemeClr>
              </a:buClr>
              <a:buFont typeface="Arial" pitchFamily="34" charset="0"/>
              <a:buNone/>
              <a:defRPr sz="2400" b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endParaRPr lang="cs-CZ" dirty="0" smtClean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1516933-F032-4704-9144-AEF6B1EC904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915816" y="584540"/>
            <a:ext cx="5976664" cy="1143000"/>
          </a:xfrm>
          <a:prstGeom prst="rect">
            <a:avLst/>
          </a:prstGeom>
        </p:spPr>
        <p:txBody>
          <a:bodyPr anchor="t">
            <a:noAutofit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lang="cs-CZ" sz="3600" b="1" i="1" kern="1200" dirty="0">
                <a:solidFill>
                  <a:srgbClr val="85C2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6393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sah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2348880"/>
            <a:ext cx="8064896" cy="388843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85C226"/>
              </a:buClr>
              <a:buFont typeface="Wingdings" pitchFamily="2" charset="2"/>
              <a:buChar char="§"/>
              <a:defRPr lang="cs-CZ" sz="2800" b="1" kern="1200" dirty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indent="0">
              <a:buClr>
                <a:schemeClr val="bg1">
                  <a:lumMod val="85000"/>
                </a:schemeClr>
              </a:buClr>
              <a:buFont typeface="Arial" pitchFamily="34" charset="0"/>
              <a:buNone/>
              <a:defRPr sz="2400" b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endParaRPr lang="cs-CZ" dirty="0" smtClean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1516933-F032-4704-9144-AEF6B1EC904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4644008" y="692696"/>
            <a:ext cx="4248472" cy="1143000"/>
          </a:xfrm>
          <a:prstGeom prst="rect">
            <a:avLst/>
          </a:prstGeom>
        </p:spPr>
        <p:txBody>
          <a:bodyPr anchor="t">
            <a:noAutofit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lang="cs-CZ" sz="3600" b="1" i="1" kern="1200" cap="all" baseline="0" dirty="0">
                <a:solidFill>
                  <a:srgbClr val="C1C1C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pic>
        <p:nvPicPr>
          <p:cNvPr id="5" name="Picture 7" descr="panáček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264196"/>
            <a:ext cx="612775" cy="57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ine 8"/>
          <p:cNvSpPr>
            <a:spLocks noChangeShapeType="1"/>
          </p:cNvSpPr>
          <p:nvPr userDrawn="1"/>
        </p:nvSpPr>
        <p:spPr bwMode="auto">
          <a:xfrm>
            <a:off x="3276600" y="1913483"/>
            <a:ext cx="5867400" cy="0"/>
          </a:xfrm>
          <a:prstGeom prst="line">
            <a:avLst/>
          </a:prstGeom>
          <a:noFill/>
          <a:ln w="9525">
            <a:solidFill>
              <a:srgbClr val="C1C1C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8720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bsa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15816" y="584540"/>
            <a:ext cx="5976664" cy="1143000"/>
          </a:xfrm>
          <a:prstGeom prst="rect">
            <a:avLst/>
          </a:prstGeom>
        </p:spPr>
        <p:txBody>
          <a:bodyPr anchor="t">
            <a:noAutofit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lang="cs-CZ" sz="3600" b="1" i="1" kern="1200" dirty="0">
                <a:solidFill>
                  <a:srgbClr val="85C2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2204864"/>
            <a:ext cx="8085584" cy="388843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85C226"/>
              </a:buClr>
              <a:buFont typeface="Wingdings" pitchFamily="2" charset="2"/>
              <a:buChar char="§"/>
              <a:defRPr lang="cs-CZ" sz="2800" b="1" kern="1200" dirty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>
              <a:buClr>
                <a:schemeClr val="bg1">
                  <a:lumMod val="85000"/>
                </a:schemeClr>
              </a:buClr>
              <a:buFont typeface="Arial" pitchFamily="34" charset="0"/>
              <a:buChar char="•"/>
              <a:defRPr sz="2400" b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1516933-F032-4704-9144-AEF6B1EC904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4983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Nadpis a text - body 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7984" y="418654"/>
            <a:ext cx="4464496" cy="562074"/>
          </a:xfrm>
          <a:prstGeom prst="rect">
            <a:avLst/>
          </a:prstGeom>
        </p:spPr>
        <p:txBody>
          <a:bodyPr wrap="none" anchor="ctr" anchorCtr="0"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cs-CZ" sz="2800" b="1" i="1" kern="1200" dirty="0">
                <a:solidFill>
                  <a:srgbClr val="85C226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85C226"/>
              </a:buClr>
              <a:buFont typeface="Wingdings" pitchFamily="2" charset="2"/>
              <a:buChar char="§"/>
              <a:defRPr lang="cs-CZ" sz="3000" b="1" kern="1200" dirty="0" smtClean="0">
                <a:solidFill>
                  <a:srgbClr val="29166F"/>
                </a:solidFill>
                <a:latin typeface="Arial" charset="0"/>
                <a:ea typeface="+mn-ea"/>
                <a:cs typeface="+mn-cs"/>
              </a:defRPr>
            </a:lvl1pPr>
            <a:lvl2pPr marL="742950" indent="-285750">
              <a:buFont typeface="Arial" pitchFamily="34" charset="0"/>
              <a:buChar char="●"/>
              <a:defRPr lang="cs-CZ" sz="2100" b="1" kern="1200" dirty="0" smtClean="0">
                <a:solidFill>
                  <a:srgbClr val="002060"/>
                </a:solidFill>
                <a:latin typeface="Arial" charset="0"/>
                <a:ea typeface="+mn-ea"/>
                <a:cs typeface="+mn-cs"/>
              </a:defRPr>
            </a:lvl2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fld id="{E7606BD8-8C65-4B64-BC3D-FCE93F3D3D6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4173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556792"/>
            <a:ext cx="4104456" cy="460851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85C226"/>
              </a:buClr>
              <a:buFont typeface="Wingdings" pitchFamily="2" charset="2"/>
              <a:buChar char="§"/>
              <a:defRPr lang="cs-CZ" sz="3000" b="1" kern="1200" dirty="0" smtClean="0">
                <a:solidFill>
                  <a:srgbClr val="29166F"/>
                </a:solidFill>
                <a:latin typeface="Arial" charset="0"/>
                <a:ea typeface="+mn-ea"/>
                <a:cs typeface="+mn-cs"/>
              </a:defRPr>
            </a:lvl1pPr>
            <a:lvl2pPr marL="742950" indent="-285750">
              <a:buClr>
                <a:srgbClr val="002060"/>
              </a:buClr>
              <a:buFont typeface="Arial" pitchFamily="34" charset="0"/>
              <a:buChar char="●"/>
              <a:defRPr lang="cs-CZ" sz="2100" b="1" kern="1200" dirty="0" smtClean="0">
                <a:solidFill>
                  <a:srgbClr val="002060"/>
                </a:solidFill>
                <a:latin typeface="Arial" charset="0"/>
                <a:ea typeface="+mn-ea"/>
                <a:cs typeface="+mn-cs"/>
              </a:defRPr>
            </a:lvl2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●"/>
            </a:pPr>
            <a:r>
              <a:rPr lang="cs-CZ" dirty="0" smtClean="0"/>
              <a:t>Druhá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>
            <a:lvl1pPr>
              <a:defRPr b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1516933-F032-4704-9144-AEF6B1EC904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3"/>
          </p:nvPr>
        </p:nvSpPr>
        <p:spPr>
          <a:xfrm>
            <a:off x="4716016" y="1556792"/>
            <a:ext cx="4176464" cy="460851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85C226"/>
              </a:buClr>
              <a:buFont typeface="Wingdings" pitchFamily="2" charset="2"/>
              <a:buChar char="§"/>
              <a:defRPr lang="cs-CZ" sz="3000" b="1" kern="1200" dirty="0" smtClean="0">
                <a:solidFill>
                  <a:srgbClr val="29166F"/>
                </a:solidFill>
                <a:latin typeface="Arial" charset="0"/>
                <a:ea typeface="+mn-ea"/>
                <a:cs typeface="+mn-cs"/>
              </a:defRPr>
            </a:lvl1pPr>
            <a:lvl2pPr marL="742950" indent="-285750">
              <a:buClr>
                <a:schemeClr val="bg1">
                  <a:lumMod val="85000"/>
                </a:schemeClr>
              </a:buClr>
              <a:buFont typeface="Arial" pitchFamily="34" charset="0"/>
              <a:buChar char="•"/>
              <a:defRPr lang="cs-CZ" sz="2100" b="1" kern="1200" dirty="0" smtClean="0">
                <a:solidFill>
                  <a:srgbClr val="002060"/>
                </a:solidFill>
                <a:latin typeface="Arial" charset="0"/>
                <a:ea typeface="+mn-ea"/>
                <a:cs typeface="+mn-cs"/>
              </a:defRPr>
            </a:lvl2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Clr>
                <a:srgbClr val="002060"/>
              </a:buClr>
              <a:buFont typeface="Arial" pitchFamily="34" charset="0"/>
              <a:buChar char="●"/>
            </a:pPr>
            <a:r>
              <a:rPr lang="cs-CZ" dirty="0" smtClean="0"/>
              <a:t>Druhá úroveň</a:t>
            </a:r>
          </a:p>
        </p:txBody>
      </p:sp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4427984" y="418654"/>
            <a:ext cx="4464496" cy="562074"/>
          </a:xfrm>
          <a:prstGeom prst="rect">
            <a:avLst/>
          </a:prstGeom>
        </p:spPr>
        <p:txBody>
          <a:bodyPr wrap="none" anchor="ctr" anchorCtr="0"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cs-CZ" sz="2800" b="1" i="1" kern="1200" dirty="0">
                <a:solidFill>
                  <a:srgbClr val="85C226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5957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Z Nadpis 2 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fld id="{81516933-F032-4704-9144-AEF6B1EC904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4427984" y="418654"/>
            <a:ext cx="4464496" cy="562074"/>
          </a:xfrm>
          <a:prstGeom prst="rect">
            <a:avLst/>
          </a:prstGeom>
        </p:spPr>
        <p:txBody>
          <a:bodyPr wrap="none" anchor="ctr" anchorCtr="0"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cs-CZ" sz="2800" b="1" i="1" kern="1200" dirty="0">
                <a:solidFill>
                  <a:srgbClr val="85C226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13" name="Zástupný symbol pro text 3"/>
          <p:cNvSpPr>
            <a:spLocks noGrp="1"/>
          </p:cNvSpPr>
          <p:nvPr>
            <p:ph type="body" sz="half" idx="13" hasCustomPrompt="1"/>
          </p:nvPr>
        </p:nvSpPr>
        <p:spPr>
          <a:xfrm>
            <a:off x="395536" y="1268760"/>
            <a:ext cx="8496944" cy="438944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cs-CZ" sz="2800" b="1" kern="1200" dirty="0" smtClean="0">
                <a:solidFill>
                  <a:srgbClr val="29166F"/>
                </a:solidFill>
                <a:effectLst/>
                <a:latin typeface="Arial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Nadpis 2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467544" y="2132856"/>
            <a:ext cx="8424936" cy="396044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C1C1C1"/>
              </a:buClr>
              <a:buFont typeface="Wingdings" pitchFamily="2" charset="2"/>
              <a:buChar char="§"/>
              <a:defRPr lang="cs-CZ" sz="2800" b="1" kern="1200" dirty="0" smtClean="0">
                <a:solidFill>
                  <a:srgbClr val="85C226"/>
                </a:solidFill>
                <a:latin typeface="Arial" charset="0"/>
                <a:ea typeface="+mn-ea"/>
                <a:cs typeface="+mn-cs"/>
              </a:defRPr>
            </a:lvl1pPr>
            <a:lvl2pPr marL="742950" indent="-285750">
              <a:buClr>
                <a:schemeClr val="bg1">
                  <a:lumMod val="85000"/>
                </a:schemeClr>
              </a:buClr>
              <a:buFont typeface="Arial" pitchFamily="34" charset="0"/>
              <a:buChar char="•"/>
              <a:defRPr sz="2400" b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442282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brázek s komentářem 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fld id="{81516933-F032-4704-9144-AEF6B1EC904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427984" y="418654"/>
            <a:ext cx="4464496" cy="562074"/>
          </a:xfrm>
          <a:prstGeom prst="rect">
            <a:avLst/>
          </a:prstGeom>
        </p:spPr>
        <p:txBody>
          <a:bodyPr wrap="none" anchor="ctr" anchorCtr="0"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cs-CZ" sz="2800" b="1" i="1" kern="1200" dirty="0">
                <a:solidFill>
                  <a:srgbClr val="85C226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8" name="Zástupný symbol pro text 3"/>
          <p:cNvSpPr>
            <a:spLocks noGrp="1"/>
          </p:cNvSpPr>
          <p:nvPr>
            <p:ph type="body" sz="half" idx="13" hasCustomPrompt="1"/>
          </p:nvPr>
        </p:nvSpPr>
        <p:spPr>
          <a:xfrm>
            <a:off x="395536" y="1268760"/>
            <a:ext cx="8496944" cy="438944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cs-CZ" sz="2800" b="1" kern="1200" dirty="0" smtClean="0">
                <a:solidFill>
                  <a:srgbClr val="29166F"/>
                </a:solidFill>
                <a:effectLst/>
                <a:latin typeface="Arial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Nadpis 2</a:t>
            </a:r>
          </a:p>
        </p:txBody>
      </p:sp>
      <p:sp>
        <p:nvSpPr>
          <p:cNvPr id="10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95536" y="1988840"/>
            <a:ext cx="8496944" cy="37547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1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395536" y="5877272"/>
            <a:ext cx="8496944" cy="4389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206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Komentář k obrázku</a:t>
            </a:r>
          </a:p>
        </p:txBody>
      </p:sp>
    </p:spTree>
    <p:extLst>
      <p:ext uri="{BB962C8B-B14F-4D97-AF65-F5344CB8AC3E}">
        <p14:creationId xmlns:p14="http://schemas.microsoft.com/office/powerpoint/2010/main" val="3026246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brázek s komentářem 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fld id="{81516933-F032-4704-9144-AEF6B1EC904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427984" y="418654"/>
            <a:ext cx="4464496" cy="562074"/>
          </a:xfrm>
          <a:prstGeom prst="rect">
            <a:avLst/>
          </a:prstGeom>
        </p:spPr>
        <p:txBody>
          <a:bodyPr wrap="none" anchor="ctr" anchorCtr="0"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cs-CZ" sz="2800" b="1" i="1" kern="1200" dirty="0">
                <a:solidFill>
                  <a:srgbClr val="85C226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8" name="Zástupný symbol pro text 3"/>
          <p:cNvSpPr>
            <a:spLocks noGrp="1"/>
          </p:cNvSpPr>
          <p:nvPr>
            <p:ph type="body" sz="half" idx="13" hasCustomPrompt="1"/>
          </p:nvPr>
        </p:nvSpPr>
        <p:spPr>
          <a:xfrm>
            <a:off x="467544" y="1268760"/>
            <a:ext cx="8424936" cy="438944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cs-CZ" sz="2800" b="1" kern="1200" dirty="0" smtClean="0">
                <a:solidFill>
                  <a:srgbClr val="85C226"/>
                </a:solidFill>
                <a:effectLst/>
                <a:latin typeface="Arial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Nadpis 2</a:t>
            </a:r>
          </a:p>
        </p:txBody>
      </p:sp>
      <p:sp>
        <p:nvSpPr>
          <p:cNvPr id="9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67544" y="1988840"/>
            <a:ext cx="8424936" cy="37547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10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467544" y="5877272"/>
            <a:ext cx="8424936" cy="4389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206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Komentář k obrázku</a:t>
            </a:r>
          </a:p>
        </p:txBody>
      </p:sp>
    </p:spTree>
    <p:extLst>
      <p:ext uri="{BB962C8B-B14F-4D97-AF65-F5344CB8AC3E}">
        <p14:creationId xmlns:p14="http://schemas.microsoft.com/office/powerpoint/2010/main" val="1351803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ChangeArrowheads="1"/>
          </p:cNvSpPr>
          <p:nvPr userDrawn="1"/>
        </p:nvSpPr>
        <p:spPr bwMode="auto">
          <a:xfrm>
            <a:off x="0" y="5157192"/>
            <a:ext cx="9144000" cy="1700809"/>
          </a:xfrm>
          <a:prstGeom prst="rect">
            <a:avLst/>
          </a:prstGeom>
          <a:solidFill>
            <a:srgbClr val="29166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81516933-F032-4704-9144-AEF6B1EC9040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2" name="Picture 18" descr="N_titulka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94" r="587" b="9390"/>
          <a:stretch>
            <a:fillRect/>
          </a:stretch>
        </p:blipFill>
        <p:spPr bwMode="auto">
          <a:xfrm>
            <a:off x="0" y="0"/>
            <a:ext cx="9144000" cy="566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N_panáček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24" y="176293"/>
            <a:ext cx="1081087" cy="57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1724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78" r:id="rId3"/>
    <p:sldLayoutId id="2147483650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68687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7606BD8-8C65-4B64-BC3D-FCE93F3D3D6F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9" name="Picture 13" descr="_oko"/>
          <p:cNvPicPr>
            <a:picLocks noChangeAspect="1" noChangeArrowheads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" t="18910"/>
          <a:stretch/>
        </p:blipFill>
        <p:spPr bwMode="auto">
          <a:xfrm>
            <a:off x="0" y="-1008"/>
            <a:ext cx="9154136" cy="171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N_panáček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24" y="176293"/>
            <a:ext cx="1081087" cy="57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814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0" r:id="rId2"/>
    <p:sldLayoutId id="2147483664" r:id="rId3"/>
    <p:sldLayoutId id="2147483657" r:id="rId4"/>
    <p:sldLayoutId id="2147483677" r:id="rId5"/>
    <p:sldLayoutId id="2147483655" r:id="rId6"/>
    <p:sldLayoutId id="2147483652" r:id="rId7"/>
    <p:sldLayoutId id="2147483653" r:id="rId8"/>
    <p:sldLayoutId id="2147483679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vestujeme.cz/sporit-si-na-penzi-ve-druhem-piliri-bude-riskantni-podnik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924944"/>
            <a:ext cx="9144000" cy="1226567"/>
          </a:xfrm>
        </p:spPr>
        <p:txBody>
          <a:bodyPr>
            <a:noAutofit/>
          </a:bodyPr>
          <a:lstStyle/>
          <a:p>
            <a:pPr algn="ctr"/>
            <a:r>
              <a:rPr lang="cs-CZ" sz="4000" dirty="0" smtClean="0"/>
              <a:t>ODPOVĚDNÝ PŘÍSTUP K FINANCÍM</a:t>
            </a:r>
            <a:endParaRPr lang="cs-CZ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057400" y="4221088"/>
            <a:ext cx="6907088" cy="339508"/>
          </a:xfrm>
        </p:spPr>
        <p:txBody>
          <a:bodyPr/>
          <a:lstStyle/>
          <a:p>
            <a:r>
              <a:rPr lang="cs-CZ" dirty="0" smtClean="0"/>
              <a:t>Ing. Aleš Krajina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16933-F032-4704-9144-AEF6B1EC9040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242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6758880" y="6520259"/>
            <a:ext cx="2133600" cy="365125"/>
          </a:xfrm>
        </p:spPr>
        <p:txBody>
          <a:bodyPr/>
          <a:lstStyle/>
          <a:p>
            <a:fld id="{81516933-F032-4704-9144-AEF6B1EC9040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SPOŘENÍ A INVESTOVÁNÍ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395536" y="1405880"/>
            <a:ext cx="8496944" cy="438944"/>
          </a:xfrm>
        </p:spPr>
        <p:txBody>
          <a:bodyPr/>
          <a:lstStyle/>
          <a:p>
            <a:r>
              <a:rPr lang="cs-CZ" dirty="0" smtClean="0">
                <a:solidFill>
                  <a:srgbClr val="85C226"/>
                </a:solidFill>
              </a:rPr>
              <a:t>Spoření x investování</a:t>
            </a:r>
            <a:endParaRPr lang="cs-CZ" dirty="0">
              <a:solidFill>
                <a:srgbClr val="85C226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79512" y="1916832"/>
            <a:ext cx="8964488" cy="4464496"/>
          </a:xfrm>
          <a:prstGeom prst="rect">
            <a:avLst/>
          </a:prstGeom>
        </p:spPr>
        <p:txBody>
          <a:bodyPr/>
          <a:lstStyle/>
          <a:p>
            <a:pPr marL="342900" marR="0" lvl="0" indent="-3429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85C226"/>
              </a:buClr>
              <a:buSzTx/>
              <a:buFont typeface="Wingdings" pitchFamily="2" charset="2"/>
              <a:buChar char="§"/>
              <a:tabLst>
                <a:tab pos="277813" algn="l"/>
                <a:tab pos="382588" algn="l"/>
                <a:tab pos="831850" algn="l"/>
                <a:tab pos="1281113" algn="l"/>
                <a:tab pos="1730375" algn="l"/>
                <a:tab pos="2179638" algn="l"/>
                <a:tab pos="2628900" algn="l"/>
                <a:tab pos="3078163" algn="l"/>
                <a:tab pos="3527425" algn="l"/>
                <a:tab pos="3976688" algn="l"/>
                <a:tab pos="4425950" algn="l"/>
                <a:tab pos="4875213" algn="l"/>
                <a:tab pos="5324475" algn="l"/>
                <a:tab pos="5773738" algn="l"/>
                <a:tab pos="6223000" algn="l"/>
                <a:tab pos="6672263" algn="l"/>
                <a:tab pos="7121525" algn="l"/>
                <a:tab pos="7570788" algn="l"/>
                <a:tab pos="8020050" algn="l"/>
                <a:tab pos="8469313" algn="l"/>
                <a:tab pos="8918575" algn="l"/>
              </a:tabLst>
              <a:defRPr/>
            </a:pPr>
            <a:r>
              <a:rPr lang="cs-CZ" sz="3000" b="1" dirty="0" smtClean="0">
                <a:solidFill>
                  <a:srgbClr val="FF8029"/>
                </a:solidFill>
              </a:rPr>
              <a:t>Spoření</a:t>
            </a:r>
            <a:r>
              <a:rPr lang="cs-CZ" sz="3000" b="1" dirty="0" smtClean="0"/>
              <a:t> – ukládání peněz (většinou pravidelně po menších částkách) jako rezervu nebo za účelem nahromadění vyššího peněžního obnosu</a:t>
            </a:r>
          </a:p>
          <a:p>
            <a:pPr marL="342900" marR="0" lvl="0" indent="-3429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85C226"/>
              </a:buClr>
              <a:buSzTx/>
              <a:buFont typeface="Wingdings" pitchFamily="2" charset="2"/>
              <a:buChar char="§"/>
              <a:tabLst>
                <a:tab pos="277813" algn="l"/>
                <a:tab pos="382588" algn="l"/>
                <a:tab pos="831850" algn="l"/>
                <a:tab pos="1281113" algn="l"/>
                <a:tab pos="1730375" algn="l"/>
                <a:tab pos="2179638" algn="l"/>
                <a:tab pos="2628900" algn="l"/>
                <a:tab pos="3078163" algn="l"/>
                <a:tab pos="3527425" algn="l"/>
                <a:tab pos="3976688" algn="l"/>
                <a:tab pos="4425950" algn="l"/>
                <a:tab pos="4875213" algn="l"/>
                <a:tab pos="5324475" algn="l"/>
                <a:tab pos="5773738" algn="l"/>
                <a:tab pos="6223000" algn="l"/>
                <a:tab pos="6672263" algn="l"/>
                <a:tab pos="7121525" algn="l"/>
                <a:tab pos="7570788" algn="l"/>
                <a:tab pos="8020050" algn="l"/>
                <a:tab pos="8469313" algn="l"/>
                <a:tab pos="8918575" algn="l"/>
              </a:tabLst>
              <a:defRPr/>
            </a:pPr>
            <a:r>
              <a:rPr lang="cs-CZ" sz="3000" b="1" dirty="0" smtClean="0">
                <a:solidFill>
                  <a:srgbClr val="FF8029"/>
                </a:solidFill>
                <a:latin typeface="Arial" charset="0"/>
              </a:rPr>
              <a:t>Investování </a:t>
            </a:r>
            <a:r>
              <a:rPr lang="cs-CZ" sz="3000" b="1" dirty="0" smtClean="0">
                <a:solidFill>
                  <a:srgbClr val="29166F"/>
                </a:solidFill>
                <a:latin typeface="Arial" charset="0"/>
              </a:rPr>
              <a:t>– </a:t>
            </a:r>
            <a:r>
              <a:rPr lang="cs-CZ" sz="3000" b="1" dirty="0" smtClean="0"/>
              <a:t>vkládání peněz do věcných hodnot, podnikání, cenných papírů či dalších finančních instrumentů za účelem zhodnotit tyto finanční prostředky</a:t>
            </a: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874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6758880" y="6453336"/>
            <a:ext cx="2133600" cy="365125"/>
          </a:xfrm>
        </p:spPr>
        <p:txBody>
          <a:bodyPr/>
          <a:lstStyle/>
          <a:p>
            <a:fld id="{81516933-F032-4704-9144-AEF6B1EC9040}" type="slidenum">
              <a:rPr lang="cs-CZ" smtClean="0"/>
              <a:pPr/>
              <a:t>11</a:t>
            </a:fld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SPOŘENÍ A INVESTOVÁNÍ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395536" y="1313384"/>
            <a:ext cx="8496944" cy="438944"/>
          </a:xfrm>
        </p:spPr>
        <p:txBody>
          <a:bodyPr/>
          <a:lstStyle/>
          <a:p>
            <a:r>
              <a:rPr lang="cs-CZ" dirty="0" smtClean="0">
                <a:solidFill>
                  <a:srgbClr val="85C226"/>
                </a:solidFill>
              </a:rPr>
              <a:t>Spoření x investování</a:t>
            </a:r>
            <a:endParaRPr lang="cs-CZ" dirty="0">
              <a:solidFill>
                <a:srgbClr val="85C226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79512" y="1889448"/>
            <a:ext cx="8964488" cy="4491880"/>
          </a:xfrm>
          <a:prstGeom prst="rect">
            <a:avLst/>
          </a:prstGeom>
        </p:spPr>
        <p:txBody>
          <a:bodyPr/>
          <a:lstStyle/>
          <a:p>
            <a:r>
              <a:rPr lang="cs-CZ" sz="3000" b="1" dirty="0" smtClean="0">
                <a:solidFill>
                  <a:srgbClr val="FF8029"/>
                </a:solidFill>
              </a:rPr>
              <a:t>Rozdíl mezi spořením a pravidelným investováním ale vlastně neexistuje.</a:t>
            </a:r>
            <a:r>
              <a:rPr lang="cs-CZ" sz="3000" dirty="0" smtClean="0">
                <a:solidFill>
                  <a:srgbClr val="FF8029"/>
                </a:solidFill>
              </a:rPr>
              <a:t> </a:t>
            </a:r>
            <a:r>
              <a:rPr lang="cs-CZ" sz="3000" dirty="0" smtClean="0"/>
              <a:t/>
            </a:r>
            <a:br>
              <a:rPr lang="cs-CZ" sz="3000" dirty="0" smtClean="0"/>
            </a:br>
            <a:r>
              <a:rPr lang="cs-CZ" sz="3000" b="1" u="sng" dirty="0" smtClean="0">
                <a:solidFill>
                  <a:srgbClr val="29166F"/>
                </a:solidFill>
              </a:rPr>
              <a:t>Na vše se můžeme dívat jako na investici. </a:t>
            </a:r>
          </a:p>
          <a:p>
            <a:r>
              <a:rPr lang="cs-CZ" sz="3000" b="1" dirty="0" smtClean="0"/>
              <a:t>Při spoření, ve smyslu ukládání peněz do banky, své peníze pravidelně investujeme do podnikání banky. My bance půjčujeme naše peníze jako finanční zdroje pro další obchody banky (úvěry apod.) a banka nám za to platí, poskytuje nám určité % za půjčku těchto peněz – úrokový výnos.</a:t>
            </a:r>
            <a:endParaRPr lang="cs-CZ" sz="3000" b="1" dirty="0" smtClean="0">
              <a:solidFill>
                <a:srgbClr val="29166F"/>
              </a:solidFill>
              <a:latin typeface="Arial" charset="0"/>
            </a:endParaRPr>
          </a:p>
          <a:p>
            <a:pPr marL="277813" marR="0" lvl="0" indent="-2778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7813" algn="l"/>
                <a:tab pos="382588" algn="l"/>
                <a:tab pos="831850" algn="l"/>
                <a:tab pos="1281113" algn="l"/>
                <a:tab pos="1730375" algn="l"/>
                <a:tab pos="2179638" algn="l"/>
                <a:tab pos="2628900" algn="l"/>
                <a:tab pos="3078163" algn="l"/>
                <a:tab pos="3527425" algn="l"/>
                <a:tab pos="3976688" algn="l"/>
                <a:tab pos="4425950" algn="l"/>
                <a:tab pos="4875213" algn="l"/>
                <a:tab pos="5324475" algn="l"/>
                <a:tab pos="5773738" algn="l"/>
                <a:tab pos="6223000" algn="l"/>
                <a:tab pos="6672263" algn="l"/>
                <a:tab pos="7121525" algn="l"/>
                <a:tab pos="7570788" algn="l"/>
                <a:tab pos="8020050" algn="l"/>
                <a:tab pos="8469313" algn="l"/>
                <a:tab pos="8918575" algn="l"/>
              </a:tabLst>
              <a:defRPr/>
            </a:pP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874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6758880" y="6736283"/>
            <a:ext cx="2133600" cy="365125"/>
          </a:xfrm>
        </p:spPr>
        <p:txBody>
          <a:bodyPr/>
          <a:lstStyle/>
          <a:p>
            <a:fld id="{81516933-F032-4704-9144-AEF6B1EC9040}" type="slidenum">
              <a:rPr lang="cs-CZ" smtClean="0"/>
              <a:pPr/>
              <a:t>12</a:t>
            </a:fld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SPOŘENÍ A INVESTOVÁNÍ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395536" y="1412776"/>
            <a:ext cx="8496944" cy="438944"/>
          </a:xfrm>
        </p:spPr>
        <p:txBody>
          <a:bodyPr/>
          <a:lstStyle/>
          <a:p>
            <a:r>
              <a:rPr lang="cs-CZ" dirty="0" smtClean="0">
                <a:solidFill>
                  <a:srgbClr val="85C226"/>
                </a:solidFill>
              </a:rPr>
              <a:t>Úrok, složený úrok</a:t>
            </a:r>
            <a:endParaRPr lang="cs-CZ" dirty="0">
              <a:solidFill>
                <a:srgbClr val="85C226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79512" y="1988840"/>
            <a:ext cx="8964488" cy="4248472"/>
          </a:xfrm>
          <a:prstGeom prst="rect">
            <a:avLst/>
          </a:prstGeom>
        </p:spPr>
        <p:txBody>
          <a:bodyPr/>
          <a:lstStyle/>
          <a:p>
            <a:pPr marL="342900" marR="0" lvl="0" indent="-3429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85C226"/>
              </a:buClr>
              <a:buSzTx/>
              <a:buFont typeface="Wingdings" pitchFamily="2" charset="2"/>
              <a:buChar char="§"/>
              <a:tabLst>
                <a:tab pos="277813" algn="l"/>
                <a:tab pos="382588" algn="l"/>
                <a:tab pos="831850" algn="l"/>
                <a:tab pos="1281113" algn="l"/>
                <a:tab pos="1730375" algn="l"/>
                <a:tab pos="2179638" algn="l"/>
                <a:tab pos="2628900" algn="l"/>
                <a:tab pos="3078163" algn="l"/>
                <a:tab pos="3527425" algn="l"/>
                <a:tab pos="3976688" algn="l"/>
                <a:tab pos="4425950" algn="l"/>
                <a:tab pos="4875213" algn="l"/>
                <a:tab pos="5324475" algn="l"/>
                <a:tab pos="5773738" algn="l"/>
                <a:tab pos="6223000" algn="l"/>
                <a:tab pos="6672263" algn="l"/>
                <a:tab pos="7121525" algn="l"/>
                <a:tab pos="7570788" algn="l"/>
                <a:tab pos="8020050" algn="l"/>
                <a:tab pos="8469313" algn="l"/>
                <a:tab pos="8918575" algn="l"/>
              </a:tabLst>
              <a:defRPr/>
            </a:pPr>
            <a:r>
              <a:rPr lang="cs-CZ" sz="3000" b="1" dirty="0" smtClean="0">
                <a:solidFill>
                  <a:srgbClr val="FF8029"/>
                </a:solidFill>
                <a:latin typeface="Arial" charset="0"/>
              </a:rPr>
              <a:t>Úrokový výnos</a:t>
            </a:r>
            <a:r>
              <a:rPr lang="cs-CZ" sz="3000" b="1" dirty="0" smtClean="0">
                <a:solidFill>
                  <a:srgbClr val="29166F"/>
                </a:solidFill>
                <a:latin typeface="Arial" charset="0"/>
              </a:rPr>
              <a:t> – úrok dostáváme (vklad)</a:t>
            </a:r>
          </a:p>
          <a:p>
            <a:pPr marL="342900" marR="0" lvl="0" indent="-3429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85C226"/>
              </a:buClr>
              <a:buSzTx/>
              <a:buFont typeface="Wingdings" pitchFamily="2" charset="2"/>
              <a:buChar char="§"/>
              <a:tabLst>
                <a:tab pos="277813" algn="l"/>
                <a:tab pos="382588" algn="l"/>
                <a:tab pos="831850" algn="l"/>
                <a:tab pos="1281113" algn="l"/>
                <a:tab pos="1730375" algn="l"/>
                <a:tab pos="2179638" algn="l"/>
                <a:tab pos="2628900" algn="l"/>
                <a:tab pos="3078163" algn="l"/>
                <a:tab pos="3527425" algn="l"/>
                <a:tab pos="3976688" algn="l"/>
                <a:tab pos="4425950" algn="l"/>
                <a:tab pos="4875213" algn="l"/>
                <a:tab pos="5324475" algn="l"/>
                <a:tab pos="5773738" algn="l"/>
                <a:tab pos="6223000" algn="l"/>
                <a:tab pos="6672263" algn="l"/>
                <a:tab pos="7121525" algn="l"/>
                <a:tab pos="7570788" algn="l"/>
                <a:tab pos="8020050" algn="l"/>
                <a:tab pos="8469313" algn="l"/>
                <a:tab pos="8918575" algn="l"/>
              </a:tabLst>
              <a:defRPr/>
            </a:pPr>
            <a:r>
              <a:rPr lang="cs-CZ" sz="3000" b="1" dirty="0" smtClean="0">
                <a:solidFill>
                  <a:srgbClr val="FF8029"/>
                </a:solidFill>
                <a:latin typeface="Arial" charset="0"/>
              </a:rPr>
              <a:t>Úrokový náklad </a:t>
            </a:r>
            <a:r>
              <a:rPr lang="cs-CZ" sz="3000" b="1" dirty="0" smtClean="0">
                <a:solidFill>
                  <a:srgbClr val="29166F"/>
                </a:solidFill>
                <a:latin typeface="Arial" charset="0"/>
              </a:rPr>
              <a:t>– úrok platíme (půjčka)</a:t>
            </a:r>
          </a:p>
          <a:p>
            <a:pPr marL="342900" marR="0" lvl="0" indent="-3429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85C226"/>
              </a:buClr>
              <a:buSzTx/>
              <a:buFont typeface="Wingdings" pitchFamily="2" charset="2"/>
              <a:buChar char="§"/>
              <a:tabLst>
                <a:tab pos="277813" algn="l"/>
                <a:tab pos="382588" algn="l"/>
                <a:tab pos="831850" algn="l"/>
                <a:tab pos="1281113" algn="l"/>
                <a:tab pos="1730375" algn="l"/>
                <a:tab pos="2179638" algn="l"/>
                <a:tab pos="2628900" algn="l"/>
                <a:tab pos="3078163" algn="l"/>
                <a:tab pos="3527425" algn="l"/>
                <a:tab pos="3976688" algn="l"/>
                <a:tab pos="4425950" algn="l"/>
                <a:tab pos="4875213" algn="l"/>
                <a:tab pos="5324475" algn="l"/>
                <a:tab pos="5773738" algn="l"/>
                <a:tab pos="6223000" algn="l"/>
                <a:tab pos="6672263" algn="l"/>
                <a:tab pos="7121525" algn="l"/>
                <a:tab pos="7570788" algn="l"/>
                <a:tab pos="8020050" algn="l"/>
                <a:tab pos="8469313" algn="l"/>
                <a:tab pos="8918575" algn="l"/>
              </a:tabLst>
              <a:defRPr/>
            </a:pPr>
            <a:r>
              <a:rPr lang="cs-CZ" sz="3000" b="1" dirty="0" smtClean="0">
                <a:solidFill>
                  <a:srgbClr val="FF8029"/>
                </a:solidFill>
                <a:latin typeface="Arial" charset="0"/>
              </a:rPr>
              <a:t>Složené úročení</a:t>
            </a:r>
            <a:r>
              <a:rPr lang="cs-CZ" sz="3000" b="1" dirty="0" smtClean="0">
                <a:solidFill>
                  <a:srgbClr val="29166F"/>
                </a:solidFill>
                <a:latin typeface="Arial" charset="0"/>
              </a:rPr>
              <a:t> – </a:t>
            </a:r>
            <a:r>
              <a:rPr lang="cs-CZ" sz="3200" b="1" dirty="0" smtClean="0"/>
              <a:t>je takový způsob úročení, kdy úroky jsou připisovány ke vkladu </a:t>
            </a:r>
            <a:br>
              <a:rPr lang="cs-CZ" sz="3200" b="1" dirty="0" smtClean="0"/>
            </a:br>
            <a:r>
              <a:rPr lang="cs-CZ" sz="3200" b="1" dirty="0" smtClean="0"/>
              <a:t>a spolu s ním jsou dále úročeny</a:t>
            </a:r>
            <a:r>
              <a:rPr lang="cs-CZ" sz="3200" dirty="0" smtClean="0"/>
              <a:t>.</a:t>
            </a:r>
            <a:endParaRPr lang="cs-CZ" sz="3000" b="1" dirty="0" smtClean="0">
              <a:solidFill>
                <a:srgbClr val="29166F"/>
              </a:solidFill>
              <a:latin typeface="Arial" charset="0"/>
            </a:endParaRPr>
          </a:p>
          <a:p>
            <a:pPr marL="277813" marR="0" lvl="0" indent="-2778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7813" algn="l"/>
                <a:tab pos="382588" algn="l"/>
                <a:tab pos="831850" algn="l"/>
                <a:tab pos="1281113" algn="l"/>
                <a:tab pos="1730375" algn="l"/>
                <a:tab pos="2179638" algn="l"/>
                <a:tab pos="2628900" algn="l"/>
                <a:tab pos="3078163" algn="l"/>
                <a:tab pos="3527425" algn="l"/>
                <a:tab pos="3976688" algn="l"/>
                <a:tab pos="4425950" algn="l"/>
                <a:tab pos="4875213" algn="l"/>
                <a:tab pos="5324475" algn="l"/>
                <a:tab pos="5773738" algn="l"/>
                <a:tab pos="6223000" algn="l"/>
                <a:tab pos="6672263" algn="l"/>
                <a:tab pos="7121525" algn="l"/>
                <a:tab pos="7570788" algn="l"/>
                <a:tab pos="8020050" algn="l"/>
                <a:tab pos="8469313" algn="l"/>
                <a:tab pos="8918575" algn="l"/>
              </a:tabLst>
              <a:defRPr/>
            </a:pP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874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6758880" y="6520259"/>
            <a:ext cx="2133600" cy="365125"/>
          </a:xfrm>
        </p:spPr>
        <p:txBody>
          <a:bodyPr/>
          <a:lstStyle/>
          <a:p>
            <a:fld id="{81516933-F032-4704-9144-AEF6B1EC9040}" type="slidenum">
              <a:rPr lang="cs-CZ" smtClean="0"/>
              <a:pPr/>
              <a:t>13</a:t>
            </a:fld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SPOŘENÍ A INVESTOVÁNÍ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395536" y="1412776"/>
            <a:ext cx="8496944" cy="438944"/>
          </a:xfrm>
        </p:spPr>
        <p:txBody>
          <a:bodyPr/>
          <a:lstStyle/>
          <a:p>
            <a:r>
              <a:rPr lang="cs-CZ" dirty="0" smtClean="0">
                <a:solidFill>
                  <a:srgbClr val="85C226"/>
                </a:solidFill>
              </a:rPr>
              <a:t>Složený úrok</a:t>
            </a:r>
            <a:endParaRPr lang="cs-CZ" dirty="0">
              <a:solidFill>
                <a:srgbClr val="85C226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44016" y="1988840"/>
            <a:ext cx="9324528" cy="3960440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7813" algn="l"/>
                <a:tab pos="382588" algn="l"/>
                <a:tab pos="831850" algn="l"/>
                <a:tab pos="1281113" algn="l"/>
                <a:tab pos="1730375" algn="l"/>
                <a:tab pos="2179638" algn="l"/>
                <a:tab pos="2628900" algn="l"/>
                <a:tab pos="3078163" algn="l"/>
                <a:tab pos="3527425" algn="l"/>
                <a:tab pos="3976688" algn="l"/>
                <a:tab pos="4425950" algn="l"/>
                <a:tab pos="4875213" algn="l"/>
                <a:tab pos="5324475" algn="l"/>
                <a:tab pos="5773738" algn="l"/>
                <a:tab pos="6223000" algn="l"/>
                <a:tab pos="6672263" algn="l"/>
                <a:tab pos="7121525" algn="l"/>
                <a:tab pos="7570788" algn="l"/>
                <a:tab pos="8020050" algn="l"/>
                <a:tab pos="8469313" algn="l"/>
                <a:tab pos="8918575" algn="l"/>
              </a:tabLst>
              <a:defRPr/>
            </a:pPr>
            <a:r>
              <a:rPr lang="cs-CZ" sz="2800" b="1" dirty="0" smtClean="0">
                <a:solidFill>
                  <a:srgbClr val="FF8029"/>
                </a:solidFill>
              </a:rPr>
              <a:t>Termínovaný vklad 100 tis. Kč s výnosem 2% </a:t>
            </a:r>
            <a:r>
              <a:rPr lang="cs-CZ" sz="2800" b="1" dirty="0" err="1" smtClean="0">
                <a:solidFill>
                  <a:srgbClr val="FF8029"/>
                </a:solidFill>
              </a:rPr>
              <a:t>p.a</a:t>
            </a:r>
            <a:r>
              <a:rPr lang="cs-CZ" sz="2800" b="1" dirty="0" smtClean="0">
                <a:solidFill>
                  <a:srgbClr val="FF8029"/>
                </a:solidFill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7813" algn="l"/>
                <a:tab pos="382588" algn="l"/>
                <a:tab pos="831850" algn="l"/>
                <a:tab pos="1281113" algn="l"/>
                <a:tab pos="1730375" algn="l"/>
                <a:tab pos="2179638" algn="l"/>
                <a:tab pos="2628900" algn="l"/>
                <a:tab pos="3078163" algn="l"/>
                <a:tab pos="3527425" algn="l"/>
                <a:tab pos="3976688" algn="l"/>
                <a:tab pos="4425950" algn="l"/>
                <a:tab pos="4875213" algn="l"/>
                <a:tab pos="5324475" algn="l"/>
                <a:tab pos="5773738" algn="l"/>
                <a:tab pos="6223000" algn="l"/>
                <a:tab pos="6672263" algn="l"/>
                <a:tab pos="7121525" algn="l"/>
                <a:tab pos="7570788" algn="l"/>
                <a:tab pos="8020050" algn="l"/>
                <a:tab pos="8469313" algn="l"/>
                <a:tab pos="8918575" algn="l"/>
              </a:tabLst>
              <a:defRPr/>
            </a:pPr>
            <a:endParaRPr lang="cs-CZ" sz="1200" b="1" dirty="0" smtClean="0"/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7813" algn="l"/>
                <a:tab pos="382588" algn="l"/>
                <a:tab pos="831850" algn="l"/>
                <a:tab pos="1281113" algn="l"/>
                <a:tab pos="1730375" algn="l"/>
                <a:tab pos="2179638" algn="l"/>
                <a:tab pos="2628900" algn="l"/>
                <a:tab pos="3078163" algn="l"/>
                <a:tab pos="3527425" algn="l"/>
                <a:tab pos="3976688" algn="l"/>
                <a:tab pos="4425950" algn="l"/>
                <a:tab pos="4875213" algn="l"/>
                <a:tab pos="5324475" algn="l"/>
                <a:tab pos="5773738" algn="l"/>
                <a:tab pos="6223000" algn="l"/>
                <a:tab pos="6672263" algn="l"/>
                <a:tab pos="7121525" algn="l"/>
                <a:tab pos="7570788" algn="l"/>
                <a:tab pos="8020050" algn="l"/>
                <a:tab pos="8469313" algn="l"/>
                <a:tab pos="8918575" algn="l"/>
              </a:tabLst>
              <a:defRPr/>
            </a:pPr>
            <a:r>
              <a:rPr lang="cs-CZ" sz="2800" b="1" u="sng" dirty="0" smtClean="0"/>
              <a:t>Vklad na 1 rok </a:t>
            </a:r>
            <a:r>
              <a:rPr lang="cs-CZ" sz="2800" b="1" dirty="0" smtClean="0"/>
              <a:t>– na konci </a:t>
            </a:r>
            <a:r>
              <a:rPr lang="cs-CZ" sz="2800" b="1" dirty="0" smtClean="0">
                <a:solidFill>
                  <a:srgbClr val="FF8029"/>
                </a:solidFill>
              </a:rPr>
              <a:t>102 000 Kč </a:t>
            </a:r>
            <a:r>
              <a:rPr lang="cs-CZ" sz="2800" b="1" dirty="0" smtClean="0"/>
              <a:t>(100 000 x 1,02)</a:t>
            </a:r>
          </a:p>
          <a:p>
            <a:pPr lvl="0">
              <a:spcBef>
                <a:spcPct val="20000"/>
              </a:spcBef>
              <a:tabLst>
                <a:tab pos="277813" algn="l"/>
                <a:tab pos="382588" algn="l"/>
                <a:tab pos="831850" algn="l"/>
                <a:tab pos="1281113" algn="l"/>
                <a:tab pos="1730375" algn="l"/>
                <a:tab pos="2179638" algn="l"/>
                <a:tab pos="2628900" algn="l"/>
                <a:tab pos="3078163" algn="l"/>
                <a:tab pos="3527425" algn="l"/>
                <a:tab pos="3976688" algn="l"/>
                <a:tab pos="4425950" algn="l"/>
                <a:tab pos="4875213" algn="l"/>
                <a:tab pos="5324475" algn="l"/>
                <a:tab pos="5773738" algn="l"/>
                <a:tab pos="6223000" algn="l"/>
                <a:tab pos="6672263" algn="l"/>
                <a:tab pos="7121525" algn="l"/>
                <a:tab pos="7570788" algn="l"/>
                <a:tab pos="8020050" algn="l"/>
                <a:tab pos="8469313" algn="l"/>
                <a:tab pos="8918575" algn="l"/>
              </a:tabLst>
            </a:pPr>
            <a:r>
              <a:rPr lang="cs-CZ" sz="2800" b="1" u="sng" dirty="0" smtClean="0"/>
              <a:t>Vklad na 2 roky</a:t>
            </a:r>
            <a:r>
              <a:rPr lang="cs-CZ" sz="2800" b="1" dirty="0" smtClean="0"/>
              <a:t> – na konci </a:t>
            </a:r>
            <a:r>
              <a:rPr lang="cs-CZ" sz="2800" b="1" dirty="0" smtClean="0">
                <a:solidFill>
                  <a:srgbClr val="FF8029"/>
                </a:solidFill>
              </a:rPr>
              <a:t>104 040 Kč</a:t>
            </a:r>
            <a:r>
              <a:rPr lang="cs-CZ" sz="2800" b="1" dirty="0" smtClean="0"/>
              <a:t/>
            </a:r>
            <a:br>
              <a:rPr lang="cs-CZ" sz="2800" b="1" dirty="0" smtClean="0"/>
            </a:br>
            <a:r>
              <a:rPr lang="cs-CZ" sz="2800" b="1" dirty="0" smtClean="0"/>
              <a:t>							    (100 000 x 1,02) x 1,02</a:t>
            </a:r>
          </a:p>
          <a:p>
            <a:pPr lvl="0">
              <a:spcBef>
                <a:spcPct val="20000"/>
              </a:spcBef>
              <a:tabLst>
                <a:tab pos="277813" algn="l"/>
                <a:tab pos="382588" algn="l"/>
                <a:tab pos="831850" algn="l"/>
                <a:tab pos="1281113" algn="l"/>
                <a:tab pos="1730375" algn="l"/>
                <a:tab pos="2179638" algn="l"/>
                <a:tab pos="2628900" algn="l"/>
                <a:tab pos="3078163" algn="l"/>
                <a:tab pos="3527425" algn="l"/>
                <a:tab pos="3976688" algn="l"/>
                <a:tab pos="4425950" algn="l"/>
                <a:tab pos="4875213" algn="l"/>
                <a:tab pos="5324475" algn="l"/>
                <a:tab pos="5773738" algn="l"/>
                <a:tab pos="6223000" algn="l"/>
                <a:tab pos="6672263" algn="l"/>
                <a:tab pos="7121525" algn="l"/>
                <a:tab pos="7570788" algn="l"/>
                <a:tab pos="8020050" algn="l"/>
                <a:tab pos="8469313" algn="l"/>
                <a:tab pos="8918575" algn="l"/>
              </a:tabLst>
            </a:pPr>
            <a:r>
              <a:rPr lang="cs-CZ" sz="2800" b="1" u="sng" dirty="0" smtClean="0"/>
              <a:t>Vklad na 3 roky</a:t>
            </a:r>
            <a:r>
              <a:rPr lang="cs-CZ" sz="2800" b="1" dirty="0" smtClean="0"/>
              <a:t> – na konci </a:t>
            </a:r>
            <a:r>
              <a:rPr lang="cs-CZ" sz="2800" b="1" dirty="0" smtClean="0">
                <a:solidFill>
                  <a:srgbClr val="FF8029"/>
                </a:solidFill>
              </a:rPr>
              <a:t>106 121 Kč</a:t>
            </a:r>
            <a:br>
              <a:rPr lang="cs-CZ" sz="2800" b="1" dirty="0" smtClean="0">
                <a:solidFill>
                  <a:srgbClr val="FF8029"/>
                </a:solidFill>
              </a:rPr>
            </a:br>
            <a:r>
              <a:rPr lang="cs-CZ" sz="2800" b="1" dirty="0" smtClean="0">
                <a:solidFill>
                  <a:srgbClr val="FF8029"/>
                </a:solidFill>
              </a:rPr>
              <a:t>							    </a:t>
            </a:r>
            <a:r>
              <a:rPr lang="cs-CZ" sz="2800" b="1" dirty="0" smtClean="0"/>
              <a:t>((100 000 x 1,02) x 1,02) x 1,02</a:t>
            </a:r>
          </a:p>
          <a:p>
            <a:pPr lvl="0">
              <a:spcBef>
                <a:spcPct val="20000"/>
              </a:spcBef>
              <a:tabLst>
                <a:tab pos="277813" algn="l"/>
                <a:tab pos="382588" algn="l"/>
                <a:tab pos="831850" algn="l"/>
                <a:tab pos="1281113" algn="l"/>
                <a:tab pos="1730375" algn="l"/>
                <a:tab pos="2179638" algn="l"/>
                <a:tab pos="2628900" algn="l"/>
                <a:tab pos="3078163" algn="l"/>
                <a:tab pos="3527425" algn="l"/>
                <a:tab pos="3976688" algn="l"/>
                <a:tab pos="4425950" algn="l"/>
                <a:tab pos="4875213" algn="l"/>
                <a:tab pos="5324475" algn="l"/>
                <a:tab pos="5773738" algn="l"/>
                <a:tab pos="6223000" algn="l"/>
                <a:tab pos="6672263" algn="l"/>
                <a:tab pos="7121525" algn="l"/>
                <a:tab pos="7570788" algn="l"/>
                <a:tab pos="8020050" algn="l"/>
                <a:tab pos="8469313" algn="l"/>
                <a:tab pos="8918575" algn="l"/>
              </a:tabLst>
            </a:pPr>
            <a:endParaRPr lang="cs-CZ" sz="2800" b="1" dirty="0" smtClean="0"/>
          </a:p>
          <a:p>
            <a:pPr lvl="0">
              <a:spcBef>
                <a:spcPct val="20000"/>
              </a:spcBef>
              <a:tabLst>
                <a:tab pos="277813" algn="l"/>
                <a:tab pos="382588" algn="l"/>
                <a:tab pos="831850" algn="l"/>
                <a:tab pos="1281113" algn="l"/>
                <a:tab pos="1730375" algn="l"/>
                <a:tab pos="2179638" algn="l"/>
                <a:tab pos="2628900" algn="l"/>
                <a:tab pos="3078163" algn="l"/>
                <a:tab pos="3527425" algn="l"/>
                <a:tab pos="3976688" algn="l"/>
                <a:tab pos="4425950" algn="l"/>
                <a:tab pos="4875213" algn="l"/>
                <a:tab pos="5324475" algn="l"/>
                <a:tab pos="5773738" algn="l"/>
                <a:tab pos="6223000" algn="l"/>
                <a:tab pos="6672263" algn="l"/>
                <a:tab pos="7121525" algn="l"/>
                <a:tab pos="7570788" algn="l"/>
                <a:tab pos="8020050" algn="l"/>
                <a:tab pos="8469313" algn="l"/>
                <a:tab pos="8918575" algn="l"/>
              </a:tabLst>
            </a:pPr>
            <a:endParaRPr lang="cs-CZ" sz="2800" b="1" dirty="0" smtClean="0"/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7813" algn="l"/>
                <a:tab pos="382588" algn="l"/>
                <a:tab pos="831850" algn="l"/>
                <a:tab pos="1281113" algn="l"/>
                <a:tab pos="1730375" algn="l"/>
                <a:tab pos="2179638" algn="l"/>
                <a:tab pos="2628900" algn="l"/>
                <a:tab pos="3078163" algn="l"/>
                <a:tab pos="3527425" algn="l"/>
                <a:tab pos="3976688" algn="l"/>
                <a:tab pos="4425950" algn="l"/>
                <a:tab pos="4875213" algn="l"/>
                <a:tab pos="5324475" algn="l"/>
                <a:tab pos="5773738" algn="l"/>
                <a:tab pos="6223000" algn="l"/>
                <a:tab pos="6672263" algn="l"/>
                <a:tab pos="7121525" algn="l"/>
                <a:tab pos="7570788" algn="l"/>
                <a:tab pos="8020050" algn="l"/>
                <a:tab pos="8469313" algn="l"/>
                <a:tab pos="8918575" algn="l"/>
              </a:tabLst>
              <a:defRPr/>
            </a:pPr>
            <a:endParaRPr lang="cs-CZ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08874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6758880" y="6520259"/>
            <a:ext cx="2133600" cy="365125"/>
          </a:xfrm>
        </p:spPr>
        <p:txBody>
          <a:bodyPr/>
          <a:lstStyle/>
          <a:p>
            <a:fld id="{81516933-F032-4704-9144-AEF6B1EC9040}" type="slidenum">
              <a:rPr lang="cs-CZ" smtClean="0"/>
              <a:pPr/>
              <a:t>14</a:t>
            </a:fld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SPOŘENÍ A INVESTOVÁNÍ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395536" y="1412776"/>
            <a:ext cx="8496944" cy="438944"/>
          </a:xfrm>
        </p:spPr>
        <p:txBody>
          <a:bodyPr/>
          <a:lstStyle/>
          <a:p>
            <a:r>
              <a:rPr lang="cs-CZ" dirty="0" smtClean="0">
                <a:solidFill>
                  <a:srgbClr val="85C226"/>
                </a:solidFill>
              </a:rPr>
              <a:t>Složený úrok</a:t>
            </a:r>
            <a:endParaRPr lang="cs-CZ" dirty="0">
              <a:solidFill>
                <a:srgbClr val="85C226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44016" y="1988840"/>
            <a:ext cx="9324528" cy="3600400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7813" algn="l"/>
                <a:tab pos="382588" algn="l"/>
                <a:tab pos="831850" algn="l"/>
                <a:tab pos="1281113" algn="l"/>
                <a:tab pos="1730375" algn="l"/>
                <a:tab pos="2179638" algn="l"/>
                <a:tab pos="2628900" algn="l"/>
                <a:tab pos="3078163" algn="l"/>
                <a:tab pos="3527425" algn="l"/>
                <a:tab pos="3976688" algn="l"/>
                <a:tab pos="4425950" algn="l"/>
                <a:tab pos="4875213" algn="l"/>
                <a:tab pos="5324475" algn="l"/>
                <a:tab pos="5773738" algn="l"/>
                <a:tab pos="6223000" algn="l"/>
                <a:tab pos="6672263" algn="l"/>
                <a:tab pos="7121525" algn="l"/>
                <a:tab pos="7570788" algn="l"/>
                <a:tab pos="8020050" algn="l"/>
                <a:tab pos="8469313" algn="l"/>
                <a:tab pos="8918575" algn="l"/>
              </a:tabLst>
              <a:defRPr/>
            </a:pPr>
            <a:r>
              <a:rPr lang="cs-CZ" sz="2800" b="1" dirty="0" smtClean="0">
                <a:solidFill>
                  <a:srgbClr val="FF8029"/>
                </a:solidFill>
              </a:rPr>
              <a:t>Investice 100 tis. Kč s výnosem 10% </a:t>
            </a:r>
            <a:r>
              <a:rPr lang="cs-CZ" sz="2800" b="1" dirty="0" err="1" smtClean="0">
                <a:solidFill>
                  <a:srgbClr val="FF8029"/>
                </a:solidFill>
              </a:rPr>
              <a:t>p.a</a:t>
            </a:r>
            <a:r>
              <a:rPr lang="cs-CZ" sz="2800" b="1" dirty="0" smtClean="0">
                <a:solidFill>
                  <a:srgbClr val="FF8029"/>
                </a:solidFill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7813" algn="l"/>
                <a:tab pos="382588" algn="l"/>
                <a:tab pos="831850" algn="l"/>
                <a:tab pos="1281113" algn="l"/>
                <a:tab pos="1730375" algn="l"/>
                <a:tab pos="2179638" algn="l"/>
                <a:tab pos="2628900" algn="l"/>
                <a:tab pos="3078163" algn="l"/>
                <a:tab pos="3527425" algn="l"/>
                <a:tab pos="3976688" algn="l"/>
                <a:tab pos="4425950" algn="l"/>
                <a:tab pos="4875213" algn="l"/>
                <a:tab pos="5324475" algn="l"/>
                <a:tab pos="5773738" algn="l"/>
                <a:tab pos="6223000" algn="l"/>
                <a:tab pos="6672263" algn="l"/>
                <a:tab pos="7121525" algn="l"/>
                <a:tab pos="7570788" algn="l"/>
                <a:tab pos="8020050" algn="l"/>
                <a:tab pos="8469313" algn="l"/>
                <a:tab pos="8918575" algn="l"/>
              </a:tabLst>
              <a:defRPr/>
            </a:pPr>
            <a:endParaRPr lang="cs-CZ" sz="1200" b="1" dirty="0" smtClean="0"/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7813" algn="l"/>
                <a:tab pos="382588" algn="l"/>
                <a:tab pos="831850" algn="l"/>
                <a:tab pos="1281113" algn="l"/>
                <a:tab pos="1730375" algn="l"/>
                <a:tab pos="2179638" algn="l"/>
                <a:tab pos="2628900" algn="l"/>
                <a:tab pos="3078163" algn="l"/>
                <a:tab pos="3527425" algn="l"/>
                <a:tab pos="3976688" algn="l"/>
                <a:tab pos="4425950" algn="l"/>
                <a:tab pos="4875213" algn="l"/>
                <a:tab pos="5324475" algn="l"/>
                <a:tab pos="5773738" algn="l"/>
                <a:tab pos="6223000" algn="l"/>
                <a:tab pos="6672263" algn="l"/>
                <a:tab pos="7121525" algn="l"/>
                <a:tab pos="7570788" algn="l"/>
                <a:tab pos="8020050" algn="l"/>
                <a:tab pos="8469313" algn="l"/>
                <a:tab pos="8918575" algn="l"/>
              </a:tabLst>
              <a:defRPr/>
            </a:pPr>
            <a:r>
              <a:rPr lang="cs-CZ" sz="2800" b="1" u="sng" dirty="0" smtClean="0"/>
              <a:t>Vklad na 1 rok </a:t>
            </a:r>
            <a:r>
              <a:rPr lang="cs-CZ" sz="2800" b="1" dirty="0" smtClean="0"/>
              <a:t>– na konci </a:t>
            </a:r>
            <a:r>
              <a:rPr lang="cs-CZ" sz="2800" b="1" dirty="0" smtClean="0">
                <a:solidFill>
                  <a:srgbClr val="FF8029"/>
                </a:solidFill>
              </a:rPr>
              <a:t>110 000 Kč </a:t>
            </a:r>
            <a:r>
              <a:rPr lang="cs-CZ" sz="2800" b="1" dirty="0" smtClean="0"/>
              <a:t>(100 000 x 1,10)</a:t>
            </a:r>
          </a:p>
          <a:p>
            <a:pPr lvl="0">
              <a:spcBef>
                <a:spcPct val="20000"/>
              </a:spcBef>
              <a:tabLst>
                <a:tab pos="277813" algn="l"/>
                <a:tab pos="382588" algn="l"/>
                <a:tab pos="831850" algn="l"/>
                <a:tab pos="1281113" algn="l"/>
                <a:tab pos="1730375" algn="l"/>
                <a:tab pos="2179638" algn="l"/>
                <a:tab pos="2628900" algn="l"/>
                <a:tab pos="3078163" algn="l"/>
                <a:tab pos="3527425" algn="l"/>
                <a:tab pos="3976688" algn="l"/>
                <a:tab pos="4425950" algn="l"/>
                <a:tab pos="4875213" algn="l"/>
                <a:tab pos="5324475" algn="l"/>
                <a:tab pos="5773738" algn="l"/>
                <a:tab pos="6223000" algn="l"/>
                <a:tab pos="6672263" algn="l"/>
                <a:tab pos="7121525" algn="l"/>
                <a:tab pos="7570788" algn="l"/>
                <a:tab pos="8020050" algn="l"/>
                <a:tab pos="8469313" algn="l"/>
                <a:tab pos="8918575" algn="l"/>
              </a:tabLst>
            </a:pPr>
            <a:r>
              <a:rPr lang="cs-CZ" sz="2800" b="1" u="sng" dirty="0" smtClean="0"/>
              <a:t>Vklad na 2 roky</a:t>
            </a:r>
            <a:r>
              <a:rPr lang="cs-CZ" sz="2800" b="1" dirty="0" smtClean="0"/>
              <a:t> – na konci </a:t>
            </a:r>
            <a:r>
              <a:rPr lang="cs-CZ" sz="2800" b="1" dirty="0" smtClean="0">
                <a:solidFill>
                  <a:srgbClr val="FF8029"/>
                </a:solidFill>
              </a:rPr>
              <a:t>121 000 Kč</a:t>
            </a:r>
            <a:r>
              <a:rPr lang="cs-CZ" sz="2800" b="1" dirty="0" smtClean="0"/>
              <a:t/>
            </a:r>
            <a:br>
              <a:rPr lang="cs-CZ" sz="2800" b="1" dirty="0" smtClean="0"/>
            </a:br>
            <a:r>
              <a:rPr lang="cs-CZ" sz="2800" b="1" dirty="0" smtClean="0"/>
              <a:t>							    (100 000 x 1,10) x 1,10</a:t>
            </a:r>
          </a:p>
          <a:p>
            <a:pPr lvl="0">
              <a:spcBef>
                <a:spcPct val="20000"/>
              </a:spcBef>
              <a:tabLst>
                <a:tab pos="277813" algn="l"/>
                <a:tab pos="382588" algn="l"/>
                <a:tab pos="831850" algn="l"/>
                <a:tab pos="1281113" algn="l"/>
                <a:tab pos="1730375" algn="l"/>
                <a:tab pos="2179638" algn="l"/>
                <a:tab pos="2628900" algn="l"/>
                <a:tab pos="3078163" algn="l"/>
                <a:tab pos="3527425" algn="l"/>
                <a:tab pos="3976688" algn="l"/>
                <a:tab pos="4425950" algn="l"/>
                <a:tab pos="4875213" algn="l"/>
                <a:tab pos="5324475" algn="l"/>
                <a:tab pos="5773738" algn="l"/>
                <a:tab pos="6223000" algn="l"/>
                <a:tab pos="6672263" algn="l"/>
                <a:tab pos="7121525" algn="l"/>
                <a:tab pos="7570788" algn="l"/>
                <a:tab pos="8020050" algn="l"/>
                <a:tab pos="8469313" algn="l"/>
                <a:tab pos="8918575" algn="l"/>
              </a:tabLst>
            </a:pPr>
            <a:r>
              <a:rPr lang="cs-CZ" sz="2800" b="1" u="sng" dirty="0" smtClean="0"/>
              <a:t>Vklad na 3 roky</a:t>
            </a:r>
            <a:r>
              <a:rPr lang="cs-CZ" sz="2800" b="1" dirty="0" smtClean="0"/>
              <a:t> – na konci </a:t>
            </a:r>
            <a:r>
              <a:rPr lang="cs-CZ" sz="2800" b="1" dirty="0" smtClean="0">
                <a:solidFill>
                  <a:srgbClr val="FF8029"/>
                </a:solidFill>
              </a:rPr>
              <a:t>133 100 Kč</a:t>
            </a:r>
            <a:br>
              <a:rPr lang="cs-CZ" sz="2800" b="1" dirty="0" smtClean="0">
                <a:solidFill>
                  <a:srgbClr val="FF8029"/>
                </a:solidFill>
              </a:rPr>
            </a:br>
            <a:r>
              <a:rPr lang="cs-CZ" sz="2800" b="1" dirty="0" smtClean="0">
                <a:solidFill>
                  <a:srgbClr val="FF8029"/>
                </a:solidFill>
              </a:rPr>
              <a:t>							    </a:t>
            </a:r>
            <a:r>
              <a:rPr lang="cs-CZ" sz="2800" b="1" dirty="0" smtClean="0"/>
              <a:t>((100 000 x 1,10) x 1,10) x 1,10</a:t>
            </a:r>
          </a:p>
          <a:p>
            <a:pPr lvl="0">
              <a:spcBef>
                <a:spcPct val="20000"/>
              </a:spcBef>
              <a:tabLst>
                <a:tab pos="277813" algn="l"/>
                <a:tab pos="382588" algn="l"/>
                <a:tab pos="831850" algn="l"/>
                <a:tab pos="1281113" algn="l"/>
                <a:tab pos="1730375" algn="l"/>
                <a:tab pos="2179638" algn="l"/>
                <a:tab pos="2628900" algn="l"/>
                <a:tab pos="3078163" algn="l"/>
                <a:tab pos="3527425" algn="l"/>
                <a:tab pos="3976688" algn="l"/>
                <a:tab pos="4425950" algn="l"/>
                <a:tab pos="4875213" algn="l"/>
                <a:tab pos="5324475" algn="l"/>
                <a:tab pos="5773738" algn="l"/>
                <a:tab pos="6223000" algn="l"/>
                <a:tab pos="6672263" algn="l"/>
                <a:tab pos="7121525" algn="l"/>
                <a:tab pos="7570788" algn="l"/>
                <a:tab pos="8020050" algn="l"/>
                <a:tab pos="8469313" algn="l"/>
                <a:tab pos="8918575" algn="l"/>
              </a:tabLst>
            </a:pPr>
            <a:endParaRPr lang="cs-CZ" sz="2800" b="1" dirty="0" smtClean="0"/>
          </a:p>
          <a:p>
            <a:pPr lvl="0">
              <a:spcBef>
                <a:spcPct val="20000"/>
              </a:spcBef>
              <a:tabLst>
                <a:tab pos="277813" algn="l"/>
                <a:tab pos="382588" algn="l"/>
                <a:tab pos="831850" algn="l"/>
                <a:tab pos="1281113" algn="l"/>
                <a:tab pos="1730375" algn="l"/>
                <a:tab pos="2179638" algn="l"/>
                <a:tab pos="2628900" algn="l"/>
                <a:tab pos="3078163" algn="l"/>
                <a:tab pos="3527425" algn="l"/>
                <a:tab pos="3976688" algn="l"/>
                <a:tab pos="4425950" algn="l"/>
                <a:tab pos="4875213" algn="l"/>
                <a:tab pos="5324475" algn="l"/>
                <a:tab pos="5773738" algn="l"/>
                <a:tab pos="6223000" algn="l"/>
                <a:tab pos="6672263" algn="l"/>
                <a:tab pos="7121525" algn="l"/>
                <a:tab pos="7570788" algn="l"/>
                <a:tab pos="8020050" algn="l"/>
                <a:tab pos="8469313" algn="l"/>
                <a:tab pos="8918575" algn="l"/>
              </a:tabLst>
            </a:pPr>
            <a:endParaRPr lang="cs-CZ" sz="2800" b="1" dirty="0" smtClean="0"/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7813" algn="l"/>
                <a:tab pos="382588" algn="l"/>
                <a:tab pos="831850" algn="l"/>
                <a:tab pos="1281113" algn="l"/>
                <a:tab pos="1730375" algn="l"/>
                <a:tab pos="2179638" algn="l"/>
                <a:tab pos="2628900" algn="l"/>
                <a:tab pos="3078163" algn="l"/>
                <a:tab pos="3527425" algn="l"/>
                <a:tab pos="3976688" algn="l"/>
                <a:tab pos="4425950" algn="l"/>
                <a:tab pos="4875213" algn="l"/>
                <a:tab pos="5324475" algn="l"/>
                <a:tab pos="5773738" algn="l"/>
                <a:tab pos="6223000" algn="l"/>
                <a:tab pos="6672263" algn="l"/>
                <a:tab pos="7121525" algn="l"/>
                <a:tab pos="7570788" algn="l"/>
                <a:tab pos="8020050" algn="l"/>
                <a:tab pos="8469313" algn="l"/>
                <a:tab pos="8918575" algn="l"/>
              </a:tabLst>
              <a:defRPr/>
            </a:pPr>
            <a:endParaRPr lang="cs-CZ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08874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6758880" y="6520259"/>
            <a:ext cx="2133600" cy="365125"/>
          </a:xfrm>
        </p:spPr>
        <p:txBody>
          <a:bodyPr/>
          <a:lstStyle/>
          <a:p>
            <a:fld id="{81516933-F032-4704-9144-AEF6B1EC9040}" type="slidenum">
              <a:rPr lang="cs-CZ" smtClean="0"/>
              <a:pPr/>
              <a:t>15</a:t>
            </a:fld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SPOŘENÍ A INVESTOVÁNÍ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251520" y="1124744"/>
            <a:ext cx="8496944" cy="438944"/>
          </a:xfrm>
        </p:spPr>
        <p:txBody>
          <a:bodyPr/>
          <a:lstStyle/>
          <a:p>
            <a:r>
              <a:rPr lang="cs-CZ" dirty="0" smtClean="0">
                <a:solidFill>
                  <a:srgbClr val="85C226"/>
                </a:solidFill>
              </a:rPr>
              <a:t>Složený úrok</a:t>
            </a:r>
            <a:endParaRPr lang="cs-CZ" dirty="0">
              <a:solidFill>
                <a:srgbClr val="85C226"/>
              </a:solidFill>
            </a:endParaRPr>
          </a:p>
        </p:txBody>
      </p:sp>
      <p:pic>
        <p:nvPicPr>
          <p:cNvPr id="6" name="Obrázek 5" descr="Složený úr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7" y="1628801"/>
            <a:ext cx="5112567" cy="2793464"/>
          </a:xfrm>
          <a:prstGeom prst="rect">
            <a:avLst/>
          </a:prstGeom>
        </p:spPr>
      </p:pic>
      <p:pic>
        <p:nvPicPr>
          <p:cNvPr id="7" name="Obrázek 6" descr="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4437112"/>
            <a:ext cx="1152128" cy="2283117"/>
          </a:xfrm>
          <a:prstGeom prst="rect">
            <a:avLst/>
          </a:prstGeom>
        </p:spPr>
      </p:pic>
      <p:pic>
        <p:nvPicPr>
          <p:cNvPr id="9" name="Obrázek 8" descr="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4437112"/>
            <a:ext cx="1008112" cy="2315300"/>
          </a:xfrm>
          <a:prstGeom prst="rect">
            <a:avLst/>
          </a:prstGeom>
        </p:spPr>
      </p:pic>
      <p:pic>
        <p:nvPicPr>
          <p:cNvPr id="10" name="Obrázek 9" descr="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87824" y="4437112"/>
            <a:ext cx="864096" cy="2351653"/>
          </a:xfrm>
          <a:prstGeom prst="rect">
            <a:avLst/>
          </a:prstGeom>
        </p:spPr>
      </p:pic>
      <p:pic>
        <p:nvPicPr>
          <p:cNvPr id="11" name="Obrázek 10" descr="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23928" y="4437112"/>
            <a:ext cx="743308" cy="2304256"/>
          </a:xfrm>
          <a:prstGeom prst="rect">
            <a:avLst/>
          </a:prstGeom>
        </p:spPr>
      </p:pic>
      <p:sp>
        <p:nvSpPr>
          <p:cNvPr id="12" name="Elipsa 11"/>
          <p:cNvSpPr/>
          <p:nvPr/>
        </p:nvSpPr>
        <p:spPr>
          <a:xfrm>
            <a:off x="3923928" y="6525344"/>
            <a:ext cx="86409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Elipsa 14"/>
          <p:cNvSpPr/>
          <p:nvPr/>
        </p:nvSpPr>
        <p:spPr>
          <a:xfrm>
            <a:off x="2987824" y="6525344"/>
            <a:ext cx="86409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Elipsa 15"/>
          <p:cNvSpPr/>
          <p:nvPr/>
        </p:nvSpPr>
        <p:spPr>
          <a:xfrm>
            <a:off x="2051720" y="6525344"/>
            <a:ext cx="86409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5940152" y="1628800"/>
            <a:ext cx="3203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tabLst>
                <a:tab pos="277813" algn="l"/>
                <a:tab pos="382588" algn="l"/>
                <a:tab pos="831850" algn="l"/>
                <a:tab pos="1281113" algn="l"/>
                <a:tab pos="1730375" algn="l"/>
                <a:tab pos="2179638" algn="l"/>
                <a:tab pos="2628900" algn="l"/>
                <a:tab pos="3078163" algn="l"/>
                <a:tab pos="3527425" algn="l"/>
                <a:tab pos="3976688" algn="l"/>
                <a:tab pos="4425950" algn="l"/>
                <a:tab pos="4875213" algn="l"/>
                <a:tab pos="5324475" algn="l"/>
                <a:tab pos="5773738" algn="l"/>
                <a:tab pos="6223000" algn="l"/>
                <a:tab pos="6672263" algn="l"/>
                <a:tab pos="7121525" algn="l"/>
                <a:tab pos="7570788" algn="l"/>
                <a:tab pos="8020050" algn="l"/>
                <a:tab pos="8469313" algn="l"/>
                <a:tab pos="8918575" algn="l"/>
              </a:tabLst>
              <a:defRPr/>
            </a:pPr>
            <a:r>
              <a:rPr lang="cs-CZ" sz="2400" b="1" dirty="0" smtClean="0">
                <a:solidFill>
                  <a:srgbClr val="FF8029"/>
                </a:solidFill>
              </a:rPr>
              <a:t>Investice 100 tis. Kč s výnosem 10% </a:t>
            </a:r>
            <a:r>
              <a:rPr lang="cs-CZ" sz="2400" b="1" dirty="0" err="1" smtClean="0">
                <a:solidFill>
                  <a:srgbClr val="FF8029"/>
                </a:solidFill>
              </a:rPr>
              <a:t>p.a</a:t>
            </a:r>
            <a:r>
              <a:rPr lang="cs-CZ" sz="2400" b="1" dirty="0" smtClean="0">
                <a:solidFill>
                  <a:srgbClr val="FF8029"/>
                </a:solidFill>
              </a:rPr>
              <a:t>. na 10 let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6012160" y="3092767"/>
            <a:ext cx="3203848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tabLst>
                <a:tab pos="277813" algn="l"/>
                <a:tab pos="382588" algn="l"/>
                <a:tab pos="831850" algn="l"/>
                <a:tab pos="1281113" algn="l"/>
                <a:tab pos="1730375" algn="l"/>
                <a:tab pos="2179638" algn="l"/>
                <a:tab pos="2628900" algn="l"/>
                <a:tab pos="3078163" algn="l"/>
                <a:tab pos="3527425" algn="l"/>
                <a:tab pos="3976688" algn="l"/>
                <a:tab pos="4425950" algn="l"/>
                <a:tab pos="4875213" algn="l"/>
                <a:tab pos="5324475" algn="l"/>
                <a:tab pos="5773738" algn="l"/>
                <a:tab pos="6223000" algn="l"/>
                <a:tab pos="6672263" algn="l"/>
                <a:tab pos="7121525" algn="l"/>
                <a:tab pos="7570788" algn="l"/>
                <a:tab pos="8020050" algn="l"/>
                <a:tab pos="8469313" algn="l"/>
                <a:tab pos="8918575" algn="l"/>
              </a:tabLst>
              <a:defRPr/>
            </a:pPr>
            <a:r>
              <a:rPr lang="cs-CZ" sz="2400" b="1" dirty="0" smtClean="0">
                <a:solidFill>
                  <a:srgbClr val="29166F"/>
                </a:solidFill>
              </a:rPr>
              <a:t>Síla složeného úročení se projeví při vyšším úrokovém výnosu </a:t>
            </a:r>
            <a:br>
              <a:rPr lang="cs-CZ" sz="2400" b="1" dirty="0" smtClean="0">
                <a:solidFill>
                  <a:srgbClr val="29166F"/>
                </a:solidFill>
              </a:rPr>
            </a:br>
            <a:r>
              <a:rPr lang="cs-CZ" sz="2400" b="1" dirty="0" smtClean="0">
                <a:solidFill>
                  <a:srgbClr val="29166F"/>
                </a:solidFill>
              </a:rPr>
              <a:t>a delším časovém období.</a:t>
            </a:r>
          </a:p>
          <a:p>
            <a:pPr lvl="0">
              <a:spcBef>
                <a:spcPct val="20000"/>
              </a:spcBef>
              <a:tabLst>
                <a:tab pos="277813" algn="l"/>
                <a:tab pos="382588" algn="l"/>
                <a:tab pos="831850" algn="l"/>
                <a:tab pos="1281113" algn="l"/>
                <a:tab pos="1730375" algn="l"/>
                <a:tab pos="2179638" algn="l"/>
                <a:tab pos="2628900" algn="l"/>
                <a:tab pos="3078163" algn="l"/>
                <a:tab pos="3527425" algn="l"/>
                <a:tab pos="3976688" algn="l"/>
                <a:tab pos="4425950" algn="l"/>
                <a:tab pos="4875213" algn="l"/>
                <a:tab pos="5324475" algn="l"/>
                <a:tab pos="5773738" algn="l"/>
                <a:tab pos="6223000" algn="l"/>
                <a:tab pos="6672263" algn="l"/>
                <a:tab pos="7121525" algn="l"/>
                <a:tab pos="7570788" algn="l"/>
                <a:tab pos="8020050" algn="l"/>
                <a:tab pos="8469313" algn="l"/>
                <a:tab pos="8918575" algn="l"/>
              </a:tabLst>
              <a:defRPr/>
            </a:pPr>
            <a:r>
              <a:rPr lang="cs-CZ" sz="2400" b="1" dirty="0" smtClean="0">
                <a:solidFill>
                  <a:srgbClr val="29166F"/>
                </a:solidFill>
              </a:rPr>
              <a:t>Pak platí, že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5292080" y="5733256"/>
            <a:ext cx="3671198" cy="4616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277813" marR="0" indent="-2778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7813" algn="l"/>
                <a:tab pos="382588" algn="l"/>
                <a:tab pos="831850" algn="l"/>
                <a:tab pos="1281113" algn="l"/>
                <a:tab pos="1730375" algn="l"/>
                <a:tab pos="2179638" algn="l"/>
                <a:tab pos="2628900" algn="l"/>
                <a:tab pos="3078163" algn="l"/>
                <a:tab pos="3527425" algn="l"/>
                <a:tab pos="3976688" algn="l"/>
                <a:tab pos="4425950" algn="l"/>
                <a:tab pos="4875213" algn="l"/>
                <a:tab pos="5324475" algn="l"/>
                <a:tab pos="5773738" algn="l"/>
                <a:tab pos="6223000" algn="l"/>
                <a:tab pos="6672263" algn="l"/>
                <a:tab pos="7121525" algn="l"/>
                <a:tab pos="7570788" algn="l"/>
                <a:tab pos="8020050" algn="l"/>
                <a:tab pos="8469313" algn="l"/>
                <a:tab pos="8918575" algn="l"/>
              </a:tabLst>
            </a:pPr>
            <a:r>
              <a:rPr lang="cs-CZ" sz="2400" b="1" dirty="0" smtClean="0">
                <a:solidFill>
                  <a:srgbClr val="FF8029"/>
                </a:solidFill>
              </a:rPr>
              <a:t>PENÍZE DĚLAJÍ PENÍZE</a:t>
            </a:r>
          </a:p>
        </p:txBody>
      </p:sp>
    </p:spTree>
    <p:extLst>
      <p:ext uri="{BB962C8B-B14F-4D97-AF65-F5344CB8AC3E}">
        <p14:creationId xmlns:p14="http://schemas.microsoft.com/office/powerpoint/2010/main" val="208874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6758880" y="6453336"/>
            <a:ext cx="2133600" cy="365125"/>
          </a:xfrm>
        </p:spPr>
        <p:txBody>
          <a:bodyPr/>
          <a:lstStyle/>
          <a:p>
            <a:fld id="{81516933-F032-4704-9144-AEF6B1EC9040}" type="slidenum">
              <a:rPr lang="cs-CZ" smtClean="0"/>
              <a:pPr/>
              <a:t>16</a:t>
            </a:fld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SPOŘENÍ A INVESTOVÁNÍ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251520" y="1268760"/>
            <a:ext cx="8496944" cy="438944"/>
          </a:xfrm>
        </p:spPr>
        <p:txBody>
          <a:bodyPr/>
          <a:lstStyle/>
          <a:p>
            <a:r>
              <a:rPr lang="cs-CZ" dirty="0" smtClean="0">
                <a:solidFill>
                  <a:srgbClr val="85C226"/>
                </a:solidFill>
              </a:rPr>
              <a:t>Složený úrok za 30 let</a:t>
            </a:r>
            <a:endParaRPr lang="cs-CZ" dirty="0">
              <a:solidFill>
                <a:srgbClr val="85C226"/>
              </a:solidFill>
            </a:endParaRPr>
          </a:p>
        </p:txBody>
      </p:sp>
      <p:pic>
        <p:nvPicPr>
          <p:cNvPr id="20" name="Obrázek 86" descr="Graf2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3214" y="1988690"/>
            <a:ext cx="8959391" cy="4176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874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6758880" y="6453336"/>
            <a:ext cx="2133600" cy="365125"/>
          </a:xfrm>
        </p:spPr>
        <p:txBody>
          <a:bodyPr/>
          <a:lstStyle/>
          <a:p>
            <a:fld id="{81516933-F032-4704-9144-AEF6B1EC9040}" type="slidenum">
              <a:rPr lang="cs-CZ" smtClean="0"/>
              <a:pPr/>
              <a:t>17</a:t>
            </a:fld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SPOŘENÍ A INVESTOVÁNÍ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251520" y="1268760"/>
            <a:ext cx="8496944" cy="438944"/>
          </a:xfrm>
        </p:spPr>
        <p:txBody>
          <a:bodyPr/>
          <a:lstStyle/>
          <a:p>
            <a:r>
              <a:rPr lang="cs-CZ" dirty="0" smtClean="0">
                <a:solidFill>
                  <a:srgbClr val="85C226"/>
                </a:solidFill>
              </a:rPr>
              <a:t>Složený úrok za 30 let</a:t>
            </a:r>
            <a:endParaRPr lang="cs-CZ" dirty="0">
              <a:solidFill>
                <a:srgbClr val="85C226"/>
              </a:solidFill>
            </a:endParaRPr>
          </a:p>
        </p:txBody>
      </p:sp>
      <p:pic>
        <p:nvPicPr>
          <p:cNvPr id="20" name="Obrázek 86" descr="Graf2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820" y="1988690"/>
            <a:ext cx="9062180" cy="4176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874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6758880" y="6453336"/>
            <a:ext cx="2133600" cy="365125"/>
          </a:xfrm>
        </p:spPr>
        <p:txBody>
          <a:bodyPr/>
          <a:lstStyle/>
          <a:p>
            <a:fld id="{81516933-F032-4704-9144-AEF6B1EC9040}" type="slidenum">
              <a:rPr lang="cs-CZ" smtClean="0"/>
              <a:pPr/>
              <a:t>18</a:t>
            </a:fld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SPOŘENÍ A INVESTOVÁNÍ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251520" y="1268760"/>
            <a:ext cx="8496944" cy="438944"/>
          </a:xfrm>
        </p:spPr>
        <p:txBody>
          <a:bodyPr/>
          <a:lstStyle/>
          <a:p>
            <a:r>
              <a:rPr lang="cs-CZ" dirty="0" smtClean="0">
                <a:solidFill>
                  <a:srgbClr val="85C226"/>
                </a:solidFill>
              </a:rPr>
              <a:t>Složený úrok a příklady z kalkulaček</a:t>
            </a:r>
            <a:endParaRPr lang="cs-CZ" dirty="0">
              <a:solidFill>
                <a:srgbClr val="85C226"/>
              </a:solidFill>
            </a:endParaRPr>
          </a:p>
        </p:txBody>
      </p:sp>
      <p:pic>
        <p:nvPicPr>
          <p:cNvPr id="20" name="Obrázek 86" descr="Graf2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1844674"/>
            <a:ext cx="6682582" cy="4176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Kalk exc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4221088"/>
            <a:ext cx="5868144" cy="226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74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6758880" y="6520259"/>
            <a:ext cx="2133600" cy="365125"/>
          </a:xfrm>
        </p:spPr>
        <p:txBody>
          <a:bodyPr/>
          <a:lstStyle/>
          <a:p>
            <a:fld id="{81516933-F032-4704-9144-AEF6B1EC9040}" type="slidenum">
              <a:rPr lang="cs-CZ" smtClean="0"/>
              <a:pPr/>
              <a:t>19</a:t>
            </a:fld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SPOŘENÍ A INVESTOVÁNÍ</a:t>
            </a:r>
            <a:endParaRPr lang="cs-CZ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79512" y="1772816"/>
            <a:ext cx="8964488" cy="5085184"/>
          </a:xfrm>
          <a:prstGeom prst="rect">
            <a:avLst/>
          </a:prstGeom>
        </p:spPr>
        <p:txBody>
          <a:bodyPr/>
          <a:lstStyle/>
          <a:p>
            <a:pPr marL="342900" marR="0" lvl="0" indent="-3429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85C226"/>
              </a:buClr>
              <a:buSzTx/>
              <a:buFont typeface="Wingdings" pitchFamily="2" charset="2"/>
              <a:buChar char="§"/>
              <a:tabLst>
                <a:tab pos="277813" algn="l"/>
                <a:tab pos="382588" algn="l"/>
                <a:tab pos="831850" algn="l"/>
                <a:tab pos="1281113" algn="l"/>
                <a:tab pos="1730375" algn="l"/>
                <a:tab pos="2179638" algn="l"/>
                <a:tab pos="2628900" algn="l"/>
                <a:tab pos="3078163" algn="l"/>
                <a:tab pos="3527425" algn="l"/>
                <a:tab pos="3976688" algn="l"/>
                <a:tab pos="4425950" algn="l"/>
                <a:tab pos="4875213" algn="l"/>
                <a:tab pos="5324475" algn="l"/>
                <a:tab pos="5773738" algn="l"/>
                <a:tab pos="6223000" algn="l"/>
                <a:tab pos="6672263" algn="l"/>
                <a:tab pos="7121525" algn="l"/>
                <a:tab pos="7570788" algn="l"/>
                <a:tab pos="8020050" algn="l"/>
                <a:tab pos="8469313" algn="l"/>
                <a:tab pos="8918575" algn="l"/>
              </a:tabLst>
              <a:defRPr/>
            </a:pPr>
            <a:endParaRPr lang="cs-CZ" sz="3000" b="1" dirty="0" smtClean="0">
              <a:solidFill>
                <a:srgbClr val="29166F"/>
              </a:solidFill>
              <a:latin typeface="Arial" charset="0"/>
            </a:endParaRPr>
          </a:p>
          <a:p>
            <a:pPr marL="342900" marR="0" lvl="0" indent="-3429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85C226"/>
              </a:buClr>
              <a:buSzTx/>
              <a:buFont typeface="Wingdings" pitchFamily="2" charset="2"/>
              <a:buChar char="§"/>
              <a:tabLst>
                <a:tab pos="277813" algn="l"/>
                <a:tab pos="382588" algn="l"/>
                <a:tab pos="831850" algn="l"/>
                <a:tab pos="1281113" algn="l"/>
                <a:tab pos="1730375" algn="l"/>
                <a:tab pos="2179638" algn="l"/>
                <a:tab pos="2628900" algn="l"/>
                <a:tab pos="3078163" algn="l"/>
                <a:tab pos="3527425" algn="l"/>
                <a:tab pos="3976688" algn="l"/>
                <a:tab pos="4425950" algn="l"/>
                <a:tab pos="4875213" algn="l"/>
                <a:tab pos="5324475" algn="l"/>
                <a:tab pos="5773738" algn="l"/>
                <a:tab pos="6223000" algn="l"/>
                <a:tab pos="6672263" algn="l"/>
                <a:tab pos="7121525" algn="l"/>
                <a:tab pos="7570788" algn="l"/>
                <a:tab pos="8020050" algn="l"/>
                <a:tab pos="8469313" algn="l"/>
                <a:tab pos="8918575" algn="l"/>
              </a:tabLst>
              <a:defRPr/>
            </a:pPr>
            <a:endParaRPr lang="cs-CZ" sz="3000" b="1" dirty="0" smtClean="0">
              <a:solidFill>
                <a:srgbClr val="29166F"/>
              </a:solidFill>
              <a:latin typeface="Arial" charset="0"/>
            </a:endParaRPr>
          </a:p>
          <a:p>
            <a:pPr marL="277813" marR="0" lvl="0" indent="-2778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7813" algn="l"/>
                <a:tab pos="382588" algn="l"/>
                <a:tab pos="831850" algn="l"/>
                <a:tab pos="1281113" algn="l"/>
                <a:tab pos="1730375" algn="l"/>
                <a:tab pos="2179638" algn="l"/>
                <a:tab pos="2628900" algn="l"/>
                <a:tab pos="3078163" algn="l"/>
                <a:tab pos="3527425" algn="l"/>
                <a:tab pos="3976688" algn="l"/>
                <a:tab pos="4425950" algn="l"/>
                <a:tab pos="4875213" algn="l"/>
                <a:tab pos="5324475" algn="l"/>
                <a:tab pos="5773738" algn="l"/>
                <a:tab pos="6223000" algn="l"/>
                <a:tab pos="6672263" algn="l"/>
                <a:tab pos="7121525" algn="l"/>
                <a:tab pos="7570788" algn="l"/>
                <a:tab pos="8020050" algn="l"/>
                <a:tab pos="8469313" algn="l"/>
                <a:tab pos="8918575" algn="l"/>
              </a:tabLst>
              <a:defRPr/>
            </a:pP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0" y="1988840"/>
            <a:ext cx="91440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2800" b="1" dirty="0">
                <a:solidFill>
                  <a:srgbClr val="FF8029"/>
                </a:solidFill>
              </a:rPr>
              <a:t>BOHATŠÍM SE </a:t>
            </a:r>
            <a:r>
              <a:rPr lang="cs-CZ" sz="2800" b="1" dirty="0" smtClean="0">
                <a:solidFill>
                  <a:srgbClr val="FF8029"/>
                </a:solidFill>
              </a:rPr>
              <a:t>MŮŽETE STÁT </a:t>
            </a:r>
            <a:r>
              <a:rPr lang="cs-CZ" sz="2800" b="1" dirty="0">
                <a:solidFill>
                  <a:srgbClr val="FF8029"/>
                </a:solidFill>
              </a:rPr>
              <a:t/>
            </a:r>
            <a:br>
              <a:rPr lang="cs-CZ" sz="2800" b="1" dirty="0">
                <a:solidFill>
                  <a:srgbClr val="FF8029"/>
                </a:solidFill>
              </a:rPr>
            </a:br>
            <a:r>
              <a:rPr lang="cs-CZ" sz="2800" b="1" dirty="0">
                <a:solidFill>
                  <a:srgbClr val="FF8029"/>
                </a:solidFill>
              </a:rPr>
              <a:t>TÍM VÍCE,</a:t>
            </a:r>
          </a:p>
          <a:p>
            <a:pPr algn="ctr">
              <a:lnSpc>
                <a:spcPct val="150000"/>
              </a:lnSpc>
            </a:pPr>
            <a:r>
              <a:rPr lang="cs-CZ" sz="2800" b="1" dirty="0">
                <a:solidFill>
                  <a:srgbClr val="FF8029"/>
                </a:solidFill>
              </a:rPr>
              <a:t>ČÍM DÉLE </a:t>
            </a:r>
            <a:r>
              <a:rPr lang="cs-CZ" sz="2800" b="1" dirty="0" smtClean="0">
                <a:solidFill>
                  <a:srgbClr val="FF8029"/>
                </a:solidFill>
              </a:rPr>
              <a:t>BUDETE </a:t>
            </a:r>
            <a:r>
              <a:rPr lang="cs-CZ" sz="2800" b="1" dirty="0">
                <a:solidFill>
                  <a:srgbClr val="FF8029"/>
                </a:solidFill>
              </a:rPr>
              <a:t>PENÍZE ZHODNOCOVAT</a:t>
            </a:r>
          </a:p>
          <a:p>
            <a:pPr algn="ctr">
              <a:lnSpc>
                <a:spcPct val="150000"/>
              </a:lnSpc>
            </a:pPr>
            <a:r>
              <a:rPr lang="cs-CZ" sz="2800" b="1" dirty="0">
                <a:solidFill>
                  <a:srgbClr val="FF8029"/>
                </a:solidFill>
              </a:rPr>
              <a:t>A </a:t>
            </a:r>
            <a:br>
              <a:rPr lang="cs-CZ" sz="2800" b="1" dirty="0">
                <a:solidFill>
                  <a:srgbClr val="FF8029"/>
                </a:solidFill>
              </a:rPr>
            </a:br>
            <a:r>
              <a:rPr lang="cs-CZ" sz="2800" b="1" dirty="0">
                <a:solidFill>
                  <a:srgbClr val="FF8029"/>
                </a:solidFill>
              </a:rPr>
              <a:t>ČÍM VYŠŠÍ BUDE PRŮMĚRNÝ ROČNÍ VÝNOS</a:t>
            </a:r>
            <a:endParaRPr lang="de-AT" sz="2800" b="1" dirty="0">
              <a:solidFill>
                <a:srgbClr val="FF80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74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544" y="3501008"/>
            <a:ext cx="8532440" cy="2736304"/>
          </a:xfrm>
        </p:spPr>
        <p:txBody>
          <a:bodyPr/>
          <a:lstStyle/>
          <a:p>
            <a:pPr>
              <a:buNone/>
            </a:pPr>
            <a:r>
              <a:rPr lang="cs-CZ" sz="3600" dirty="0" smtClean="0"/>
              <a:t>Spoření a investování</a:t>
            </a:r>
          </a:p>
          <a:p>
            <a:pPr>
              <a:buNone/>
            </a:pPr>
            <a:endParaRPr lang="cs-CZ" sz="2000" dirty="0"/>
          </a:p>
          <a:p>
            <a:pPr>
              <a:buNone/>
            </a:pPr>
            <a:r>
              <a:rPr lang="cs-CZ" sz="3600" dirty="0" smtClean="0"/>
              <a:t>Úrokový výnos a složené úročení</a:t>
            </a:r>
          </a:p>
          <a:p>
            <a:pPr>
              <a:buNone/>
            </a:pPr>
            <a:endParaRPr lang="cs-CZ" sz="2000" dirty="0"/>
          </a:p>
          <a:p>
            <a:pPr>
              <a:buNone/>
            </a:pPr>
            <a:r>
              <a:rPr lang="cs-CZ" sz="3600" dirty="0" smtClean="0"/>
              <a:t>Finanční produkty pro tvorbu majetku</a:t>
            </a:r>
            <a:endParaRPr lang="cs-CZ" sz="36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16933-F032-4704-9144-AEF6B1EC9040}" type="slidenum">
              <a:rPr lang="cs-CZ" smtClean="0"/>
              <a:pPr/>
              <a:t>2</a:t>
            </a:fld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347864" y="692696"/>
            <a:ext cx="5616624" cy="1143000"/>
          </a:xfrm>
        </p:spPr>
        <p:txBody>
          <a:bodyPr/>
          <a:lstStyle/>
          <a:p>
            <a:r>
              <a:rPr lang="cs-CZ" dirty="0" smtClean="0"/>
              <a:t>SPOŘENÍ </a:t>
            </a:r>
            <a:br>
              <a:rPr lang="cs-CZ" dirty="0" smtClean="0"/>
            </a:br>
            <a:r>
              <a:rPr lang="cs-CZ" dirty="0" smtClean="0"/>
              <a:t>A INVESTOVÁNÍ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821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6758880" y="6520259"/>
            <a:ext cx="2133600" cy="365125"/>
          </a:xfrm>
        </p:spPr>
        <p:txBody>
          <a:bodyPr/>
          <a:lstStyle/>
          <a:p>
            <a:fld id="{81516933-F032-4704-9144-AEF6B1EC9040}" type="slidenum">
              <a:rPr lang="cs-CZ" smtClean="0"/>
              <a:pPr/>
              <a:t>20</a:t>
            </a:fld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SPOŘENÍ A INVESTOVÁNÍ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0" y="1405880"/>
            <a:ext cx="9144000" cy="438944"/>
          </a:xfrm>
        </p:spPr>
        <p:txBody>
          <a:bodyPr/>
          <a:lstStyle/>
          <a:p>
            <a:r>
              <a:rPr lang="cs-CZ" dirty="0" smtClean="0">
                <a:solidFill>
                  <a:srgbClr val="85C226"/>
                </a:solidFill>
              </a:rPr>
              <a:t>Úrok - Matematická „kouzla“</a:t>
            </a:r>
            <a:endParaRPr lang="cs-CZ" dirty="0">
              <a:solidFill>
                <a:srgbClr val="85C226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79512" y="1772816"/>
            <a:ext cx="8964488" cy="5085184"/>
          </a:xfrm>
          <a:prstGeom prst="rect">
            <a:avLst/>
          </a:prstGeom>
        </p:spPr>
        <p:txBody>
          <a:bodyPr/>
          <a:lstStyle/>
          <a:p>
            <a:pPr marL="342900" marR="0" lvl="0" indent="-3429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85C226"/>
              </a:buClr>
              <a:buSzTx/>
              <a:buFont typeface="Wingdings" pitchFamily="2" charset="2"/>
              <a:buChar char="§"/>
              <a:tabLst>
                <a:tab pos="277813" algn="l"/>
                <a:tab pos="382588" algn="l"/>
                <a:tab pos="831850" algn="l"/>
                <a:tab pos="1281113" algn="l"/>
                <a:tab pos="1730375" algn="l"/>
                <a:tab pos="2179638" algn="l"/>
                <a:tab pos="2628900" algn="l"/>
                <a:tab pos="3078163" algn="l"/>
                <a:tab pos="3527425" algn="l"/>
                <a:tab pos="3976688" algn="l"/>
                <a:tab pos="4425950" algn="l"/>
                <a:tab pos="4875213" algn="l"/>
                <a:tab pos="5324475" algn="l"/>
                <a:tab pos="5773738" algn="l"/>
                <a:tab pos="6223000" algn="l"/>
                <a:tab pos="6672263" algn="l"/>
                <a:tab pos="7121525" algn="l"/>
                <a:tab pos="7570788" algn="l"/>
                <a:tab pos="8020050" algn="l"/>
                <a:tab pos="8469313" algn="l"/>
                <a:tab pos="8918575" algn="l"/>
              </a:tabLst>
              <a:defRPr/>
            </a:pPr>
            <a:endParaRPr lang="cs-CZ" sz="3000" b="1" dirty="0" smtClean="0">
              <a:solidFill>
                <a:srgbClr val="29166F"/>
              </a:solidFill>
              <a:latin typeface="Arial" charset="0"/>
            </a:endParaRPr>
          </a:p>
          <a:p>
            <a:pPr marL="342900" marR="0" lvl="0" indent="-3429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85C226"/>
              </a:buClr>
              <a:buSzTx/>
              <a:buFont typeface="Wingdings" pitchFamily="2" charset="2"/>
              <a:buChar char="§"/>
              <a:tabLst>
                <a:tab pos="277813" algn="l"/>
                <a:tab pos="382588" algn="l"/>
                <a:tab pos="831850" algn="l"/>
                <a:tab pos="1281113" algn="l"/>
                <a:tab pos="1730375" algn="l"/>
                <a:tab pos="2179638" algn="l"/>
                <a:tab pos="2628900" algn="l"/>
                <a:tab pos="3078163" algn="l"/>
                <a:tab pos="3527425" algn="l"/>
                <a:tab pos="3976688" algn="l"/>
                <a:tab pos="4425950" algn="l"/>
                <a:tab pos="4875213" algn="l"/>
                <a:tab pos="5324475" algn="l"/>
                <a:tab pos="5773738" algn="l"/>
                <a:tab pos="6223000" algn="l"/>
                <a:tab pos="6672263" algn="l"/>
                <a:tab pos="7121525" algn="l"/>
                <a:tab pos="7570788" algn="l"/>
                <a:tab pos="8020050" algn="l"/>
                <a:tab pos="8469313" algn="l"/>
                <a:tab pos="8918575" algn="l"/>
              </a:tabLst>
              <a:defRPr/>
            </a:pPr>
            <a:endParaRPr lang="cs-CZ" sz="3000" b="1" dirty="0" smtClean="0">
              <a:solidFill>
                <a:srgbClr val="29166F"/>
              </a:solidFill>
              <a:latin typeface="Arial" charset="0"/>
            </a:endParaRPr>
          </a:p>
          <a:p>
            <a:pPr marL="277813" marR="0" lvl="0" indent="-2778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7813" algn="l"/>
                <a:tab pos="382588" algn="l"/>
                <a:tab pos="831850" algn="l"/>
                <a:tab pos="1281113" algn="l"/>
                <a:tab pos="1730375" algn="l"/>
                <a:tab pos="2179638" algn="l"/>
                <a:tab pos="2628900" algn="l"/>
                <a:tab pos="3078163" algn="l"/>
                <a:tab pos="3527425" algn="l"/>
                <a:tab pos="3976688" algn="l"/>
                <a:tab pos="4425950" algn="l"/>
                <a:tab pos="4875213" algn="l"/>
                <a:tab pos="5324475" algn="l"/>
                <a:tab pos="5773738" algn="l"/>
                <a:tab pos="6223000" algn="l"/>
                <a:tab pos="6672263" algn="l"/>
                <a:tab pos="7121525" algn="l"/>
                <a:tab pos="7570788" algn="l"/>
                <a:tab pos="8020050" algn="l"/>
                <a:tab pos="8469313" algn="l"/>
                <a:tab pos="8918575" algn="l"/>
              </a:tabLst>
              <a:defRPr/>
            </a:pP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ovéPole 83"/>
          <p:cNvSpPr txBox="1">
            <a:spLocks noChangeArrowheads="1"/>
          </p:cNvSpPr>
          <p:nvPr/>
        </p:nvSpPr>
        <p:spPr bwMode="auto">
          <a:xfrm>
            <a:off x="0" y="2132856"/>
            <a:ext cx="9144000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cs-CZ" sz="2800" b="1" dirty="0">
                <a:solidFill>
                  <a:srgbClr val="FF8029"/>
                </a:solidFill>
              </a:rPr>
              <a:t>	a) Pravidlo 72</a:t>
            </a:r>
            <a:r>
              <a:rPr lang="cs-CZ" sz="2800" b="1" dirty="0">
                <a:solidFill>
                  <a:srgbClr val="FF0000"/>
                </a:solidFill>
              </a:rPr>
              <a:t/>
            </a:r>
            <a:br>
              <a:rPr lang="cs-CZ" sz="2800" b="1" dirty="0">
                <a:solidFill>
                  <a:srgbClr val="FF0000"/>
                </a:solidFill>
              </a:rPr>
            </a:br>
            <a:r>
              <a:rPr lang="cs-CZ" sz="2400" b="1" dirty="0"/>
              <a:t>Jak rychle zdvojnásobíte vklad </a:t>
            </a:r>
            <a:r>
              <a:rPr lang="cs-CZ" sz="2400" dirty="0"/>
              <a:t>(resp. jak rychle inflace spolkne polovinu vašeho vkladu při nulovém úročení).</a:t>
            </a:r>
            <a:br>
              <a:rPr lang="cs-CZ" sz="2400" dirty="0"/>
            </a:br>
            <a:r>
              <a:rPr lang="cs-CZ" sz="2400" dirty="0"/>
              <a:t>72/10 - při 10% zhodnocení se vklad zdvojnásobí za 7,2 roku</a:t>
            </a:r>
            <a:br>
              <a:rPr lang="cs-CZ" sz="2400" dirty="0"/>
            </a:br>
            <a:r>
              <a:rPr lang="cs-CZ" sz="2400" dirty="0"/>
              <a:t>72/3 – při 3% inflaci vám hodnota vkladu klesne na polovinu </a:t>
            </a:r>
            <a:br>
              <a:rPr lang="cs-CZ" sz="2400" dirty="0"/>
            </a:br>
            <a:r>
              <a:rPr lang="cs-CZ" sz="2400" dirty="0"/>
              <a:t>za 24 let</a:t>
            </a:r>
            <a:r>
              <a:rPr lang="cs-CZ" sz="2400" b="1" dirty="0">
                <a:solidFill>
                  <a:srgbClr val="FF0000"/>
                </a:solidFill>
              </a:rPr>
              <a:t>	</a:t>
            </a:r>
          </a:p>
        </p:txBody>
      </p:sp>
      <p:sp>
        <p:nvSpPr>
          <p:cNvPr id="10" name="TextovéPole 83"/>
          <p:cNvSpPr txBox="1">
            <a:spLocks noChangeArrowheads="1"/>
          </p:cNvSpPr>
          <p:nvPr/>
        </p:nvSpPr>
        <p:spPr bwMode="auto">
          <a:xfrm>
            <a:off x="0" y="4581128"/>
            <a:ext cx="91440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cs-CZ" sz="2800" b="1" dirty="0">
                <a:solidFill>
                  <a:srgbClr val="FF8029"/>
                </a:solidFill>
              </a:rPr>
              <a:t>	b) Pravidlo 115</a:t>
            </a:r>
            <a:endParaRPr lang="cs-CZ" sz="2400" dirty="0">
              <a:solidFill>
                <a:srgbClr val="FF8029"/>
              </a:solidFill>
            </a:endParaRPr>
          </a:p>
          <a:p>
            <a:pPr marL="342900" indent="-342900"/>
            <a:r>
              <a:rPr lang="cs-CZ" sz="2800" dirty="0"/>
              <a:t>	</a:t>
            </a:r>
            <a:r>
              <a:rPr lang="cs-CZ" sz="2400" b="1" dirty="0"/>
              <a:t>Jak rychle ztrojnásobíte vklad.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>115/10 – při 10% zhodnocení se vklad ztrojnásobí </a:t>
            </a:r>
            <a:br>
              <a:rPr lang="cs-CZ" sz="2400" dirty="0"/>
            </a:br>
            <a:r>
              <a:rPr lang="cs-CZ" sz="2400" dirty="0"/>
              <a:t>za 11,5 roku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874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6758880" y="6520259"/>
            <a:ext cx="2133600" cy="365125"/>
          </a:xfrm>
        </p:spPr>
        <p:txBody>
          <a:bodyPr/>
          <a:lstStyle/>
          <a:p>
            <a:fld id="{81516933-F032-4704-9144-AEF6B1EC9040}" type="slidenum">
              <a:rPr lang="cs-CZ" smtClean="0"/>
              <a:pPr/>
              <a:t>21</a:t>
            </a:fld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SPOŘENÍ A INVESTOVÁNÍ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395536" y="1484784"/>
            <a:ext cx="8496944" cy="438944"/>
          </a:xfrm>
        </p:spPr>
        <p:txBody>
          <a:bodyPr/>
          <a:lstStyle/>
          <a:p>
            <a:r>
              <a:rPr lang="cs-CZ" dirty="0" smtClean="0">
                <a:solidFill>
                  <a:srgbClr val="85C226"/>
                </a:solidFill>
              </a:rPr>
              <a:t>Reálný výnos finančních produktů</a:t>
            </a:r>
            <a:endParaRPr lang="cs-CZ" dirty="0">
              <a:solidFill>
                <a:srgbClr val="85C226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79512" y="1772816"/>
            <a:ext cx="8964488" cy="5085184"/>
          </a:xfrm>
          <a:prstGeom prst="rect">
            <a:avLst/>
          </a:prstGeom>
        </p:spPr>
        <p:txBody>
          <a:bodyPr/>
          <a:lstStyle/>
          <a:p>
            <a:pPr marL="342900" marR="0" lvl="0" indent="-3429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85C226"/>
              </a:buClr>
              <a:buSzTx/>
              <a:buFont typeface="Wingdings" pitchFamily="2" charset="2"/>
              <a:buChar char="§"/>
              <a:tabLst>
                <a:tab pos="277813" algn="l"/>
                <a:tab pos="382588" algn="l"/>
                <a:tab pos="831850" algn="l"/>
                <a:tab pos="1281113" algn="l"/>
                <a:tab pos="1730375" algn="l"/>
                <a:tab pos="2179638" algn="l"/>
                <a:tab pos="2628900" algn="l"/>
                <a:tab pos="3078163" algn="l"/>
                <a:tab pos="3527425" algn="l"/>
                <a:tab pos="3976688" algn="l"/>
                <a:tab pos="4425950" algn="l"/>
                <a:tab pos="4875213" algn="l"/>
                <a:tab pos="5324475" algn="l"/>
                <a:tab pos="5773738" algn="l"/>
                <a:tab pos="6223000" algn="l"/>
                <a:tab pos="6672263" algn="l"/>
                <a:tab pos="7121525" algn="l"/>
                <a:tab pos="7570788" algn="l"/>
                <a:tab pos="8020050" algn="l"/>
                <a:tab pos="8469313" algn="l"/>
                <a:tab pos="8918575" algn="l"/>
              </a:tabLst>
              <a:defRPr/>
            </a:pPr>
            <a:endParaRPr lang="cs-CZ" sz="3000" b="1" dirty="0" smtClean="0">
              <a:solidFill>
                <a:srgbClr val="29166F"/>
              </a:solidFill>
              <a:latin typeface="Arial" charset="0"/>
            </a:endParaRPr>
          </a:p>
          <a:p>
            <a:pPr marL="342900" marR="0" lvl="0" indent="-3429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85C226"/>
              </a:buClr>
              <a:buSzTx/>
              <a:buFont typeface="Wingdings" pitchFamily="2" charset="2"/>
              <a:buChar char="§"/>
              <a:tabLst>
                <a:tab pos="277813" algn="l"/>
                <a:tab pos="382588" algn="l"/>
                <a:tab pos="831850" algn="l"/>
                <a:tab pos="1281113" algn="l"/>
                <a:tab pos="1730375" algn="l"/>
                <a:tab pos="2179638" algn="l"/>
                <a:tab pos="2628900" algn="l"/>
                <a:tab pos="3078163" algn="l"/>
                <a:tab pos="3527425" algn="l"/>
                <a:tab pos="3976688" algn="l"/>
                <a:tab pos="4425950" algn="l"/>
                <a:tab pos="4875213" algn="l"/>
                <a:tab pos="5324475" algn="l"/>
                <a:tab pos="5773738" algn="l"/>
                <a:tab pos="6223000" algn="l"/>
                <a:tab pos="6672263" algn="l"/>
                <a:tab pos="7121525" algn="l"/>
                <a:tab pos="7570788" algn="l"/>
                <a:tab pos="8020050" algn="l"/>
                <a:tab pos="8469313" algn="l"/>
                <a:tab pos="8918575" algn="l"/>
              </a:tabLst>
              <a:defRPr/>
            </a:pPr>
            <a:endParaRPr lang="cs-CZ" sz="3000" b="1" dirty="0" smtClean="0">
              <a:solidFill>
                <a:srgbClr val="29166F"/>
              </a:solidFill>
              <a:latin typeface="Arial" charset="0"/>
            </a:endParaRPr>
          </a:p>
          <a:p>
            <a:pPr marL="277813" marR="0" lvl="0" indent="-2778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7813" algn="l"/>
                <a:tab pos="382588" algn="l"/>
                <a:tab pos="831850" algn="l"/>
                <a:tab pos="1281113" algn="l"/>
                <a:tab pos="1730375" algn="l"/>
                <a:tab pos="2179638" algn="l"/>
                <a:tab pos="2628900" algn="l"/>
                <a:tab pos="3078163" algn="l"/>
                <a:tab pos="3527425" algn="l"/>
                <a:tab pos="3976688" algn="l"/>
                <a:tab pos="4425950" algn="l"/>
                <a:tab pos="4875213" algn="l"/>
                <a:tab pos="5324475" algn="l"/>
                <a:tab pos="5773738" algn="l"/>
                <a:tab pos="6223000" algn="l"/>
                <a:tab pos="6672263" algn="l"/>
                <a:tab pos="7121525" algn="l"/>
                <a:tab pos="7570788" algn="l"/>
                <a:tab pos="8020050" algn="l"/>
                <a:tab pos="8469313" algn="l"/>
                <a:tab pos="8918575" algn="l"/>
              </a:tabLst>
              <a:defRPr/>
            </a:pP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95536" y="2468503"/>
            <a:ext cx="874846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000" b="1" dirty="0" smtClean="0">
                <a:solidFill>
                  <a:srgbClr val="FF8029"/>
                </a:solidFill>
              </a:rPr>
              <a:t>Reálný</a:t>
            </a:r>
            <a:r>
              <a:rPr lang="cs-CZ" sz="3000" b="1" dirty="0" smtClean="0">
                <a:solidFill>
                  <a:srgbClr val="FFC000"/>
                </a:solidFill>
              </a:rPr>
              <a:t> </a:t>
            </a:r>
            <a:r>
              <a:rPr lang="cs-CZ" sz="3000" b="1" dirty="0" smtClean="0">
                <a:solidFill>
                  <a:srgbClr val="FF8029"/>
                </a:solidFill>
              </a:rPr>
              <a:t>neboli čistý výnos závisí</a:t>
            </a:r>
            <a:r>
              <a:rPr lang="cs-CZ" sz="3000" b="1" dirty="0" smtClean="0">
                <a:solidFill>
                  <a:srgbClr val="29166F"/>
                </a:solidFill>
              </a:rPr>
              <a:t> nejen na tom, kolik naše investice vydělala, tedy jaký měla úrokový výnos, ale také </a:t>
            </a:r>
            <a:r>
              <a:rPr lang="cs-CZ" sz="3000" b="1" dirty="0" smtClean="0">
                <a:solidFill>
                  <a:srgbClr val="FF8029"/>
                </a:solidFill>
              </a:rPr>
              <a:t>na poplatcích </a:t>
            </a:r>
            <a:br>
              <a:rPr lang="cs-CZ" sz="3000" b="1" dirty="0" smtClean="0">
                <a:solidFill>
                  <a:srgbClr val="FF8029"/>
                </a:solidFill>
              </a:rPr>
            </a:br>
            <a:r>
              <a:rPr lang="cs-CZ" sz="3000" b="1" dirty="0" smtClean="0">
                <a:solidFill>
                  <a:srgbClr val="FF8029"/>
                </a:solidFill>
              </a:rPr>
              <a:t>a daních</a:t>
            </a:r>
            <a:r>
              <a:rPr lang="cs-CZ" sz="3000" b="1" dirty="0" smtClean="0">
                <a:solidFill>
                  <a:srgbClr val="29166F"/>
                </a:solidFill>
              </a:rPr>
              <a:t>, které musíme zaplatit, a zejména </a:t>
            </a:r>
            <a:br>
              <a:rPr lang="cs-CZ" sz="3000" b="1" dirty="0" smtClean="0">
                <a:solidFill>
                  <a:srgbClr val="29166F"/>
                </a:solidFill>
              </a:rPr>
            </a:br>
            <a:r>
              <a:rPr lang="cs-CZ" sz="3000" b="1" dirty="0" smtClean="0">
                <a:solidFill>
                  <a:srgbClr val="FF8029"/>
                </a:solidFill>
              </a:rPr>
              <a:t>na inflaci</a:t>
            </a:r>
            <a:r>
              <a:rPr lang="cs-CZ" sz="3000" b="1" dirty="0" smtClean="0">
                <a:solidFill>
                  <a:srgbClr val="29166F"/>
                </a:solidFill>
              </a:rPr>
              <a:t>, která reálně a aktuálně existuje.</a:t>
            </a:r>
          </a:p>
        </p:txBody>
      </p:sp>
    </p:spTree>
    <p:extLst>
      <p:ext uri="{BB962C8B-B14F-4D97-AF65-F5344CB8AC3E}">
        <p14:creationId xmlns:p14="http://schemas.microsoft.com/office/powerpoint/2010/main" val="208874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6758880" y="6520259"/>
            <a:ext cx="2133600" cy="365125"/>
          </a:xfrm>
        </p:spPr>
        <p:txBody>
          <a:bodyPr/>
          <a:lstStyle/>
          <a:p>
            <a:fld id="{81516933-F032-4704-9144-AEF6B1EC9040}" type="slidenum">
              <a:rPr lang="cs-CZ" smtClean="0"/>
              <a:pPr/>
              <a:t>22</a:t>
            </a:fld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SPOŘENÍ A INVESTOVÁNÍ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395536" y="1268760"/>
            <a:ext cx="8496944" cy="438944"/>
          </a:xfrm>
        </p:spPr>
        <p:txBody>
          <a:bodyPr/>
          <a:lstStyle/>
          <a:p>
            <a:r>
              <a:rPr lang="cs-CZ" dirty="0" smtClean="0">
                <a:solidFill>
                  <a:srgbClr val="85C226"/>
                </a:solidFill>
              </a:rPr>
              <a:t>Reálný výnos finančních produktů – spořící účet</a:t>
            </a:r>
            <a:endParaRPr lang="cs-CZ" dirty="0">
              <a:solidFill>
                <a:srgbClr val="85C226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79512" y="1772816"/>
            <a:ext cx="8964488" cy="5085184"/>
          </a:xfrm>
          <a:prstGeom prst="rect">
            <a:avLst/>
          </a:prstGeom>
        </p:spPr>
        <p:txBody>
          <a:bodyPr/>
          <a:lstStyle/>
          <a:p>
            <a:pPr marL="342900" marR="0" lvl="0" indent="-3429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85C226"/>
              </a:buClr>
              <a:buSzTx/>
              <a:buFont typeface="Wingdings" pitchFamily="2" charset="2"/>
              <a:buChar char="§"/>
              <a:tabLst>
                <a:tab pos="277813" algn="l"/>
                <a:tab pos="382588" algn="l"/>
                <a:tab pos="831850" algn="l"/>
                <a:tab pos="1281113" algn="l"/>
                <a:tab pos="1730375" algn="l"/>
                <a:tab pos="2179638" algn="l"/>
                <a:tab pos="2628900" algn="l"/>
                <a:tab pos="3078163" algn="l"/>
                <a:tab pos="3527425" algn="l"/>
                <a:tab pos="3976688" algn="l"/>
                <a:tab pos="4425950" algn="l"/>
                <a:tab pos="4875213" algn="l"/>
                <a:tab pos="5324475" algn="l"/>
                <a:tab pos="5773738" algn="l"/>
                <a:tab pos="6223000" algn="l"/>
                <a:tab pos="6672263" algn="l"/>
                <a:tab pos="7121525" algn="l"/>
                <a:tab pos="7570788" algn="l"/>
                <a:tab pos="8020050" algn="l"/>
                <a:tab pos="8469313" algn="l"/>
                <a:tab pos="8918575" algn="l"/>
              </a:tabLst>
              <a:defRPr/>
            </a:pPr>
            <a:endParaRPr lang="cs-CZ" sz="3000" b="1" dirty="0" smtClean="0">
              <a:solidFill>
                <a:srgbClr val="29166F"/>
              </a:solidFill>
              <a:latin typeface="Arial" charset="0"/>
            </a:endParaRPr>
          </a:p>
          <a:p>
            <a:pPr marL="342900" marR="0" lvl="0" indent="-3429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85C226"/>
              </a:buClr>
              <a:buSzTx/>
              <a:buFont typeface="Wingdings" pitchFamily="2" charset="2"/>
              <a:buChar char="§"/>
              <a:tabLst>
                <a:tab pos="277813" algn="l"/>
                <a:tab pos="382588" algn="l"/>
                <a:tab pos="831850" algn="l"/>
                <a:tab pos="1281113" algn="l"/>
                <a:tab pos="1730375" algn="l"/>
                <a:tab pos="2179638" algn="l"/>
                <a:tab pos="2628900" algn="l"/>
                <a:tab pos="3078163" algn="l"/>
                <a:tab pos="3527425" algn="l"/>
                <a:tab pos="3976688" algn="l"/>
                <a:tab pos="4425950" algn="l"/>
                <a:tab pos="4875213" algn="l"/>
                <a:tab pos="5324475" algn="l"/>
                <a:tab pos="5773738" algn="l"/>
                <a:tab pos="6223000" algn="l"/>
                <a:tab pos="6672263" algn="l"/>
                <a:tab pos="7121525" algn="l"/>
                <a:tab pos="7570788" algn="l"/>
                <a:tab pos="8020050" algn="l"/>
                <a:tab pos="8469313" algn="l"/>
                <a:tab pos="8918575" algn="l"/>
              </a:tabLst>
              <a:defRPr/>
            </a:pPr>
            <a:endParaRPr lang="cs-CZ" sz="3000" b="1" dirty="0" smtClean="0">
              <a:solidFill>
                <a:srgbClr val="29166F"/>
              </a:solidFill>
              <a:latin typeface="Arial" charset="0"/>
            </a:endParaRPr>
          </a:p>
          <a:p>
            <a:pPr marL="277813" marR="0" lvl="0" indent="-2778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7813" algn="l"/>
                <a:tab pos="382588" algn="l"/>
                <a:tab pos="831850" algn="l"/>
                <a:tab pos="1281113" algn="l"/>
                <a:tab pos="1730375" algn="l"/>
                <a:tab pos="2179638" algn="l"/>
                <a:tab pos="2628900" algn="l"/>
                <a:tab pos="3078163" algn="l"/>
                <a:tab pos="3527425" algn="l"/>
                <a:tab pos="3976688" algn="l"/>
                <a:tab pos="4425950" algn="l"/>
                <a:tab pos="4875213" algn="l"/>
                <a:tab pos="5324475" algn="l"/>
                <a:tab pos="5773738" algn="l"/>
                <a:tab pos="6223000" algn="l"/>
                <a:tab pos="6672263" algn="l"/>
                <a:tab pos="7121525" algn="l"/>
                <a:tab pos="7570788" algn="l"/>
                <a:tab pos="8020050" algn="l"/>
                <a:tab pos="8469313" algn="l"/>
                <a:tab pos="8918575" algn="l"/>
              </a:tabLst>
              <a:defRPr/>
            </a:pP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79512" y="1844824"/>
            <a:ext cx="8964488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000" b="1" dirty="0" smtClean="0">
                <a:solidFill>
                  <a:srgbClr val="FF8029"/>
                </a:solidFill>
              </a:rPr>
              <a:t>Příklad – Spořící účet v roce 2012</a:t>
            </a:r>
          </a:p>
          <a:p>
            <a:endParaRPr lang="cs-CZ" sz="800" b="1" dirty="0" smtClean="0">
              <a:solidFill>
                <a:srgbClr val="FF8029"/>
              </a:solidFill>
            </a:endParaRPr>
          </a:p>
          <a:p>
            <a:r>
              <a:rPr lang="cs-CZ" sz="3000" b="1" dirty="0" smtClean="0"/>
              <a:t>Výnosy nejlepších spořicích účtů činily okolo 2,5% ročně. Naše výnosy však byly zdaněny </a:t>
            </a:r>
            <a:r>
              <a:rPr lang="cs-CZ" sz="3000" b="1" dirty="0" smtClean="0">
                <a:solidFill>
                  <a:srgbClr val="FF8029"/>
                </a:solidFill>
              </a:rPr>
              <a:t>15% srážkovou daní</a:t>
            </a:r>
            <a:r>
              <a:rPr lang="cs-CZ" sz="3000" b="1" dirty="0" smtClean="0"/>
              <a:t>, tedy činily jen 85% vyhlášených výnosů, tj. ne 2,5 % ale jen 2,1% ročně. Průměrná </a:t>
            </a:r>
            <a:r>
              <a:rPr lang="cs-CZ" sz="3000" b="1" dirty="0" smtClean="0">
                <a:solidFill>
                  <a:srgbClr val="FF8029"/>
                </a:solidFill>
              </a:rPr>
              <a:t>inflace </a:t>
            </a:r>
            <a:r>
              <a:rPr lang="cs-CZ" sz="3000" b="1" dirty="0" smtClean="0">
                <a:solidFill>
                  <a:srgbClr val="29166F"/>
                </a:solidFill>
              </a:rPr>
              <a:t>v roce 2012 činila 3,3%.</a:t>
            </a:r>
          </a:p>
          <a:p>
            <a:r>
              <a:rPr lang="cs-CZ" sz="3000" b="1" u="sng" dirty="0" smtClean="0"/>
              <a:t>Reálný výnos v roce 2012 na těchto účtech tedy byl (2,1% – 3,3%) = -1,2%, tedy byl záporný!</a:t>
            </a:r>
          </a:p>
          <a:p>
            <a:r>
              <a:rPr lang="cs-CZ" sz="3000" b="1" dirty="0" smtClean="0"/>
              <a:t>Naše peníze nejenže reálně nevydělaly, </a:t>
            </a:r>
            <a:br>
              <a:rPr lang="cs-CZ" sz="3000" b="1" dirty="0" smtClean="0"/>
            </a:br>
            <a:r>
              <a:rPr lang="cs-CZ" sz="3000" b="1" dirty="0" smtClean="0"/>
              <a:t>ale ztratily svou hodnotu.</a:t>
            </a:r>
            <a:endParaRPr lang="cs-CZ" sz="3000" b="1" dirty="0" smtClean="0">
              <a:solidFill>
                <a:srgbClr val="29166F"/>
              </a:solidFill>
            </a:endParaRPr>
          </a:p>
        </p:txBody>
      </p:sp>
      <p:sp>
        <p:nvSpPr>
          <p:cNvPr id="7" name="Elipsa 6"/>
          <p:cNvSpPr/>
          <p:nvPr/>
        </p:nvSpPr>
        <p:spPr>
          <a:xfrm>
            <a:off x="179512" y="4725144"/>
            <a:ext cx="2664296" cy="576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Elipsa 8"/>
          <p:cNvSpPr/>
          <p:nvPr/>
        </p:nvSpPr>
        <p:spPr>
          <a:xfrm>
            <a:off x="3635896" y="5157192"/>
            <a:ext cx="1224136" cy="576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874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6758880" y="6520259"/>
            <a:ext cx="2133600" cy="365125"/>
          </a:xfrm>
        </p:spPr>
        <p:txBody>
          <a:bodyPr/>
          <a:lstStyle/>
          <a:p>
            <a:fld id="{81516933-F032-4704-9144-AEF6B1EC9040}" type="slidenum">
              <a:rPr lang="cs-CZ" smtClean="0"/>
              <a:pPr/>
              <a:t>23</a:t>
            </a:fld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SPOŘENÍ A INVESTOVÁNÍ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0" y="1124744"/>
            <a:ext cx="9144000" cy="438944"/>
          </a:xfrm>
        </p:spPr>
        <p:txBody>
          <a:bodyPr/>
          <a:lstStyle/>
          <a:p>
            <a:r>
              <a:rPr lang="cs-CZ" sz="2700" dirty="0" smtClean="0">
                <a:solidFill>
                  <a:srgbClr val="85C226"/>
                </a:solidFill>
              </a:rPr>
              <a:t>Reálný výnos finančních produktů – stavební spoření</a:t>
            </a:r>
            <a:endParaRPr lang="cs-CZ" sz="2700" dirty="0">
              <a:solidFill>
                <a:srgbClr val="85C226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79512" y="1772816"/>
            <a:ext cx="8964488" cy="5085184"/>
          </a:xfrm>
          <a:prstGeom prst="rect">
            <a:avLst/>
          </a:prstGeom>
        </p:spPr>
        <p:txBody>
          <a:bodyPr/>
          <a:lstStyle/>
          <a:p>
            <a:pPr marL="342900" marR="0" lvl="0" indent="-3429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85C226"/>
              </a:buClr>
              <a:buSzTx/>
              <a:buFont typeface="Wingdings" pitchFamily="2" charset="2"/>
              <a:buChar char="§"/>
              <a:tabLst>
                <a:tab pos="277813" algn="l"/>
                <a:tab pos="382588" algn="l"/>
                <a:tab pos="831850" algn="l"/>
                <a:tab pos="1281113" algn="l"/>
                <a:tab pos="1730375" algn="l"/>
                <a:tab pos="2179638" algn="l"/>
                <a:tab pos="2628900" algn="l"/>
                <a:tab pos="3078163" algn="l"/>
                <a:tab pos="3527425" algn="l"/>
                <a:tab pos="3976688" algn="l"/>
                <a:tab pos="4425950" algn="l"/>
                <a:tab pos="4875213" algn="l"/>
                <a:tab pos="5324475" algn="l"/>
                <a:tab pos="5773738" algn="l"/>
                <a:tab pos="6223000" algn="l"/>
                <a:tab pos="6672263" algn="l"/>
                <a:tab pos="7121525" algn="l"/>
                <a:tab pos="7570788" algn="l"/>
                <a:tab pos="8020050" algn="l"/>
                <a:tab pos="8469313" algn="l"/>
                <a:tab pos="8918575" algn="l"/>
              </a:tabLst>
              <a:defRPr/>
            </a:pPr>
            <a:endParaRPr lang="cs-CZ" sz="3000" b="1" dirty="0" smtClean="0">
              <a:solidFill>
                <a:srgbClr val="29166F"/>
              </a:solidFill>
              <a:latin typeface="Arial" charset="0"/>
            </a:endParaRPr>
          </a:p>
          <a:p>
            <a:pPr marL="342900" marR="0" lvl="0" indent="-3429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85C226"/>
              </a:buClr>
              <a:buSzTx/>
              <a:buFont typeface="Wingdings" pitchFamily="2" charset="2"/>
              <a:buChar char="§"/>
              <a:tabLst>
                <a:tab pos="277813" algn="l"/>
                <a:tab pos="382588" algn="l"/>
                <a:tab pos="831850" algn="l"/>
                <a:tab pos="1281113" algn="l"/>
                <a:tab pos="1730375" algn="l"/>
                <a:tab pos="2179638" algn="l"/>
                <a:tab pos="2628900" algn="l"/>
                <a:tab pos="3078163" algn="l"/>
                <a:tab pos="3527425" algn="l"/>
                <a:tab pos="3976688" algn="l"/>
                <a:tab pos="4425950" algn="l"/>
                <a:tab pos="4875213" algn="l"/>
                <a:tab pos="5324475" algn="l"/>
                <a:tab pos="5773738" algn="l"/>
                <a:tab pos="6223000" algn="l"/>
                <a:tab pos="6672263" algn="l"/>
                <a:tab pos="7121525" algn="l"/>
                <a:tab pos="7570788" algn="l"/>
                <a:tab pos="8020050" algn="l"/>
                <a:tab pos="8469313" algn="l"/>
                <a:tab pos="8918575" algn="l"/>
              </a:tabLst>
              <a:defRPr/>
            </a:pPr>
            <a:endParaRPr lang="cs-CZ" sz="3000" b="1" dirty="0" smtClean="0">
              <a:solidFill>
                <a:srgbClr val="29166F"/>
              </a:solidFill>
              <a:latin typeface="Arial" charset="0"/>
            </a:endParaRPr>
          </a:p>
          <a:p>
            <a:pPr marL="277813" marR="0" lvl="0" indent="-2778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7813" algn="l"/>
                <a:tab pos="382588" algn="l"/>
                <a:tab pos="831850" algn="l"/>
                <a:tab pos="1281113" algn="l"/>
                <a:tab pos="1730375" algn="l"/>
                <a:tab pos="2179638" algn="l"/>
                <a:tab pos="2628900" algn="l"/>
                <a:tab pos="3078163" algn="l"/>
                <a:tab pos="3527425" algn="l"/>
                <a:tab pos="3976688" algn="l"/>
                <a:tab pos="4425950" algn="l"/>
                <a:tab pos="4875213" algn="l"/>
                <a:tab pos="5324475" algn="l"/>
                <a:tab pos="5773738" algn="l"/>
                <a:tab pos="6223000" algn="l"/>
                <a:tab pos="6672263" algn="l"/>
                <a:tab pos="7121525" algn="l"/>
                <a:tab pos="7570788" algn="l"/>
                <a:tab pos="8020050" algn="l"/>
                <a:tab pos="8469313" algn="l"/>
                <a:tab pos="8918575" algn="l"/>
              </a:tabLst>
              <a:defRPr/>
            </a:pP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Obrázek 9" descr="Produk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616446"/>
            <a:ext cx="8268154" cy="5241554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 rot="16200000">
            <a:off x="6687975" y="3777629"/>
            <a:ext cx="4388830" cy="52322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277813" marR="0" indent="-2778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7813" algn="l"/>
                <a:tab pos="382588" algn="l"/>
                <a:tab pos="831850" algn="l"/>
                <a:tab pos="1281113" algn="l"/>
                <a:tab pos="1730375" algn="l"/>
                <a:tab pos="2179638" algn="l"/>
                <a:tab pos="2628900" algn="l"/>
                <a:tab pos="3078163" algn="l"/>
                <a:tab pos="3527425" algn="l"/>
                <a:tab pos="3976688" algn="l"/>
                <a:tab pos="4425950" algn="l"/>
                <a:tab pos="4875213" algn="l"/>
                <a:tab pos="5324475" algn="l"/>
                <a:tab pos="5773738" algn="l"/>
                <a:tab pos="6223000" algn="l"/>
                <a:tab pos="6672263" algn="l"/>
                <a:tab pos="7121525" algn="l"/>
                <a:tab pos="7570788" algn="l"/>
                <a:tab pos="8020050" algn="l"/>
                <a:tab pos="8469313" algn="l"/>
                <a:tab pos="8918575" algn="l"/>
              </a:tabLst>
            </a:pP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802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ještě odečteme inflaci!</a:t>
            </a:r>
          </a:p>
        </p:txBody>
      </p:sp>
    </p:spTree>
    <p:extLst>
      <p:ext uri="{BB962C8B-B14F-4D97-AF65-F5344CB8AC3E}">
        <p14:creationId xmlns:p14="http://schemas.microsoft.com/office/powerpoint/2010/main" val="208874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6758880" y="6520259"/>
            <a:ext cx="2133600" cy="365125"/>
          </a:xfrm>
        </p:spPr>
        <p:txBody>
          <a:bodyPr/>
          <a:lstStyle/>
          <a:p>
            <a:fld id="{81516933-F032-4704-9144-AEF6B1EC9040}" type="slidenum">
              <a:rPr lang="cs-CZ" smtClean="0"/>
              <a:pPr/>
              <a:t>24</a:t>
            </a:fld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SPOŘENÍ A INVESTOVÁNÍ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323528" y="1124744"/>
            <a:ext cx="8496944" cy="438944"/>
          </a:xfrm>
        </p:spPr>
        <p:txBody>
          <a:bodyPr/>
          <a:lstStyle/>
          <a:p>
            <a:r>
              <a:rPr lang="cs-CZ" dirty="0" smtClean="0">
                <a:solidFill>
                  <a:srgbClr val="85C226"/>
                </a:solidFill>
              </a:rPr>
              <a:t>Reálný výnos finančních produktů v roce 2012</a:t>
            </a:r>
            <a:endParaRPr lang="cs-CZ" dirty="0">
              <a:solidFill>
                <a:srgbClr val="85C226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79512" y="1772816"/>
            <a:ext cx="8964488" cy="5085184"/>
          </a:xfrm>
          <a:prstGeom prst="rect">
            <a:avLst/>
          </a:prstGeom>
        </p:spPr>
        <p:txBody>
          <a:bodyPr/>
          <a:lstStyle/>
          <a:p>
            <a:pPr marL="342900" marR="0" lvl="0" indent="-3429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85C226"/>
              </a:buClr>
              <a:buSzTx/>
              <a:buFont typeface="Wingdings" pitchFamily="2" charset="2"/>
              <a:buChar char="§"/>
              <a:tabLst>
                <a:tab pos="277813" algn="l"/>
                <a:tab pos="382588" algn="l"/>
                <a:tab pos="831850" algn="l"/>
                <a:tab pos="1281113" algn="l"/>
                <a:tab pos="1730375" algn="l"/>
                <a:tab pos="2179638" algn="l"/>
                <a:tab pos="2628900" algn="l"/>
                <a:tab pos="3078163" algn="l"/>
                <a:tab pos="3527425" algn="l"/>
                <a:tab pos="3976688" algn="l"/>
                <a:tab pos="4425950" algn="l"/>
                <a:tab pos="4875213" algn="l"/>
                <a:tab pos="5324475" algn="l"/>
                <a:tab pos="5773738" algn="l"/>
                <a:tab pos="6223000" algn="l"/>
                <a:tab pos="6672263" algn="l"/>
                <a:tab pos="7121525" algn="l"/>
                <a:tab pos="7570788" algn="l"/>
                <a:tab pos="8020050" algn="l"/>
                <a:tab pos="8469313" algn="l"/>
                <a:tab pos="8918575" algn="l"/>
              </a:tabLst>
              <a:defRPr/>
            </a:pPr>
            <a:endParaRPr lang="cs-CZ" sz="3000" b="1" dirty="0" smtClean="0">
              <a:solidFill>
                <a:srgbClr val="29166F"/>
              </a:solidFill>
              <a:latin typeface="Arial" charset="0"/>
            </a:endParaRPr>
          </a:p>
          <a:p>
            <a:pPr marL="342900" marR="0" lvl="0" indent="-3429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85C226"/>
              </a:buClr>
              <a:buSzTx/>
              <a:buFont typeface="Wingdings" pitchFamily="2" charset="2"/>
              <a:buChar char="§"/>
              <a:tabLst>
                <a:tab pos="277813" algn="l"/>
                <a:tab pos="382588" algn="l"/>
                <a:tab pos="831850" algn="l"/>
                <a:tab pos="1281113" algn="l"/>
                <a:tab pos="1730375" algn="l"/>
                <a:tab pos="2179638" algn="l"/>
                <a:tab pos="2628900" algn="l"/>
                <a:tab pos="3078163" algn="l"/>
                <a:tab pos="3527425" algn="l"/>
                <a:tab pos="3976688" algn="l"/>
                <a:tab pos="4425950" algn="l"/>
                <a:tab pos="4875213" algn="l"/>
                <a:tab pos="5324475" algn="l"/>
                <a:tab pos="5773738" algn="l"/>
                <a:tab pos="6223000" algn="l"/>
                <a:tab pos="6672263" algn="l"/>
                <a:tab pos="7121525" algn="l"/>
                <a:tab pos="7570788" algn="l"/>
                <a:tab pos="8020050" algn="l"/>
                <a:tab pos="8469313" algn="l"/>
                <a:tab pos="8918575" algn="l"/>
              </a:tabLst>
              <a:defRPr/>
            </a:pPr>
            <a:endParaRPr lang="cs-CZ" sz="3000" b="1" dirty="0" smtClean="0">
              <a:solidFill>
                <a:srgbClr val="29166F"/>
              </a:solidFill>
              <a:latin typeface="Arial" charset="0"/>
            </a:endParaRPr>
          </a:p>
          <a:p>
            <a:pPr marL="277813" marR="0" lvl="0" indent="-2778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7813" algn="l"/>
                <a:tab pos="382588" algn="l"/>
                <a:tab pos="831850" algn="l"/>
                <a:tab pos="1281113" algn="l"/>
                <a:tab pos="1730375" algn="l"/>
                <a:tab pos="2179638" algn="l"/>
                <a:tab pos="2628900" algn="l"/>
                <a:tab pos="3078163" algn="l"/>
                <a:tab pos="3527425" algn="l"/>
                <a:tab pos="3976688" algn="l"/>
                <a:tab pos="4425950" algn="l"/>
                <a:tab pos="4875213" algn="l"/>
                <a:tab pos="5324475" algn="l"/>
                <a:tab pos="5773738" algn="l"/>
                <a:tab pos="6223000" algn="l"/>
                <a:tab pos="6672263" algn="l"/>
                <a:tab pos="7121525" algn="l"/>
                <a:tab pos="7570788" algn="l"/>
                <a:tab pos="8020050" algn="l"/>
                <a:tab pos="8469313" algn="l"/>
                <a:tab pos="8918575" algn="l"/>
              </a:tabLst>
              <a:defRPr/>
            </a:pP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Obrázek 9" descr="Produk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5961" y="1628800"/>
            <a:ext cx="7826479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74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6758880" y="6520259"/>
            <a:ext cx="2133600" cy="365125"/>
          </a:xfrm>
        </p:spPr>
        <p:txBody>
          <a:bodyPr/>
          <a:lstStyle/>
          <a:p>
            <a:fld id="{81516933-F032-4704-9144-AEF6B1EC9040}" type="slidenum">
              <a:rPr lang="cs-CZ" smtClean="0"/>
              <a:pPr/>
              <a:t>25</a:t>
            </a:fld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SPOŘENÍ A INVESTOVÁNÍ</a:t>
            </a:r>
            <a:endParaRPr lang="cs-CZ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1772816"/>
            <a:ext cx="9144000" cy="2304256"/>
          </a:xfrm>
          <a:prstGeom prst="rect">
            <a:avLst/>
          </a:prstGeom>
        </p:spPr>
        <p:txBody>
          <a:bodyPr/>
          <a:lstStyle/>
          <a:p>
            <a:pPr marL="277813" marR="0" lvl="0" indent="-277813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7813" algn="l"/>
                <a:tab pos="382588" algn="l"/>
                <a:tab pos="831850" algn="l"/>
                <a:tab pos="1281113" algn="l"/>
                <a:tab pos="1730375" algn="l"/>
                <a:tab pos="2179638" algn="l"/>
                <a:tab pos="2628900" algn="l"/>
                <a:tab pos="3078163" algn="l"/>
                <a:tab pos="3527425" algn="l"/>
                <a:tab pos="3976688" algn="l"/>
                <a:tab pos="4425950" algn="l"/>
                <a:tab pos="4875213" algn="l"/>
                <a:tab pos="5324475" algn="l"/>
                <a:tab pos="5773738" algn="l"/>
                <a:tab pos="6223000" algn="l"/>
                <a:tab pos="6672263" algn="l"/>
                <a:tab pos="7121525" algn="l"/>
                <a:tab pos="7570788" algn="l"/>
                <a:tab pos="8020050" algn="l"/>
                <a:tab pos="8469313" algn="l"/>
                <a:tab pos="8918575" algn="l"/>
              </a:tabLst>
              <a:defRPr/>
            </a:pPr>
            <a:r>
              <a:rPr kumimoji="0" lang="cs-CZ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9166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Pokud tedy chceme aby</a:t>
            </a:r>
          </a:p>
          <a:p>
            <a:pPr marL="277813" marR="0" lvl="0" indent="-277813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7813" algn="l"/>
                <a:tab pos="382588" algn="l"/>
                <a:tab pos="831850" algn="l"/>
                <a:tab pos="1281113" algn="l"/>
                <a:tab pos="1730375" algn="l"/>
                <a:tab pos="2179638" algn="l"/>
                <a:tab pos="2628900" algn="l"/>
                <a:tab pos="3078163" algn="l"/>
                <a:tab pos="3527425" algn="l"/>
                <a:tab pos="3976688" algn="l"/>
                <a:tab pos="4425950" algn="l"/>
                <a:tab pos="4875213" algn="l"/>
                <a:tab pos="5324475" algn="l"/>
                <a:tab pos="5773738" algn="l"/>
                <a:tab pos="6223000" algn="l"/>
                <a:tab pos="6672263" algn="l"/>
                <a:tab pos="7121525" algn="l"/>
                <a:tab pos="7570788" algn="l"/>
                <a:tab pos="8020050" algn="l"/>
                <a:tab pos="8469313" algn="l"/>
                <a:tab pos="8918575" algn="l"/>
              </a:tabLst>
              <a:defRPr/>
            </a:pPr>
            <a:r>
              <a:rPr lang="cs-CZ" sz="3000" b="1" dirty="0" smtClean="0">
                <a:solidFill>
                  <a:srgbClr val="FF8029"/>
                </a:solidFill>
              </a:rPr>
              <a:t>PENÍZE DĚLALY PENÍZE,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7813" algn="l"/>
                <a:tab pos="382588" algn="l"/>
                <a:tab pos="831850" algn="l"/>
                <a:tab pos="1281113" algn="l"/>
                <a:tab pos="1730375" algn="l"/>
                <a:tab pos="2179638" algn="l"/>
                <a:tab pos="2628900" algn="l"/>
                <a:tab pos="3078163" algn="l"/>
                <a:tab pos="3527425" algn="l"/>
                <a:tab pos="3976688" algn="l"/>
                <a:tab pos="4425950" algn="l"/>
                <a:tab pos="4875213" algn="l"/>
                <a:tab pos="5324475" algn="l"/>
                <a:tab pos="5773738" algn="l"/>
                <a:tab pos="6223000" algn="l"/>
                <a:tab pos="6672263" algn="l"/>
                <a:tab pos="7121525" algn="l"/>
                <a:tab pos="7570788" algn="l"/>
                <a:tab pos="8020050" algn="l"/>
                <a:tab pos="8469313" algn="l"/>
                <a:tab pos="8918575" algn="l"/>
              </a:tabLst>
              <a:defRPr/>
            </a:pPr>
            <a:r>
              <a:rPr lang="cs-CZ" sz="3000" b="1" dirty="0" smtClean="0">
                <a:solidFill>
                  <a:srgbClr val="29166F"/>
                </a:solidFill>
              </a:rPr>
              <a:t>musíme s penězi podnikat a být ochotni podstoupit i jisté rozumné riziko.</a:t>
            </a:r>
            <a:endParaRPr kumimoji="0" lang="cs-CZ" sz="3000" b="1" i="0" u="none" strike="noStrike" kern="1200" cap="none" spc="0" normalizeH="0" baseline="0" noProof="0" dirty="0" smtClean="0">
              <a:ln>
                <a:noFill/>
              </a:ln>
              <a:solidFill>
                <a:srgbClr val="29166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-36512" y="4581128"/>
            <a:ext cx="9144000" cy="1296144"/>
          </a:xfrm>
          <a:prstGeom prst="rect">
            <a:avLst/>
          </a:prstGeom>
        </p:spPr>
        <p:txBody>
          <a:bodyPr/>
          <a:lstStyle/>
          <a:p>
            <a:pPr marL="277813" marR="0" lvl="0" indent="-277813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7813" algn="l"/>
                <a:tab pos="382588" algn="l"/>
                <a:tab pos="831850" algn="l"/>
                <a:tab pos="1281113" algn="l"/>
                <a:tab pos="1730375" algn="l"/>
                <a:tab pos="2179638" algn="l"/>
                <a:tab pos="2628900" algn="l"/>
                <a:tab pos="3078163" algn="l"/>
                <a:tab pos="3527425" algn="l"/>
                <a:tab pos="3976688" algn="l"/>
                <a:tab pos="4425950" algn="l"/>
                <a:tab pos="4875213" algn="l"/>
                <a:tab pos="5324475" algn="l"/>
                <a:tab pos="5773738" algn="l"/>
                <a:tab pos="6223000" algn="l"/>
                <a:tab pos="6672263" algn="l"/>
                <a:tab pos="7121525" algn="l"/>
                <a:tab pos="7570788" algn="l"/>
                <a:tab pos="8020050" algn="l"/>
                <a:tab pos="8469313" algn="l"/>
                <a:tab pos="8918575" algn="l"/>
              </a:tabLst>
              <a:defRPr/>
            </a:pPr>
            <a:r>
              <a:rPr kumimoji="0" lang="cs-CZ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9166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Chceme li vyšší výnos,</a:t>
            </a:r>
          </a:p>
          <a:p>
            <a:pPr marL="277813" marR="0" lvl="0" indent="-277813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7813" algn="l"/>
                <a:tab pos="382588" algn="l"/>
                <a:tab pos="831850" algn="l"/>
                <a:tab pos="1281113" algn="l"/>
                <a:tab pos="1730375" algn="l"/>
                <a:tab pos="2179638" algn="l"/>
                <a:tab pos="2628900" algn="l"/>
                <a:tab pos="3078163" algn="l"/>
                <a:tab pos="3527425" algn="l"/>
                <a:tab pos="3976688" algn="l"/>
                <a:tab pos="4425950" algn="l"/>
                <a:tab pos="4875213" algn="l"/>
                <a:tab pos="5324475" algn="l"/>
                <a:tab pos="5773738" algn="l"/>
                <a:tab pos="6223000" algn="l"/>
                <a:tab pos="6672263" algn="l"/>
                <a:tab pos="7121525" algn="l"/>
                <a:tab pos="7570788" algn="l"/>
                <a:tab pos="8020050" algn="l"/>
                <a:tab pos="8469313" algn="l"/>
                <a:tab pos="8918575" algn="l"/>
              </a:tabLst>
              <a:defRPr/>
            </a:pPr>
            <a:r>
              <a:rPr lang="cs-CZ" sz="3000" b="1" dirty="0" smtClean="0">
                <a:solidFill>
                  <a:srgbClr val="FF8029"/>
                </a:solidFill>
              </a:rPr>
              <a:t>MUSÍME INVESTOVAT.</a:t>
            </a:r>
          </a:p>
        </p:txBody>
      </p:sp>
    </p:spTree>
    <p:extLst>
      <p:ext uri="{BB962C8B-B14F-4D97-AF65-F5344CB8AC3E}">
        <p14:creationId xmlns:p14="http://schemas.microsoft.com/office/powerpoint/2010/main" val="208874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6758880" y="6520259"/>
            <a:ext cx="2133600" cy="365125"/>
          </a:xfrm>
        </p:spPr>
        <p:txBody>
          <a:bodyPr/>
          <a:lstStyle/>
          <a:p>
            <a:fld id="{81516933-F032-4704-9144-AEF6B1EC9040}" type="slidenum">
              <a:rPr lang="cs-CZ" smtClean="0"/>
              <a:pPr/>
              <a:t>26</a:t>
            </a:fld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SPOŘENÍ A INVESTOVÁNÍ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323528" y="1405880"/>
            <a:ext cx="8496944" cy="438944"/>
          </a:xfrm>
        </p:spPr>
        <p:txBody>
          <a:bodyPr/>
          <a:lstStyle/>
          <a:p>
            <a:r>
              <a:rPr lang="cs-CZ" dirty="0" smtClean="0">
                <a:solidFill>
                  <a:srgbClr val="85C226"/>
                </a:solidFill>
              </a:rPr>
              <a:t>Investiční trojúhelník</a:t>
            </a:r>
            <a:endParaRPr lang="cs-CZ" dirty="0">
              <a:solidFill>
                <a:srgbClr val="85C226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79512" y="1772816"/>
            <a:ext cx="8964488" cy="5085184"/>
          </a:xfrm>
          <a:prstGeom prst="rect">
            <a:avLst/>
          </a:prstGeom>
        </p:spPr>
        <p:txBody>
          <a:bodyPr/>
          <a:lstStyle/>
          <a:p>
            <a:pPr marL="342900" marR="0" lvl="0" indent="-3429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85C226"/>
              </a:buClr>
              <a:buSzTx/>
              <a:buFont typeface="Wingdings" pitchFamily="2" charset="2"/>
              <a:buChar char="§"/>
              <a:tabLst>
                <a:tab pos="277813" algn="l"/>
                <a:tab pos="382588" algn="l"/>
                <a:tab pos="831850" algn="l"/>
                <a:tab pos="1281113" algn="l"/>
                <a:tab pos="1730375" algn="l"/>
                <a:tab pos="2179638" algn="l"/>
                <a:tab pos="2628900" algn="l"/>
                <a:tab pos="3078163" algn="l"/>
                <a:tab pos="3527425" algn="l"/>
                <a:tab pos="3976688" algn="l"/>
                <a:tab pos="4425950" algn="l"/>
                <a:tab pos="4875213" algn="l"/>
                <a:tab pos="5324475" algn="l"/>
                <a:tab pos="5773738" algn="l"/>
                <a:tab pos="6223000" algn="l"/>
                <a:tab pos="6672263" algn="l"/>
                <a:tab pos="7121525" algn="l"/>
                <a:tab pos="7570788" algn="l"/>
                <a:tab pos="8020050" algn="l"/>
                <a:tab pos="8469313" algn="l"/>
                <a:tab pos="8918575" algn="l"/>
              </a:tabLst>
              <a:defRPr/>
            </a:pPr>
            <a:endParaRPr lang="cs-CZ" sz="3000" b="1" dirty="0" smtClean="0">
              <a:solidFill>
                <a:srgbClr val="29166F"/>
              </a:solidFill>
              <a:latin typeface="Arial" charset="0"/>
            </a:endParaRPr>
          </a:p>
          <a:p>
            <a:pPr marL="342900" marR="0" lvl="0" indent="-3429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85C226"/>
              </a:buClr>
              <a:buSzTx/>
              <a:buFont typeface="Wingdings" pitchFamily="2" charset="2"/>
              <a:buChar char="§"/>
              <a:tabLst>
                <a:tab pos="277813" algn="l"/>
                <a:tab pos="382588" algn="l"/>
                <a:tab pos="831850" algn="l"/>
                <a:tab pos="1281113" algn="l"/>
                <a:tab pos="1730375" algn="l"/>
                <a:tab pos="2179638" algn="l"/>
                <a:tab pos="2628900" algn="l"/>
                <a:tab pos="3078163" algn="l"/>
                <a:tab pos="3527425" algn="l"/>
                <a:tab pos="3976688" algn="l"/>
                <a:tab pos="4425950" algn="l"/>
                <a:tab pos="4875213" algn="l"/>
                <a:tab pos="5324475" algn="l"/>
                <a:tab pos="5773738" algn="l"/>
                <a:tab pos="6223000" algn="l"/>
                <a:tab pos="6672263" algn="l"/>
                <a:tab pos="7121525" algn="l"/>
                <a:tab pos="7570788" algn="l"/>
                <a:tab pos="8020050" algn="l"/>
                <a:tab pos="8469313" algn="l"/>
                <a:tab pos="8918575" algn="l"/>
              </a:tabLst>
              <a:defRPr/>
            </a:pPr>
            <a:endParaRPr lang="cs-CZ" sz="3000" b="1" dirty="0" smtClean="0">
              <a:solidFill>
                <a:srgbClr val="29166F"/>
              </a:solidFill>
              <a:latin typeface="Arial" charset="0"/>
            </a:endParaRPr>
          </a:p>
          <a:p>
            <a:pPr marL="277813" marR="0" lvl="0" indent="-2778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7813" algn="l"/>
                <a:tab pos="382588" algn="l"/>
                <a:tab pos="831850" algn="l"/>
                <a:tab pos="1281113" algn="l"/>
                <a:tab pos="1730375" algn="l"/>
                <a:tab pos="2179638" algn="l"/>
                <a:tab pos="2628900" algn="l"/>
                <a:tab pos="3078163" algn="l"/>
                <a:tab pos="3527425" algn="l"/>
                <a:tab pos="3976688" algn="l"/>
                <a:tab pos="4425950" algn="l"/>
                <a:tab pos="4875213" algn="l"/>
                <a:tab pos="5324475" algn="l"/>
                <a:tab pos="5773738" algn="l"/>
                <a:tab pos="6223000" algn="l"/>
                <a:tab pos="6672263" algn="l"/>
                <a:tab pos="7121525" algn="l"/>
                <a:tab pos="7570788" algn="l"/>
                <a:tab pos="8020050" algn="l"/>
                <a:tab pos="8469313" algn="l"/>
                <a:tab pos="8918575" algn="l"/>
              </a:tabLst>
              <a:defRPr/>
            </a:pP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 rot="10800000">
            <a:off x="2286000" y="2219473"/>
            <a:ext cx="4687888" cy="3792538"/>
          </a:xfrm>
          <a:prstGeom prst="triangle">
            <a:avLst>
              <a:gd name="adj" fmla="val 50000"/>
            </a:avLst>
          </a:prstGeom>
          <a:solidFill>
            <a:srgbClr val="0085A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7164388" y="2021036"/>
            <a:ext cx="17478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Výnos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900113" y="2021036"/>
            <a:ext cx="129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Likvidita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195513" y="6053286"/>
            <a:ext cx="50053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Bezpečí, jistota (= minimalizace rizika)</a:t>
            </a:r>
          </a:p>
        </p:txBody>
      </p:sp>
    </p:spTree>
    <p:extLst>
      <p:ext uri="{BB962C8B-B14F-4D97-AF65-F5344CB8AC3E}">
        <p14:creationId xmlns:p14="http://schemas.microsoft.com/office/powerpoint/2010/main" val="208874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SPOŘENÍ A INVESTOVÁNÍ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0" y="1405880"/>
            <a:ext cx="9144000" cy="438944"/>
          </a:xfrm>
        </p:spPr>
        <p:txBody>
          <a:bodyPr/>
          <a:lstStyle/>
          <a:p>
            <a:r>
              <a:rPr lang="cs-CZ" dirty="0">
                <a:solidFill>
                  <a:srgbClr val="85C226"/>
                </a:solidFill>
              </a:rPr>
              <a:t>V</a:t>
            </a:r>
            <a:r>
              <a:rPr lang="cs-CZ" dirty="0" smtClean="0">
                <a:solidFill>
                  <a:srgbClr val="85C226"/>
                </a:solidFill>
              </a:rPr>
              <a:t>klady</a:t>
            </a:r>
            <a:r>
              <a:rPr lang="cs-CZ" dirty="0">
                <a:solidFill>
                  <a:srgbClr val="85C226"/>
                </a:solidFill>
              </a:rPr>
              <a:t>, stavební spoření, penzijní a životní pojištění</a:t>
            </a:r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 rot="10800000">
            <a:off x="2214563" y="2291481"/>
            <a:ext cx="4687887" cy="3792538"/>
          </a:xfrm>
          <a:prstGeom prst="triangle">
            <a:avLst>
              <a:gd name="adj" fmla="val 50000"/>
            </a:avLst>
          </a:prstGeom>
          <a:solidFill>
            <a:srgbClr val="0085A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7288213" y="2093044"/>
            <a:ext cx="1244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Výnos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827088" y="2093044"/>
            <a:ext cx="12969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Likvidita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2124075" y="6125294"/>
            <a:ext cx="50053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Bezpečí, jistota (= minimalizace rizika)</a:t>
            </a:r>
          </a:p>
        </p:txBody>
      </p:sp>
      <p:pic>
        <p:nvPicPr>
          <p:cNvPr id="17" name="Obrázek 16" descr="modry_smajlik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740744"/>
            <a:ext cx="1800225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ovéPole 17"/>
          <p:cNvSpPr txBox="1">
            <a:spLocks noChangeArrowheads="1"/>
          </p:cNvSpPr>
          <p:nvPr/>
        </p:nvSpPr>
        <p:spPr bwMode="auto">
          <a:xfrm>
            <a:off x="468313" y="4469531"/>
            <a:ext cx="3455987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solidFill>
                  <a:srgbClr val="FF0000"/>
                </a:solidFill>
              </a:rPr>
              <a:t>Zhodnocené peníze jsou dostupné až po dlouhé době, mnohdy až po mnoha letech.</a:t>
            </a:r>
          </a:p>
        </p:txBody>
      </p:sp>
      <p:pic>
        <p:nvPicPr>
          <p:cNvPr id="19" name="Obrázek 18" descr="modry_smajlik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025" y="2740744"/>
            <a:ext cx="1800225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ovéPole 19"/>
          <p:cNvSpPr txBox="1">
            <a:spLocks noChangeArrowheads="1"/>
          </p:cNvSpPr>
          <p:nvPr/>
        </p:nvSpPr>
        <p:spPr bwMode="auto">
          <a:xfrm>
            <a:off x="5113338" y="4469531"/>
            <a:ext cx="370681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cs-CZ" b="1">
                <a:solidFill>
                  <a:srgbClr val="FF0000"/>
                </a:solidFill>
              </a:rPr>
              <a:t>Zhodnocení většinou nedosahuje ani úrovně inflace.</a:t>
            </a:r>
          </a:p>
          <a:p>
            <a:pPr algn="r"/>
            <a:r>
              <a:rPr lang="cs-CZ" b="1">
                <a:solidFill>
                  <a:srgbClr val="FF0000"/>
                </a:solidFill>
              </a:rPr>
              <a:t>Peníze nám ztrácejí hodnotu.</a:t>
            </a:r>
          </a:p>
        </p:txBody>
      </p:sp>
    </p:spTree>
    <p:extLst>
      <p:ext uri="{BB962C8B-B14F-4D97-AF65-F5344CB8AC3E}">
        <p14:creationId xmlns:p14="http://schemas.microsoft.com/office/powerpoint/2010/main" val="208874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8" grpId="0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267668"/>
            <a:ext cx="9144000" cy="505148"/>
          </a:xfrm>
        </p:spPr>
        <p:txBody>
          <a:bodyPr>
            <a:noAutofit/>
          </a:bodyPr>
          <a:lstStyle/>
          <a:p>
            <a:pPr eaLnBrk="0" hangingPunct="0">
              <a:defRPr/>
            </a:pPr>
            <a:r>
              <a:rPr lang="cs-CZ" i="0" dirty="0" smtClean="0"/>
              <a:t>Fond pojištění vkladu – nezajištěná garance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7" y="2060848"/>
            <a:ext cx="9180513" cy="4608512"/>
          </a:xfrm>
        </p:spPr>
        <p:txBody>
          <a:bodyPr>
            <a:noAutofit/>
          </a:bodyPr>
          <a:lstStyle/>
          <a:p>
            <a:pPr>
              <a:lnSpc>
                <a:spcPct val="97000"/>
              </a:lnSpc>
              <a:defRPr/>
            </a:pPr>
            <a:r>
              <a:rPr lang="cs-CZ" sz="2600" dirty="0">
                <a:solidFill>
                  <a:srgbClr val="FF8029"/>
                </a:solidFill>
                <a:latin typeface="+mj-lt"/>
                <a:cs typeface="Arial" pitchFamily="34" charset="0"/>
              </a:rPr>
              <a:t>Peníze v penzijních fondech a pojišťovnách nejsou pojištěny</a:t>
            </a:r>
            <a:r>
              <a:rPr lang="cs-CZ" sz="2600" dirty="0" smtClean="0">
                <a:solidFill>
                  <a:srgbClr val="FF8029"/>
                </a:solidFill>
                <a:latin typeface="+mj-lt"/>
                <a:cs typeface="Arial" pitchFamily="34" charset="0"/>
              </a:rPr>
              <a:t>!</a:t>
            </a:r>
          </a:p>
          <a:p>
            <a:pPr>
              <a:lnSpc>
                <a:spcPct val="97000"/>
              </a:lnSpc>
              <a:defRPr/>
            </a:pPr>
            <a:endParaRPr lang="cs-CZ" sz="800" dirty="0">
              <a:solidFill>
                <a:srgbClr val="FF8029"/>
              </a:solidFill>
              <a:latin typeface="+mj-lt"/>
              <a:cs typeface="Arial" pitchFamily="34" charset="0"/>
            </a:endParaRPr>
          </a:p>
          <a:p>
            <a:pPr>
              <a:lnSpc>
                <a:spcPct val="97000"/>
              </a:lnSpc>
              <a:defRPr/>
            </a:pPr>
            <a:r>
              <a:rPr lang="cs-CZ" sz="2600" dirty="0">
                <a:solidFill>
                  <a:srgbClr val="002060"/>
                </a:solidFill>
                <a:latin typeface="+mj-lt"/>
                <a:cs typeface="Arial" pitchFamily="34" charset="0"/>
              </a:rPr>
              <a:t>Ze zákona garantováno pojištění vkladů do výše 100% v ohrožené bance, družstevní záložně či stavební spořitelně – max. však 100 000 EUR u jedné instituce</a:t>
            </a:r>
            <a:r>
              <a:rPr lang="cs-CZ" sz="26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.</a:t>
            </a:r>
          </a:p>
          <a:p>
            <a:pPr>
              <a:lnSpc>
                <a:spcPct val="97000"/>
              </a:lnSpc>
              <a:defRPr/>
            </a:pPr>
            <a:endParaRPr lang="cs-CZ" sz="800" dirty="0">
              <a:solidFill>
                <a:srgbClr val="002060"/>
              </a:solidFill>
              <a:latin typeface="+mj-lt"/>
              <a:cs typeface="Arial" pitchFamily="34" charset="0"/>
            </a:endParaRPr>
          </a:p>
          <a:p>
            <a:pPr>
              <a:lnSpc>
                <a:spcPct val="97000"/>
              </a:lnSpc>
              <a:defRPr/>
            </a:pPr>
            <a:r>
              <a:rPr lang="cs-CZ" sz="2600" dirty="0">
                <a:solidFill>
                  <a:srgbClr val="002060"/>
                </a:solidFill>
                <a:latin typeface="+mj-lt"/>
                <a:cs typeface="Arial" pitchFamily="34" charset="0"/>
              </a:rPr>
              <a:t>Současný stav naplnění Fondu pojištění vkladů činí cca 25 miliard Kč</a:t>
            </a:r>
            <a:r>
              <a:rPr lang="cs-CZ" sz="26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.</a:t>
            </a:r>
          </a:p>
          <a:p>
            <a:pPr>
              <a:lnSpc>
                <a:spcPct val="97000"/>
              </a:lnSpc>
              <a:defRPr/>
            </a:pPr>
            <a:endParaRPr lang="cs-CZ" sz="800" dirty="0">
              <a:solidFill>
                <a:srgbClr val="002060"/>
              </a:solidFill>
              <a:latin typeface="+mj-lt"/>
              <a:cs typeface="Arial" pitchFamily="34" charset="0"/>
            </a:endParaRPr>
          </a:p>
          <a:p>
            <a:pPr>
              <a:lnSpc>
                <a:spcPct val="97000"/>
              </a:lnSpc>
              <a:defRPr/>
            </a:pPr>
            <a:r>
              <a:rPr lang="cs-CZ" sz="26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V současnosti Fond pojištění vkladů ručí za vklady v objemu 2,3 bilionu Kč (rezervy tak stačí jen na 1 % pojištěných vkladů).</a:t>
            </a:r>
          </a:p>
        </p:txBody>
      </p:sp>
      <p:sp>
        <p:nvSpPr>
          <p:cNvPr id="4" name="Nadpis 2"/>
          <p:cNvSpPr txBox="1">
            <a:spLocks/>
          </p:cNvSpPr>
          <p:nvPr/>
        </p:nvSpPr>
        <p:spPr>
          <a:xfrm>
            <a:off x="4427984" y="418654"/>
            <a:ext cx="4464496" cy="562074"/>
          </a:xfrm>
          <a:prstGeom prst="rect">
            <a:avLst/>
          </a:prstGeom>
        </p:spPr>
        <p:txBody>
          <a:bodyPr wrap="none" anchor="ctr" anchorCtr="0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85C22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SPOŘENÍ A INVESTOVÁNÍ</a:t>
            </a:r>
            <a:endParaRPr kumimoji="0" lang="cs-CZ" sz="2800" b="1" i="1" u="none" strike="noStrike" kern="1200" cap="none" spc="0" normalizeH="0" baseline="0" noProof="0" dirty="0">
              <a:ln>
                <a:noFill/>
              </a:ln>
              <a:solidFill>
                <a:srgbClr val="85C22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Elipsa 4"/>
          <p:cNvSpPr/>
          <p:nvPr/>
        </p:nvSpPr>
        <p:spPr>
          <a:xfrm>
            <a:off x="971600" y="4509120"/>
            <a:ext cx="2376264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4462" y="1916832"/>
            <a:ext cx="8999538" cy="4941168"/>
          </a:xfrm>
        </p:spPr>
        <p:txBody>
          <a:bodyPr>
            <a:normAutofit fontScale="25000" lnSpcReduction="20000"/>
          </a:bodyPr>
          <a:lstStyle/>
          <a:p>
            <a:pPr marL="0" indent="0">
              <a:buFont typeface="Arial" pitchFamily="34" charset="0"/>
              <a:buNone/>
              <a:defRPr/>
            </a:pPr>
            <a:endParaRPr lang="cs-CZ" sz="300" dirty="0" smtClean="0">
              <a:solidFill>
                <a:srgbClr val="002060"/>
              </a:solidFill>
              <a:latin typeface="+mj-lt"/>
              <a:cs typeface="Arial" pitchFamily="34" charset="0"/>
            </a:endParaRPr>
          </a:p>
          <a:p>
            <a:pPr>
              <a:defRPr/>
            </a:pPr>
            <a:r>
              <a:rPr lang="cs-CZ" sz="10400" u="sng" dirty="0">
                <a:solidFill>
                  <a:srgbClr val="002060"/>
                </a:solidFill>
                <a:latin typeface="+mj-lt"/>
                <a:cs typeface="Arial" pitchFamily="34" charset="0"/>
              </a:rPr>
              <a:t>Vklady v bankách ke konci roku 2012:</a:t>
            </a:r>
          </a:p>
          <a:p>
            <a:pPr marL="0" indent="0">
              <a:buNone/>
              <a:defRPr/>
            </a:pPr>
            <a:r>
              <a:rPr lang="cs-CZ" sz="10400" dirty="0">
                <a:solidFill>
                  <a:srgbClr val="002060"/>
                </a:solidFill>
                <a:latin typeface="+mj-lt"/>
                <a:cs typeface="Arial" pitchFamily="34" charset="0"/>
              </a:rPr>
              <a:t>    Česká spořitelna </a:t>
            </a:r>
            <a:r>
              <a:rPr lang="cs-CZ" sz="10400" dirty="0">
                <a:solidFill>
                  <a:srgbClr val="002060"/>
                </a:solidFill>
                <a:cs typeface="Arial" pitchFamily="34" charset="0"/>
              </a:rPr>
              <a:t>-</a:t>
            </a:r>
            <a:r>
              <a:rPr lang="cs-CZ" sz="104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 </a:t>
            </a:r>
            <a:r>
              <a:rPr lang="cs-CZ" sz="10400" dirty="0">
                <a:solidFill>
                  <a:srgbClr val="002060"/>
                </a:solidFill>
                <a:latin typeface="+mj-lt"/>
                <a:cs typeface="Arial" pitchFamily="34" charset="0"/>
              </a:rPr>
              <a:t>700 miliard, ČSOB - 630 miliard, </a:t>
            </a:r>
            <a:r>
              <a:rPr lang="cs-CZ" sz="104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/>
            </a:r>
            <a:br>
              <a:rPr lang="cs-CZ" sz="104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</a:br>
            <a:r>
              <a:rPr lang="cs-CZ" sz="104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    Komerční banka </a:t>
            </a:r>
            <a:r>
              <a:rPr lang="cs-CZ" sz="10400" dirty="0">
                <a:solidFill>
                  <a:srgbClr val="002060"/>
                </a:solidFill>
                <a:latin typeface="+mj-lt"/>
                <a:cs typeface="Arial" pitchFamily="34" charset="0"/>
              </a:rPr>
              <a:t>- 579 miliard, ČMSS </a:t>
            </a:r>
            <a:r>
              <a:rPr lang="cs-CZ" sz="10400" dirty="0">
                <a:solidFill>
                  <a:srgbClr val="002060"/>
                </a:solidFill>
                <a:cs typeface="Arial" pitchFamily="34" charset="0"/>
              </a:rPr>
              <a:t>- </a:t>
            </a:r>
            <a:r>
              <a:rPr lang="cs-CZ" sz="104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160 </a:t>
            </a:r>
            <a:r>
              <a:rPr lang="cs-CZ" sz="10400" dirty="0">
                <a:solidFill>
                  <a:srgbClr val="002060"/>
                </a:solidFill>
                <a:latin typeface="+mj-lt"/>
                <a:cs typeface="Arial" pitchFamily="34" charset="0"/>
              </a:rPr>
              <a:t>miliard</a:t>
            </a:r>
            <a:r>
              <a:rPr lang="cs-CZ" sz="104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.</a:t>
            </a:r>
          </a:p>
          <a:p>
            <a:pPr marL="0" indent="0">
              <a:buNone/>
              <a:defRPr/>
            </a:pPr>
            <a:endParaRPr lang="cs-CZ" sz="3200" dirty="0">
              <a:solidFill>
                <a:srgbClr val="002060"/>
              </a:solidFill>
              <a:latin typeface="+mj-lt"/>
              <a:cs typeface="Arial" pitchFamily="34" charset="0"/>
            </a:endParaRPr>
          </a:p>
          <a:p>
            <a:pPr>
              <a:defRPr/>
            </a:pPr>
            <a:r>
              <a:rPr lang="cs-CZ" sz="10400" dirty="0">
                <a:solidFill>
                  <a:srgbClr val="002060"/>
                </a:solidFill>
                <a:latin typeface="+mj-lt"/>
                <a:cs typeface="Arial" pitchFamily="34" charset="0"/>
              </a:rPr>
              <a:t>Současný stav naplnění Fondu pojištění vkladů činí cca 25 miliard Kč</a:t>
            </a:r>
            <a:r>
              <a:rPr lang="cs-CZ" sz="104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.</a:t>
            </a:r>
          </a:p>
          <a:p>
            <a:pPr>
              <a:defRPr/>
            </a:pPr>
            <a:endParaRPr lang="cs-CZ" sz="3200" dirty="0">
              <a:solidFill>
                <a:srgbClr val="002060"/>
              </a:solidFill>
              <a:latin typeface="+mj-lt"/>
              <a:cs typeface="Arial" pitchFamily="34" charset="0"/>
            </a:endParaRPr>
          </a:p>
          <a:p>
            <a:pPr>
              <a:defRPr/>
            </a:pPr>
            <a:r>
              <a:rPr lang="cs-CZ" sz="104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V </a:t>
            </a:r>
            <a:r>
              <a:rPr lang="cs-CZ" sz="10400" dirty="0">
                <a:solidFill>
                  <a:srgbClr val="002060"/>
                </a:solidFill>
                <a:latin typeface="+mj-lt"/>
                <a:cs typeface="Arial" pitchFamily="34" charset="0"/>
              </a:rPr>
              <a:t>případě finančních problémů či krachu větší banky by Fond pojištění vkladů stačil na uspokojení jen asi 3-4% klientů !!!</a:t>
            </a:r>
          </a:p>
          <a:p>
            <a:pPr>
              <a:defRPr/>
            </a:pPr>
            <a:endParaRPr lang="cs-CZ" sz="4000" dirty="0">
              <a:solidFill>
                <a:srgbClr val="002060"/>
              </a:solidFill>
              <a:latin typeface="+mj-lt"/>
              <a:cs typeface="Arial" pitchFamily="34" charset="0"/>
            </a:endParaRPr>
          </a:p>
          <a:p>
            <a:pPr>
              <a:defRPr/>
            </a:pPr>
            <a:r>
              <a:rPr lang="cs-CZ" sz="10400" dirty="0">
                <a:solidFill>
                  <a:srgbClr val="002060"/>
                </a:solidFill>
                <a:latin typeface="+mj-lt"/>
                <a:cs typeface="Arial" pitchFamily="34" charset="0"/>
              </a:rPr>
              <a:t>Fond pojištění vkladů má ještě „pojistku“: </a:t>
            </a:r>
            <a:br>
              <a:rPr lang="cs-CZ" sz="10400" dirty="0">
                <a:solidFill>
                  <a:srgbClr val="002060"/>
                </a:solidFill>
                <a:latin typeface="+mj-lt"/>
                <a:cs typeface="Arial" pitchFamily="34" charset="0"/>
              </a:rPr>
            </a:br>
            <a:r>
              <a:rPr lang="cs-CZ" sz="10400" dirty="0">
                <a:solidFill>
                  <a:srgbClr val="FF8029"/>
                </a:solidFill>
                <a:latin typeface="+mj-lt"/>
                <a:cs typeface="Arial" pitchFamily="34" charset="0"/>
              </a:rPr>
              <a:t>Pokud v promlčecí lhůtě do 3 let nesežene peníze na </a:t>
            </a:r>
            <a:br>
              <a:rPr lang="cs-CZ" sz="10400" dirty="0">
                <a:solidFill>
                  <a:srgbClr val="FF8029"/>
                </a:solidFill>
                <a:latin typeface="+mj-lt"/>
                <a:cs typeface="Arial" pitchFamily="34" charset="0"/>
              </a:rPr>
            </a:br>
            <a:r>
              <a:rPr lang="cs-CZ" sz="10400" dirty="0">
                <a:solidFill>
                  <a:srgbClr val="FF8029"/>
                </a:solidFill>
                <a:latin typeface="+mj-lt"/>
                <a:cs typeface="Arial" pitchFamily="34" charset="0"/>
              </a:rPr>
              <a:t>vyplacení věřitelů, tak již nic doplácet nemusí!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Nadpis 2"/>
          <p:cNvSpPr txBox="1">
            <a:spLocks/>
          </p:cNvSpPr>
          <p:nvPr/>
        </p:nvSpPr>
        <p:spPr>
          <a:xfrm>
            <a:off x="4427984" y="418654"/>
            <a:ext cx="4464496" cy="562074"/>
          </a:xfrm>
          <a:prstGeom prst="rect">
            <a:avLst/>
          </a:prstGeom>
        </p:spPr>
        <p:txBody>
          <a:bodyPr wrap="none" anchor="ctr" anchorCtr="0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85C22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SPOŘENÍ A INVESTOVÁNÍ</a:t>
            </a:r>
            <a:endParaRPr kumimoji="0" lang="cs-CZ" sz="2800" b="1" i="1" u="none" strike="noStrike" kern="1200" cap="none" spc="0" normalizeH="0" baseline="0" noProof="0" dirty="0">
              <a:ln>
                <a:noFill/>
              </a:ln>
              <a:solidFill>
                <a:srgbClr val="85C22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0" y="1340768"/>
            <a:ext cx="9144000" cy="505148"/>
          </a:xfrm>
        </p:spPr>
        <p:txBody>
          <a:bodyPr>
            <a:noAutofit/>
          </a:bodyPr>
          <a:lstStyle/>
          <a:p>
            <a:pPr eaLnBrk="0" hangingPunct="0">
              <a:defRPr/>
            </a:pPr>
            <a:r>
              <a:rPr lang="cs-CZ" i="0" dirty="0" smtClean="0"/>
              <a:t>Fond pojištění vkladu – nezajištěná garance</a:t>
            </a:r>
          </a:p>
        </p:txBody>
      </p:sp>
      <p:sp>
        <p:nvSpPr>
          <p:cNvPr id="7" name="Elipsa 6"/>
          <p:cNvSpPr/>
          <p:nvPr/>
        </p:nvSpPr>
        <p:spPr>
          <a:xfrm>
            <a:off x="1043608" y="3573016"/>
            <a:ext cx="2376264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6758880" y="6520259"/>
            <a:ext cx="2133600" cy="365125"/>
          </a:xfrm>
        </p:spPr>
        <p:txBody>
          <a:bodyPr/>
          <a:lstStyle/>
          <a:p>
            <a:fld id="{81516933-F032-4704-9144-AEF6B1EC9040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SPOŘENÍ A INVESTOVÁNÍ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395536" y="1261864"/>
            <a:ext cx="8496944" cy="438944"/>
          </a:xfrm>
        </p:spPr>
        <p:txBody>
          <a:bodyPr/>
          <a:lstStyle/>
          <a:p>
            <a:r>
              <a:rPr lang="cs-CZ" dirty="0" smtClean="0">
                <a:solidFill>
                  <a:srgbClr val="85C226"/>
                </a:solidFill>
              </a:rPr>
              <a:t>Proč spořit? Krátkodobé cíle</a:t>
            </a:r>
            <a:endParaRPr lang="cs-CZ" dirty="0">
              <a:solidFill>
                <a:srgbClr val="85C226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79512" y="1772816"/>
            <a:ext cx="8964488" cy="5085184"/>
          </a:xfrm>
          <a:prstGeom prst="rect">
            <a:avLst/>
          </a:prstGeom>
        </p:spPr>
        <p:txBody>
          <a:bodyPr/>
          <a:lstStyle/>
          <a:p>
            <a:pPr marL="342900" marR="0" lvl="0" indent="-3429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85C226"/>
              </a:buClr>
              <a:buSzTx/>
              <a:buFont typeface="Wingdings" pitchFamily="2" charset="2"/>
              <a:buChar char="§"/>
              <a:tabLst>
                <a:tab pos="277813" algn="l"/>
                <a:tab pos="382588" algn="l"/>
                <a:tab pos="831850" algn="l"/>
                <a:tab pos="1281113" algn="l"/>
                <a:tab pos="1730375" algn="l"/>
                <a:tab pos="2179638" algn="l"/>
                <a:tab pos="2628900" algn="l"/>
                <a:tab pos="3078163" algn="l"/>
                <a:tab pos="3527425" algn="l"/>
                <a:tab pos="3976688" algn="l"/>
                <a:tab pos="4425950" algn="l"/>
                <a:tab pos="4875213" algn="l"/>
                <a:tab pos="5324475" algn="l"/>
                <a:tab pos="5773738" algn="l"/>
                <a:tab pos="6223000" algn="l"/>
                <a:tab pos="6672263" algn="l"/>
                <a:tab pos="7121525" algn="l"/>
                <a:tab pos="7570788" algn="l"/>
                <a:tab pos="8020050" algn="l"/>
                <a:tab pos="8469313" algn="l"/>
                <a:tab pos="8918575" algn="l"/>
              </a:tabLst>
              <a:defRPr/>
            </a:pPr>
            <a:r>
              <a:rPr lang="cs-CZ" sz="3000" b="1" dirty="0" smtClean="0">
                <a:solidFill>
                  <a:srgbClr val="29166F"/>
                </a:solidFill>
                <a:latin typeface="Arial" charset="0"/>
              </a:rPr>
              <a:t>Pořízení automobilu</a:t>
            </a:r>
          </a:p>
          <a:p>
            <a:pPr marL="342900" marR="0" lvl="0" indent="-3429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85C226"/>
              </a:buClr>
              <a:buSzTx/>
              <a:buFont typeface="Wingdings" pitchFamily="2" charset="2"/>
              <a:buChar char="§"/>
              <a:tabLst>
                <a:tab pos="277813" algn="l"/>
                <a:tab pos="382588" algn="l"/>
                <a:tab pos="831850" algn="l"/>
                <a:tab pos="1281113" algn="l"/>
                <a:tab pos="1730375" algn="l"/>
                <a:tab pos="2179638" algn="l"/>
                <a:tab pos="2628900" algn="l"/>
                <a:tab pos="3078163" algn="l"/>
                <a:tab pos="3527425" algn="l"/>
                <a:tab pos="3976688" algn="l"/>
                <a:tab pos="4425950" algn="l"/>
                <a:tab pos="4875213" algn="l"/>
                <a:tab pos="5324475" algn="l"/>
                <a:tab pos="5773738" algn="l"/>
                <a:tab pos="6223000" algn="l"/>
                <a:tab pos="6672263" algn="l"/>
                <a:tab pos="7121525" algn="l"/>
                <a:tab pos="7570788" algn="l"/>
                <a:tab pos="8020050" algn="l"/>
                <a:tab pos="8469313" algn="l"/>
                <a:tab pos="8918575" algn="l"/>
              </a:tabLst>
              <a:defRPr/>
            </a:pPr>
            <a:r>
              <a:rPr lang="cs-CZ" sz="3000" b="1" dirty="0" smtClean="0">
                <a:solidFill>
                  <a:srgbClr val="29166F"/>
                </a:solidFill>
                <a:latin typeface="Arial" charset="0"/>
              </a:rPr>
              <a:t>Dovolená v zahraničí</a:t>
            </a:r>
          </a:p>
          <a:p>
            <a:pPr marL="342900" indent="-3429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85C226"/>
              </a:buClr>
              <a:buFont typeface="Wingdings" pitchFamily="2" charset="2"/>
              <a:buChar char="§"/>
              <a:tabLst>
                <a:tab pos="277813" algn="l"/>
                <a:tab pos="382588" algn="l"/>
                <a:tab pos="831850" algn="l"/>
                <a:tab pos="1281113" algn="l"/>
                <a:tab pos="1730375" algn="l"/>
                <a:tab pos="2179638" algn="l"/>
                <a:tab pos="2628900" algn="l"/>
                <a:tab pos="3078163" algn="l"/>
                <a:tab pos="3527425" algn="l"/>
                <a:tab pos="3976688" algn="l"/>
                <a:tab pos="4425950" algn="l"/>
                <a:tab pos="4875213" algn="l"/>
                <a:tab pos="5324475" algn="l"/>
                <a:tab pos="5773738" algn="l"/>
                <a:tab pos="6223000" algn="l"/>
                <a:tab pos="6672263" algn="l"/>
                <a:tab pos="7121525" algn="l"/>
                <a:tab pos="7570788" algn="l"/>
                <a:tab pos="8020050" algn="l"/>
                <a:tab pos="8469313" algn="l"/>
                <a:tab pos="8918575" algn="l"/>
              </a:tabLst>
            </a:pPr>
            <a:r>
              <a:rPr lang="cs-CZ" sz="3000" b="1" dirty="0" smtClean="0">
                <a:solidFill>
                  <a:srgbClr val="29166F"/>
                </a:solidFill>
                <a:latin typeface="Arial" charset="0"/>
              </a:rPr>
              <a:t>Koupě chaty či zahradního domku</a:t>
            </a:r>
          </a:p>
          <a:p>
            <a:pPr marL="342900" indent="-3429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85C226"/>
              </a:buClr>
              <a:buFont typeface="Wingdings" pitchFamily="2" charset="2"/>
              <a:buChar char="§"/>
              <a:tabLst>
                <a:tab pos="277813" algn="l"/>
                <a:tab pos="382588" algn="l"/>
                <a:tab pos="831850" algn="l"/>
                <a:tab pos="1281113" algn="l"/>
                <a:tab pos="1730375" algn="l"/>
                <a:tab pos="2179638" algn="l"/>
                <a:tab pos="2628900" algn="l"/>
                <a:tab pos="3078163" algn="l"/>
                <a:tab pos="3527425" algn="l"/>
                <a:tab pos="3976688" algn="l"/>
                <a:tab pos="4425950" algn="l"/>
                <a:tab pos="4875213" algn="l"/>
                <a:tab pos="5324475" algn="l"/>
                <a:tab pos="5773738" algn="l"/>
                <a:tab pos="6223000" algn="l"/>
                <a:tab pos="6672263" algn="l"/>
                <a:tab pos="7121525" algn="l"/>
                <a:tab pos="7570788" algn="l"/>
                <a:tab pos="8020050" algn="l"/>
                <a:tab pos="8469313" algn="l"/>
                <a:tab pos="8918575" algn="l"/>
              </a:tabLst>
            </a:pPr>
            <a:r>
              <a:rPr lang="cs-CZ" sz="3000" b="1" dirty="0" smtClean="0">
                <a:solidFill>
                  <a:srgbClr val="29166F"/>
                </a:solidFill>
                <a:latin typeface="Arial" charset="0"/>
              </a:rPr>
              <a:t>Samostatnost a soběstačnost</a:t>
            </a:r>
          </a:p>
          <a:p>
            <a:pPr marL="342900" marR="0" lvl="0" indent="-3429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85C226"/>
              </a:buClr>
              <a:buSzTx/>
              <a:buFont typeface="Wingdings" pitchFamily="2" charset="2"/>
              <a:buChar char="§"/>
              <a:tabLst>
                <a:tab pos="277813" algn="l"/>
                <a:tab pos="382588" algn="l"/>
                <a:tab pos="831850" algn="l"/>
                <a:tab pos="1281113" algn="l"/>
                <a:tab pos="1730375" algn="l"/>
                <a:tab pos="2179638" algn="l"/>
                <a:tab pos="2628900" algn="l"/>
                <a:tab pos="3078163" algn="l"/>
                <a:tab pos="3527425" algn="l"/>
                <a:tab pos="3976688" algn="l"/>
                <a:tab pos="4425950" algn="l"/>
                <a:tab pos="4875213" algn="l"/>
                <a:tab pos="5324475" algn="l"/>
                <a:tab pos="5773738" algn="l"/>
                <a:tab pos="6223000" algn="l"/>
                <a:tab pos="6672263" algn="l"/>
                <a:tab pos="7121525" algn="l"/>
                <a:tab pos="7570788" algn="l"/>
                <a:tab pos="8020050" algn="l"/>
                <a:tab pos="8469313" algn="l"/>
                <a:tab pos="8918575" algn="l"/>
              </a:tabLst>
              <a:defRPr/>
            </a:pPr>
            <a:r>
              <a:rPr lang="cs-CZ" sz="3000" b="1" dirty="0" smtClean="0">
                <a:solidFill>
                  <a:srgbClr val="29166F"/>
                </a:solidFill>
                <a:latin typeface="Arial" charset="0"/>
              </a:rPr>
              <a:t>Vytvoření finanční rezervy pro nenadálé a nepříznivé situace</a:t>
            </a:r>
          </a:p>
          <a:p>
            <a:pPr marL="277813" marR="0" lvl="0" indent="-2778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7813" algn="l"/>
                <a:tab pos="382588" algn="l"/>
                <a:tab pos="831850" algn="l"/>
                <a:tab pos="1281113" algn="l"/>
                <a:tab pos="1730375" algn="l"/>
                <a:tab pos="2179638" algn="l"/>
                <a:tab pos="2628900" algn="l"/>
                <a:tab pos="3078163" algn="l"/>
                <a:tab pos="3527425" algn="l"/>
                <a:tab pos="3976688" algn="l"/>
                <a:tab pos="4425950" algn="l"/>
                <a:tab pos="4875213" algn="l"/>
                <a:tab pos="5324475" algn="l"/>
                <a:tab pos="5773738" algn="l"/>
                <a:tab pos="6223000" algn="l"/>
                <a:tab pos="6672263" algn="l"/>
                <a:tab pos="7121525" algn="l"/>
                <a:tab pos="7570788" algn="l"/>
                <a:tab pos="8020050" algn="l"/>
                <a:tab pos="8469313" algn="l"/>
                <a:tab pos="8918575" algn="l"/>
              </a:tabLst>
              <a:defRPr/>
            </a:pP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874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 descr="modry_smajlik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5094288"/>
            <a:ext cx="1800225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SPOŘENÍ A INVESTOVÁNÍ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0" y="1333872"/>
            <a:ext cx="9144000" cy="438944"/>
          </a:xfrm>
        </p:spPr>
        <p:txBody>
          <a:bodyPr/>
          <a:lstStyle/>
          <a:p>
            <a:r>
              <a:rPr lang="cs-CZ" dirty="0">
                <a:solidFill>
                  <a:srgbClr val="85C226"/>
                </a:solidFill>
              </a:rPr>
              <a:t>V</a:t>
            </a:r>
            <a:r>
              <a:rPr lang="cs-CZ" dirty="0" smtClean="0">
                <a:solidFill>
                  <a:srgbClr val="85C226"/>
                </a:solidFill>
              </a:rPr>
              <a:t>klady</a:t>
            </a:r>
            <a:r>
              <a:rPr lang="cs-CZ" dirty="0">
                <a:solidFill>
                  <a:srgbClr val="85C226"/>
                </a:solidFill>
              </a:rPr>
              <a:t>, stavební spoření, penzijní a životní pojištění</a:t>
            </a:r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 rot="10800000">
            <a:off x="2214563" y="2291481"/>
            <a:ext cx="4687887" cy="3792538"/>
          </a:xfrm>
          <a:prstGeom prst="triangle">
            <a:avLst>
              <a:gd name="adj" fmla="val 50000"/>
            </a:avLst>
          </a:prstGeom>
          <a:solidFill>
            <a:srgbClr val="0085A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7288213" y="2093044"/>
            <a:ext cx="1244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Výnos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827088" y="2093044"/>
            <a:ext cx="12969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Likvidita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2124075" y="6125294"/>
            <a:ext cx="50053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Bezpečí, jistota (= minimalizace rizika)</a:t>
            </a:r>
          </a:p>
        </p:txBody>
      </p:sp>
      <p:pic>
        <p:nvPicPr>
          <p:cNvPr id="17" name="Obrázek 16" descr="modry_smajlik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492896"/>
            <a:ext cx="1800225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ovéPole 17"/>
          <p:cNvSpPr txBox="1">
            <a:spLocks noChangeArrowheads="1"/>
          </p:cNvSpPr>
          <p:nvPr/>
        </p:nvSpPr>
        <p:spPr bwMode="auto">
          <a:xfrm>
            <a:off x="468313" y="4221683"/>
            <a:ext cx="3455987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solidFill>
                  <a:srgbClr val="FF0000"/>
                </a:solidFill>
              </a:rPr>
              <a:t>Zhodnocené peníze jsou dostupné až po dlouhé době, mnohdy až po mnoha letech.</a:t>
            </a:r>
          </a:p>
        </p:txBody>
      </p:sp>
      <p:pic>
        <p:nvPicPr>
          <p:cNvPr id="19" name="Obrázek 18" descr="modry_smajlik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31" y="2492896"/>
            <a:ext cx="1800225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ovéPole 19"/>
          <p:cNvSpPr txBox="1">
            <a:spLocks noChangeArrowheads="1"/>
          </p:cNvSpPr>
          <p:nvPr/>
        </p:nvSpPr>
        <p:spPr bwMode="auto">
          <a:xfrm>
            <a:off x="5113338" y="4221683"/>
            <a:ext cx="370681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cs-CZ" b="1">
                <a:solidFill>
                  <a:srgbClr val="FF0000"/>
                </a:solidFill>
              </a:rPr>
              <a:t>Zhodnocení většinou nedosahuje ani úrovně inflace.</a:t>
            </a:r>
          </a:p>
          <a:p>
            <a:pPr algn="r"/>
            <a:r>
              <a:rPr lang="cs-CZ" b="1">
                <a:solidFill>
                  <a:srgbClr val="FF0000"/>
                </a:solidFill>
              </a:rPr>
              <a:t>Peníze nám ztrácejí hodnotu.</a:t>
            </a:r>
          </a:p>
        </p:txBody>
      </p:sp>
    </p:spTree>
    <p:extLst>
      <p:ext uri="{BB962C8B-B14F-4D97-AF65-F5344CB8AC3E}">
        <p14:creationId xmlns:p14="http://schemas.microsoft.com/office/powerpoint/2010/main" val="208874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6758880" y="6520259"/>
            <a:ext cx="2133600" cy="365125"/>
          </a:xfrm>
        </p:spPr>
        <p:txBody>
          <a:bodyPr/>
          <a:lstStyle/>
          <a:p>
            <a:fld id="{81516933-F032-4704-9144-AEF6B1EC9040}" type="slidenum">
              <a:rPr lang="cs-CZ" smtClean="0"/>
              <a:pPr/>
              <a:t>31</a:t>
            </a:fld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SPOŘENÍ A INVESTOVÁNÍ</a:t>
            </a:r>
            <a:endParaRPr lang="cs-CZ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79512" y="2348880"/>
            <a:ext cx="8964488" cy="2952328"/>
          </a:xfrm>
          <a:prstGeom prst="rect">
            <a:avLst/>
          </a:prstGeom>
        </p:spPr>
        <p:txBody>
          <a:bodyPr/>
          <a:lstStyle/>
          <a:p>
            <a:pPr marL="277813" marR="0" lvl="0" indent="-2778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7813" algn="l"/>
                <a:tab pos="382588" algn="l"/>
                <a:tab pos="831850" algn="l"/>
                <a:tab pos="1281113" algn="l"/>
                <a:tab pos="1730375" algn="l"/>
                <a:tab pos="2179638" algn="l"/>
                <a:tab pos="2628900" algn="l"/>
                <a:tab pos="3078163" algn="l"/>
                <a:tab pos="3527425" algn="l"/>
                <a:tab pos="3976688" algn="l"/>
                <a:tab pos="4425950" algn="l"/>
                <a:tab pos="4875213" algn="l"/>
                <a:tab pos="5324475" algn="l"/>
                <a:tab pos="5773738" algn="l"/>
                <a:tab pos="6223000" algn="l"/>
                <a:tab pos="6672263" algn="l"/>
                <a:tab pos="7121525" algn="l"/>
                <a:tab pos="7570788" algn="l"/>
                <a:tab pos="8020050" algn="l"/>
                <a:tab pos="8469313" algn="l"/>
                <a:tab pos="8918575" algn="l"/>
              </a:tabLst>
              <a:defRPr/>
            </a:pPr>
            <a:r>
              <a:rPr lang="cs-CZ" sz="3000" b="1" u="sng" dirty="0" smtClean="0">
                <a:solidFill>
                  <a:srgbClr val="000066"/>
                </a:solidFill>
              </a:rPr>
              <a:t>Kdy je dobré mít:</a:t>
            </a:r>
          </a:p>
          <a:p>
            <a:pPr marL="277813" marR="0" lvl="0" indent="-2778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>
                <a:tab pos="277813" algn="l"/>
                <a:tab pos="382588" algn="l"/>
                <a:tab pos="831850" algn="l"/>
                <a:tab pos="1281113" algn="l"/>
                <a:tab pos="1730375" algn="l"/>
                <a:tab pos="2179638" algn="l"/>
                <a:tab pos="2628900" algn="l"/>
                <a:tab pos="3078163" algn="l"/>
                <a:tab pos="3527425" algn="l"/>
                <a:tab pos="3976688" algn="l"/>
                <a:tab pos="4425950" algn="l"/>
                <a:tab pos="4875213" algn="l"/>
                <a:tab pos="5324475" algn="l"/>
                <a:tab pos="5773738" algn="l"/>
                <a:tab pos="6223000" algn="l"/>
                <a:tab pos="6672263" algn="l"/>
                <a:tab pos="7121525" algn="l"/>
                <a:tab pos="7570788" algn="l"/>
                <a:tab pos="8020050" algn="l"/>
                <a:tab pos="8469313" algn="l"/>
                <a:tab pos="8918575" algn="l"/>
              </a:tabLst>
              <a:defRPr/>
            </a:pPr>
            <a:r>
              <a:rPr lang="cs-CZ" sz="3000" b="1" dirty="0" smtClean="0">
                <a:solidFill>
                  <a:srgbClr val="000066"/>
                </a:solidFill>
              </a:rPr>
              <a:t>bankovní vklady</a:t>
            </a:r>
          </a:p>
          <a:p>
            <a:pPr marL="277813" marR="0" lvl="0" indent="-2778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>
                <a:tab pos="277813" algn="l"/>
                <a:tab pos="382588" algn="l"/>
                <a:tab pos="831850" algn="l"/>
                <a:tab pos="1281113" algn="l"/>
                <a:tab pos="1730375" algn="l"/>
                <a:tab pos="2179638" algn="l"/>
                <a:tab pos="2628900" algn="l"/>
                <a:tab pos="3078163" algn="l"/>
                <a:tab pos="3527425" algn="l"/>
                <a:tab pos="3976688" algn="l"/>
                <a:tab pos="4425950" algn="l"/>
                <a:tab pos="4875213" algn="l"/>
                <a:tab pos="5324475" algn="l"/>
                <a:tab pos="5773738" algn="l"/>
                <a:tab pos="6223000" algn="l"/>
                <a:tab pos="6672263" algn="l"/>
                <a:tab pos="7121525" algn="l"/>
                <a:tab pos="7570788" algn="l"/>
                <a:tab pos="8020050" algn="l"/>
                <a:tab pos="8469313" algn="l"/>
                <a:tab pos="8918575" algn="l"/>
              </a:tabLst>
              <a:defRPr/>
            </a:pPr>
            <a:r>
              <a:rPr lang="cs-CZ" sz="3000" b="1" dirty="0" smtClean="0">
                <a:solidFill>
                  <a:srgbClr val="000066"/>
                </a:solidFill>
              </a:rPr>
              <a:t>stavební spoření</a:t>
            </a:r>
          </a:p>
          <a:p>
            <a:pPr marL="277813" marR="0" lvl="0" indent="-2778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>
                <a:tab pos="277813" algn="l"/>
                <a:tab pos="382588" algn="l"/>
                <a:tab pos="831850" algn="l"/>
                <a:tab pos="1281113" algn="l"/>
                <a:tab pos="1730375" algn="l"/>
                <a:tab pos="2179638" algn="l"/>
                <a:tab pos="2628900" algn="l"/>
                <a:tab pos="3078163" algn="l"/>
                <a:tab pos="3527425" algn="l"/>
                <a:tab pos="3976688" algn="l"/>
                <a:tab pos="4425950" algn="l"/>
                <a:tab pos="4875213" algn="l"/>
                <a:tab pos="5324475" algn="l"/>
                <a:tab pos="5773738" algn="l"/>
                <a:tab pos="6223000" algn="l"/>
                <a:tab pos="6672263" algn="l"/>
                <a:tab pos="7121525" algn="l"/>
                <a:tab pos="7570788" algn="l"/>
                <a:tab pos="8020050" algn="l"/>
                <a:tab pos="8469313" algn="l"/>
                <a:tab pos="8918575" algn="l"/>
              </a:tabLst>
              <a:defRPr/>
            </a:pPr>
            <a:r>
              <a:rPr lang="cs-CZ" sz="3000" b="1" dirty="0" smtClean="0">
                <a:solidFill>
                  <a:srgbClr val="000066"/>
                </a:solidFill>
              </a:rPr>
              <a:t>p</a:t>
            </a:r>
            <a:r>
              <a:rPr kumimoji="0" lang="cs-CZ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enzijní</a:t>
            </a:r>
            <a:r>
              <a:rPr kumimoji="0" lang="cs-CZ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připojištění</a:t>
            </a:r>
          </a:p>
          <a:p>
            <a:pPr marL="277813" marR="0" lvl="0" indent="-2778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>
                <a:tab pos="277813" algn="l"/>
                <a:tab pos="382588" algn="l"/>
                <a:tab pos="831850" algn="l"/>
                <a:tab pos="1281113" algn="l"/>
                <a:tab pos="1730375" algn="l"/>
                <a:tab pos="2179638" algn="l"/>
                <a:tab pos="2628900" algn="l"/>
                <a:tab pos="3078163" algn="l"/>
                <a:tab pos="3527425" algn="l"/>
                <a:tab pos="3976688" algn="l"/>
                <a:tab pos="4425950" algn="l"/>
                <a:tab pos="4875213" algn="l"/>
                <a:tab pos="5324475" algn="l"/>
                <a:tab pos="5773738" algn="l"/>
                <a:tab pos="6223000" algn="l"/>
                <a:tab pos="6672263" algn="l"/>
                <a:tab pos="7121525" algn="l"/>
                <a:tab pos="7570788" algn="l"/>
                <a:tab pos="8020050" algn="l"/>
                <a:tab pos="8469313" algn="l"/>
                <a:tab pos="8918575" algn="l"/>
              </a:tabLst>
              <a:defRPr/>
            </a:pPr>
            <a:r>
              <a:rPr lang="cs-CZ" sz="3000" b="1" dirty="0" smtClean="0">
                <a:solidFill>
                  <a:srgbClr val="000066"/>
                </a:solidFill>
              </a:rPr>
              <a:t>životní </a:t>
            </a:r>
            <a:r>
              <a:rPr lang="cs-CZ" sz="3000" b="1" dirty="0" err="1" smtClean="0">
                <a:solidFill>
                  <a:srgbClr val="000066"/>
                </a:solidFill>
              </a:rPr>
              <a:t>rezervotvorné</a:t>
            </a:r>
            <a:r>
              <a:rPr lang="cs-CZ" sz="3000" b="1" dirty="0" smtClean="0">
                <a:solidFill>
                  <a:srgbClr val="000066"/>
                </a:solidFill>
              </a:rPr>
              <a:t> pojištění</a:t>
            </a:r>
            <a:endParaRPr kumimoji="0" lang="cs-CZ" sz="3000" b="1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79512" y="1628800"/>
            <a:ext cx="89644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7813" lvl="0" indent="-277813">
              <a:spcBef>
                <a:spcPct val="20000"/>
              </a:spcBef>
              <a:tabLst>
                <a:tab pos="277813" algn="l"/>
                <a:tab pos="382588" algn="l"/>
                <a:tab pos="831850" algn="l"/>
                <a:tab pos="1281113" algn="l"/>
                <a:tab pos="1730375" algn="l"/>
                <a:tab pos="2179638" algn="l"/>
                <a:tab pos="2628900" algn="l"/>
                <a:tab pos="3078163" algn="l"/>
                <a:tab pos="3527425" algn="l"/>
                <a:tab pos="3976688" algn="l"/>
                <a:tab pos="4425950" algn="l"/>
                <a:tab pos="4875213" algn="l"/>
                <a:tab pos="5324475" algn="l"/>
                <a:tab pos="5773738" algn="l"/>
                <a:tab pos="6223000" algn="l"/>
                <a:tab pos="6672263" algn="l"/>
                <a:tab pos="7121525" algn="l"/>
                <a:tab pos="7570788" algn="l"/>
                <a:tab pos="8020050" algn="l"/>
                <a:tab pos="8469313" algn="l"/>
                <a:tab pos="8918575" algn="l"/>
              </a:tabLst>
              <a:defRPr/>
            </a:pPr>
            <a:r>
              <a:rPr lang="cs-CZ" sz="3000" b="1" dirty="0" smtClean="0">
                <a:solidFill>
                  <a:srgbClr val="FF8029"/>
                </a:solidFill>
              </a:rPr>
              <a:t>Jsou tedy standardní finanční produkty špatné?</a:t>
            </a:r>
          </a:p>
        </p:txBody>
      </p:sp>
    </p:spTree>
    <p:extLst>
      <p:ext uri="{BB962C8B-B14F-4D97-AF65-F5344CB8AC3E}">
        <p14:creationId xmlns:p14="http://schemas.microsoft.com/office/powerpoint/2010/main" val="208874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6758880" y="6520259"/>
            <a:ext cx="2133600" cy="365125"/>
          </a:xfrm>
        </p:spPr>
        <p:txBody>
          <a:bodyPr/>
          <a:lstStyle/>
          <a:p>
            <a:fld id="{81516933-F032-4704-9144-AEF6B1EC9040}" type="slidenum">
              <a:rPr lang="cs-CZ" smtClean="0"/>
              <a:pPr/>
              <a:t>32</a:t>
            </a:fld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SPOŘENÍ A INVESTOVÁNÍ</a:t>
            </a:r>
            <a:endParaRPr lang="cs-CZ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79512" y="2348880"/>
            <a:ext cx="8964488" cy="2952328"/>
          </a:xfrm>
          <a:prstGeom prst="rect">
            <a:avLst/>
          </a:prstGeom>
        </p:spPr>
        <p:txBody>
          <a:bodyPr/>
          <a:lstStyle/>
          <a:p>
            <a:pPr marL="277813" lvl="0" indent="-277813">
              <a:spcBef>
                <a:spcPct val="20000"/>
              </a:spcBef>
              <a:buFont typeface="Wingdings" pitchFamily="2" charset="2"/>
              <a:buChar char="§"/>
              <a:tabLst>
                <a:tab pos="277813" algn="l"/>
                <a:tab pos="382588" algn="l"/>
                <a:tab pos="831850" algn="l"/>
                <a:tab pos="1281113" algn="l"/>
                <a:tab pos="1730375" algn="l"/>
                <a:tab pos="2179638" algn="l"/>
                <a:tab pos="2628900" algn="l"/>
                <a:tab pos="3078163" algn="l"/>
                <a:tab pos="3527425" algn="l"/>
                <a:tab pos="3976688" algn="l"/>
                <a:tab pos="4425950" algn="l"/>
                <a:tab pos="4875213" algn="l"/>
                <a:tab pos="5324475" algn="l"/>
                <a:tab pos="5773738" algn="l"/>
                <a:tab pos="6223000" algn="l"/>
                <a:tab pos="6672263" algn="l"/>
                <a:tab pos="7121525" algn="l"/>
                <a:tab pos="7570788" algn="l"/>
                <a:tab pos="8020050" algn="l"/>
                <a:tab pos="8469313" algn="l"/>
                <a:tab pos="8918575" algn="l"/>
              </a:tabLst>
              <a:defRPr/>
            </a:pPr>
            <a:r>
              <a:rPr lang="cs-CZ" sz="3000" b="1" dirty="0" smtClean="0">
                <a:solidFill>
                  <a:srgbClr val="000066"/>
                </a:solidFill>
              </a:rPr>
              <a:t>Pohotovostní rezerva</a:t>
            </a:r>
          </a:p>
          <a:p>
            <a:pPr marL="277813" indent="-277813">
              <a:spcBef>
                <a:spcPct val="20000"/>
              </a:spcBef>
              <a:buFont typeface="Wingdings" pitchFamily="2" charset="2"/>
              <a:buChar char="§"/>
              <a:tabLst>
                <a:tab pos="277813" algn="l"/>
                <a:tab pos="382588" algn="l"/>
                <a:tab pos="831850" algn="l"/>
                <a:tab pos="1281113" algn="l"/>
                <a:tab pos="1730375" algn="l"/>
                <a:tab pos="2179638" algn="l"/>
                <a:tab pos="2628900" algn="l"/>
                <a:tab pos="3078163" algn="l"/>
                <a:tab pos="3527425" algn="l"/>
                <a:tab pos="3976688" algn="l"/>
                <a:tab pos="4425950" algn="l"/>
                <a:tab pos="4875213" algn="l"/>
                <a:tab pos="5324475" algn="l"/>
                <a:tab pos="5773738" algn="l"/>
                <a:tab pos="6223000" algn="l"/>
                <a:tab pos="6672263" algn="l"/>
                <a:tab pos="7121525" algn="l"/>
                <a:tab pos="7570788" algn="l"/>
                <a:tab pos="8020050" algn="l"/>
                <a:tab pos="8469313" algn="l"/>
                <a:tab pos="8918575" algn="l"/>
              </a:tabLst>
              <a:defRPr/>
            </a:pPr>
            <a:r>
              <a:rPr lang="cs-CZ" sz="3000" b="1" dirty="0" smtClean="0">
                <a:solidFill>
                  <a:srgbClr val="000066"/>
                </a:solidFill>
              </a:rPr>
              <a:t>Menší finanční částky</a:t>
            </a:r>
          </a:p>
          <a:p>
            <a:pPr marL="277813" lvl="0" indent="-277813">
              <a:spcBef>
                <a:spcPct val="20000"/>
              </a:spcBef>
              <a:buFont typeface="Wingdings" pitchFamily="2" charset="2"/>
              <a:buChar char="§"/>
              <a:tabLst>
                <a:tab pos="277813" algn="l"/>
                <a:tab pos="382588" algn="l"/>
                <a:tab pos="831850" algn="l"/>
                <a:tab pos="1281113" algn="l"/>
                <a:tab pos="1730375" algn="l"/>
                <a:tab pos="2179638" algn="l"/>
                <a:tab pos="2628900" algn="l"/>
                <a:tab pos="3078163" algn="l"/>
                <a:tab pos="3527425" algn="l"/>
                <a:tab pos="3976688" algn="l"/>
                <a:tab pos="4425950" algn="l"/>
                <a:tab pos="4875213" algn="l"/>
                <a:tab pos="5324475" algn="l"/>
                <a:tab pos="5773738" algn="l"/>
                <a:tab pos="6223000" algn="l"/>
                <a:tab pos="6672263" algn="l"/>
                <a:tab pos="7121525" algn="l"/>
                <a:tab pos="7570788" algn="l"/>
                <a:tab pos="8020050" algn="l"/>
                <a:tab pos="8469313" algn="l"/>
                <a:tab pos="8918575" algn="l"/>
              </a:tabLst>
              <a:defRPr/>
            </a:pPr>
            <a:r>
              <a:rPr lang="cs-CZ" sz="3000" b="1" dirty="0" smtClean="0">
                <a:solidFill>
                  <a:srgbClr val="000066"/>
                </a:solidFill>
              </a:rPr>
              <a:t>„Rychlé“ peníze</a:t>
            </a:r>
          </a:p>
          <a:p>
            <a:pPr marL="277813" lvl="0" indent="-277813">
              <a:spcBef>
                <a:spcPct val="20000"/>
              </a:spcBef>
              <a:buFont typeface="Wingdings" pitchFamily="2" charset="2"/>
              <a:buChar char="§"/>
              <a:tabLst>
                <a:tab pos="277813" algn="l"/>
                <a:tab pos="382588" algn="l"/>
                <a:tab pos="831850" algn="l"/>
                <a:tab pos="1281113" algn="l"/>
                <a:tab pos="1730375" algn="l"/>
                <a:tab pos="2179638" algn="l"/>
                <a:tab pos="2628900" algn="l"/>
                <a:tab pos="3078163" algn="l"/>
                <a:tab pos="3527425" algn="l"/>
                <a:tab pos="3976688" algn="l"/>
                <a:tab pos="4425950" algn="l"/>
                <a:tab pos="4875213" algn="l"/>
                <a:tab pos="5324475" algn="l"/>
                <a:tab pos="5773738" algn="l"/>
                <a:tab pos="6223000" algn="l"/>
                <a:tab pos="6672263" algn="l"/>
                <a:tab pos="7121525" algn="l"/>
                <a:tab pos="7570788" algn="l"/>
                <a:tab pos="8020050" algn="l"/>
                <a:tab pos="8469313" algn="l"/>
                <a:tab pos="8918575" algn="l"/>
              </a:tabLst>
              <a:defRPr/>
            </a:pPr>
            <a:r>
              <a:rPr lang="cs-CZ" sz="3000" b="1" dirty="0" smtClean="0">
                <a:solidFill>
                  <a:srgbClr val="000066"/>
                </a:solidFill>
              </a:rPr>
              <a:t>Pro starší klienty</a:t>
            </a:r>
          </a:p>
        </p:txBody>
      </p:sp>
      <p:sp>
        <p:nvSpPr>
          <p:cNvPr id="5" name="Obdélník 4"/>
          <p:cNvSpPr/>
          <p:nvPr/>
        </p:nvSpPr>
        <p:spPr>
          <a:xfrm>
            <a:off x="179512" y="1628800"/>
            <a:ext cx="89644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7813" indent="-277813">
              <a:spcBef>
                <a:spcPct val="20000"/>
              </a:spcBef>
              <a:tabLst>
                <a:tab pos="277813" algn="l"/>
                <a:tab pos="382588" algn="l"/>
                <a:tab pos="831850" algn="l"/>
                <a:tab pos="1281113" algn="l"/>
                <a:tab pos="1730375" algn="l"/>
                <a:tab pos="2179638" algn="l"/>
                <a:tab pos="2628900" algn="l"/>
                <a:tab pos="3078163" algn="l"/>
                <a:tab pos="3527425" algn="l"/>
                <a:tab pos="3976688" algn="l"/>
                <a:tab pos="4425950" algn="l"/>
                <a:tab pos="4875213" algn="l"/>
                <a:tab pos="5324475" algn="l"/>
                <a:tab pos="5773738" algn="l"/>
                <a:tab pos="6223000" algn="l"/>
                <a:tab pos="6672263" algn="l"/>
                <a:tab pos="7121525" algn="l"/>
                <a:tab pos="7570788" algn="l"/>
                <a:tab pos="8020050" algn="l"/>
                <a:tab pos="8469313" algn="l"/>
                <a:tab pos="8918575" algn="l"/>
              </a:tabLst>
              <a:defRPr/>
            </a:pPr>
            <a:r>
              <a:rPr lang="cs-CZ" sz="3000" b="1" dirty="0" smtClean="0">
                <a:solidFill>
                  <a:srgbClr val="FF8029"/>
                </a:solidFill>
              </a:rPr>
              <a:t>Kdy je dobré mít bankovní vklady?</a:t>
            </a:r>
          </a:p>
        </p:txBody>
      </p:sp>
    </p:spTree>
    <p:extLst>
      <p:ext uri="{BB962C8B-B14F-4D97-AF65-F5344CB8AC3E}">
        <p14:creationId xmlns:p14="http://schemas.microsoft.com/office/powerpoint/2010/main" val="208874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6758880" y="6520259"/>
            <a:ext cx="2133600" cy="365125"/>
          </a:xfrm>
        </p:spPr>
        <p:txBody>
          <a:bodyPr/>
          <a:lstStyle/>
          <a:p>
            <a:fld id="{81516933-F032-4704-9144-AEF6B1EC9040}" type="slidenum">
              <a:rPr lang="cs-CZ" smtClean="0"/>
              <a:pPr/>
              <a:t>33</a:t>
            </a:fld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SPOŘENÍ A INVESTOVÁNÍ</a:t>
            </a:r>
            <a:endParaRPr lang="cs-CZ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79512" y="2204864"/>
            <a:ext cx="8964488" cy="1800200"/>
          </a:xfrm>
          <a:prstGeom prst="rect">
            <a:avLst/>
          </a:prstGeom>
        </p:spPr>
        <p:txBody>
          <a:bodyPr/>
          <a:lstStyle/>
          <a:p>
            <a:pPr marL="277813" lvl="0" indent="-277813">
              <a:spcBef>
                <a:spcPct val="20000"/>
              </a:spcBef>
              <a:buFont typeface="Wingdings" pitchFamily="2" charset="2"/>
              <a:buChar char="§"/>
              <a:tabLst>
                <a:tab pos="277813" algn="l"/>
                <a:tab pos="382588" algn="l"/>
                <a:tab pos="831850" algn="l"/>
                <a:tab pos="1281113" algn="l"/>
                <a:tab pos="1730375" algn="l"/>
                <a:tab pos="2179638" algn="l"/>
                <a:tab pos="2628900" algn="l"/>
                <a:tab pos="3078163" algn="l"/>
                <a:tab pos="3527425" algn="l"/>
                <a:tab pos="3976688" algn="l"/>
                <a:tab pos="4425950" algn="l"/>
                <a:tab pos="4875213" algn="l"/>
                <a:tab pos="5324475" algn="l"/>
                <a:tab pos="5773738" algn="l"/>
                <a:tab pos="6223000" algn="l"/>
                <a:tab pos="6672263" algn="l"/>
                <a:tab pos="7121525" algn="l"/>
                <a:tab pos="7570788" algn="l"/>
                <a:tab pos="8020050" algn="l"/>
                <a:tab pos="8469313" algn="l"/>
                <a:tab pos="8918575" algn="l"/>
              </a:tabLst>
              <a:defRPr/>
            </a:pPr>
            <a:r>
              <a:rPr lang="cs-CZ" sz="3000" b="1" dirty="0" smtClean="0">
                <a:solidFill>
                  <a:srgbClr val="000066"/>
                </a:solidFill>
              </a:rPr>
              <a:t>Pro mladé lidi – pro tvorbu prvotních úspor</a:t>
            </a:r>
          </a:p>
          <a:p>
            <a:pPr marL="277813" indent="-277813">
              <a:spcBef>
                <a:spcPct val="20000"/>
              </a:spcBef>
              <a:buFont typeface="Wingdings" pitchFamily="2" charset="2"/>
              <a:buChar char="§"/>
              <a:tabLst>
                <a:tab pos="277813" algn="l"/>
                <a:tab pos="382588" algn="l"/>
                <a:tab pos="831850" algn="l"/>
                <a:tab pos="1281113" algn="l"/>
                <a:tab pos="1730375" algn="l"/>
                <a:tab pos="2179638" algn="l"/>
                <a:tab pos="2628900" algn="l"/>
                <a:tab pos="3078163" algn="l"/>
                <a:tab pos="3527425" algn="l"/>
                <a:tab pos="3976688" algn="l"/>
                <a:tab pos="4425950" algn="l"/>
                <a:tab pos="4875213" algn="l"/>
                <a:tab pos="5324475" algn="l"/>
                <a:tab pos="5773738" algn="l"/>
                <a:tab pos="6223000" algn="l"/>
                <a:tab pos="6672263" algn="l"/>
                <a:tab pos="7121525" algn="l"/>
                <a:tab pos="7570788" algn="l"/>
                <a:tab pos="8020050" algn="l"/>
                <a:tab pos="8469313" algn="l"/>
                <a:tab pos="8918575" algn="l"/>
              </a:tabLst>
              <a:defRPr/>
            </a:pPr>
            <a:r>
              <a:rPr lang="cs-CZ" sz="3000" b="1" dirty="0" smtClean="0">
                <a:solidFill>
                  <a:srgbClr val="000066"/>
                </a:solidFill>
              </a:rPr>
              <a:t>Pro lidi s výhledem úvěru na bydlení</a:t>
            </a:r>
          </a:p>
          <a:p>
            <a:pPr marL="277813" lvl="0" indent="-277813">
              <a:spcBef>
                <a:spcPct val="20000"/>
              </a:spcBef>
              <a:buFont typeface="Wingdings" pitchFamily="2" charset="2"/>
              <a:buChar char="§"/>
              <a:tabLst>
                <a:tab pos="277813" algn="l"/>
                <a:tab pos="382588" algn="l"/>
                <a:tab pos="831850" algn="l"/>
                <a:tab pos="1281113" algn="l"/>
                <a:tab pos="1730375" algn="l"/>
                <a:tab pos="2179638" algn="l"/>
                <a:tab pos="2628900" algn="l"/>
                <a:tab pos="3078163" algn="l"/>
                <a:tab pos="3527425" algn="l"/>
                <a:tab pos="3976688" algn="l"/>
                <a:tab pos="4425950" algn="l"/>
                <a:tab pos="4875213" algn="l"/>
                <a:tab pos="5324475" algn="l"/>
                <a:tab pos="5773738" algn="l"/>
                <a:tab pos="6223000" algn="l"/>
                <a:tab pos="6672263" algn="l"/>
                <a:tab pos="7121525" algn="l"/>
                <a:tab pos="7570788" algn="l"/>
                <a:tab pos="8020050" algn="l"/>
                <a:tab pos="8469313" algn="l"/>
                <a:tab pos="8918575" algn="l"/>
              </a:tabLst>
              <a:defRPr/>
            </a:pPr>
            <a:r>
              <a:rPr lang="cs-CZ" sz="3000" b="1" dirty="0" smtClean="0">
                <a:solidFill>
                  <a:srgbClr val="000066"/>
                </a:solidFill>
              </a:rPr>
              <a:t>Pro starší a velmi konzervativní klienty</a:t>
            </a:r>
          </a:p>
        </p:txBody>
      </p:sp>
      <p:sp>
        <p:nvSpPr>
          <p:cNvPr id="5" name="Obdélník 4"/>
          <p:cNvSpPr/>
          <p:nvPr/>
        </p:nvSpPr>
        <p:spPr>
          <a:xfrm>
            <a:off x="179512" y="1412776"/>
            <a:ext cx="89644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7813" lvl="0" indent="-277813">
              <a:spcBef>
                <a:spcPct val="20000"/>
              </a:spcBef>
              <a:tabLst>
                <a:tab pos="277813" algn="l"/>
                <a:tab pos="382588" algn="l"/>
                <a:tab pos="831850" algn="l"/>
                <a:tab pos="1281113" algn="l"/>
                <a:tab pos="1730375" algn="l"/>
                <a:tab pos="2179638" algn="l"/>
                <a:tab pos="2628900" algn="l"/>
                <a:tab pos="3078163" algn="l"/>
                <a:tab pos="3527425" algn="l"/>
                <a:tab pos="3976688" algn="l"/>
                <a:tab pos="4425950" algn="l"/>
                <a:tab pos="4875213" algn="l"/>
                <a:tab pos="5324475" algn="l"/>
                <a:tab pos="5773738" algn="l"/>
                <a:tab pos="6223000" algn="l"/>
                <a:tab pos="6672263" algn="l"/>
                <a:tab pos="7121525" algn="l"/>
                <a:tab pos="7570788" algn="l"/>
                <a:tab pos="8020050" algn="l"/>
                <a:tab pos="8469313" algn="l"/>
                <a:tab pos="8918575" algn="l"/>
              </a:tabLst>
              <a:defRPr/>
            </a:pPr>
            <a:r>
              <a:rPr lang="cs-CZ" sz="3000" b="1" dirty="0" smtClean="0">
                <a:solidFill>
                  <a:srgbClr val="FF8029"/>
                </a:solidFill>
              </a:rPr>
              <a:t>Kdy je dobré mít stavební spoření?</a:t>
            </a:r>
          </a:p>
        </p:txBody>
      </p:sp>
      <p:sp>
        <p:nvSpPr>
          <p:cNvPr id="6" name="Obdélník 5"/>
          <p:cNvSpPr/>
          <p:nvPr/>
        </p:nvSpPr>
        <p:spPr>
          <a:xfrm>
            <a:off x="251520" y="4074165"/>
            <a:ext cx="889248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/>
              <a:t>Zůstatky na účtech stavebního spoření jsou většinou úročeny 2 % </a:t>
            </a:r>
            <a:r>
              <a:rPr lang="cs-CZ" sz="2000" dirty="0" err="1" smtClean="0"/>
              <a:t>p.a</a:t>
            </a:r>
            <a:r>
              <a:rPr lang="cs-CZ" sz="2000" dirty="0" smtClean="0"/>
              <a:t>. Sazba je pevná a platí po celou dobu spoření, které je definováno minimálně na 6 let. </a:t>
            </a:r>
            <a:r>
              <a:rPr lang="cs-CZ" sz="2000" b="1" dirty="0" smtClean="0">
                <a:solidFill>
                  <a:srgbClr val="FF0000"/>
                </a:solidFill>
              </a:rPr>
              <a:t>Významnou částí výnosů ze stavebního spoření je státní podpora. Ta činí 10 % z nově ročně naspořené částky, maximálně však 2000 Kč.</a:t>
            </a:r>
            <a:r>
              <a:rPr lang="cs-CZ" sz="2000" dirty="0" smtClean="0">
                <a:solidFill>
                  <a:srgbClr val="FF0000"/>
                </a:solidFill>
              </a:rPr>
              <a:t> </a:t>
            </a:r>
            <a:r>
              <a:rPr lang="cs-CZ" sz="2000" dirty="0" smtClean="0"/>
              <a:t>Optimální výše spoření tedy z tohoto pohledu tvoří 20 000 Kč ročně. </a:t>
            </a:r>
            <a:br>
              <a:rPr lang="cs-CZ" sz="2000" dirty="0" smtClean="0"/>
            </a:br>
            <a:endParaRPr lang="cs-CZ" sz="1000" dirty="0" smtClean="0"/>
          </a:p>
          <a:p>
            <a:r>
              <a:rPr lang="cs-CZ" sz="2000" b="1" dirty="0" smtClean="0"/>
              <a:t>Celková výnosnost je díky státní podpoře o něco lepší než u klasických spořicích účtů. V průběhu 6 </a:t>
            </a:r>
            <a:r>
              <a:rPr lang="cs-CZ" sz="2000" b="1" dirty="0" err="1" smtClean="0"/>
              <a:t>letého</a:t>
            </a:r>
            <a:r>
              <a:rPr lang="cs-CZ" sz="2000" b="1" dirty="0" smtClean="0"/>
              <a:t> cyklu činí efektivní úroková míra okolo 2,2% </a:t>
            </a:r>
            <a:r>
              <a:rPr lang="cs-CZ" sz="2000" b="1" dirty="0" err="1" smtClean="0"/>
              <a:t>p.a</a:t>
            </a:r>
            <a:r>
              <a:rPr lang="cs-CZ" sz="2000" b="1" dirty="0" smtClean="0"/>
              <a:t>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08874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6867400" y="6520259"/>
            <a:ext cx="2133600" cy="365125"/>
          </a:xfrm>
        </p:spPr>
        <p:txBody>
          <a:bodyPr/>
          <a:lstStyle/>
          <a:p>
            <a:fld id="{81516933-F032-4704-9144-AEF6B1EC9040}" type="slidenum">
              <a:rPr lang="cs-CZ" smtClean="0"/>
              <a:pPr/>
              <a:t>34</a:t>
            </a:fld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SPOŘENÍ A INVESTOVÁNÍ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88032" y="1628800"/>
            <a:ext cx="89644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7813" lvl="0" indent="-277813">
              <a:spcBef>
                <a:spcPct val="20000"/>
              </a:spcBef>
              <a:tabLst>
                <a:tab pos="277813" algn="l"/>
                <a:tab pos="382588" algn="l"/>
                <a:tab pos="831850" algn="l"/>
                <a:tab pos="1281113" algn="l"/>
                <a:tab pos="1730375" algn="l"/>
                <a:tab pos="2179638" algn="l"/>
                <a:tab pos="2628900" algn="l"/>
                <a:tab pos="3078163" algn="l"/>
                <a:tab pos="3527425" algn="l"/>
                <a:tab pos="3976688" algn="l"/>
                <a:tab pos="4425950" algn="l"/>
                <a:tab pos="4875213" algn="l"/>
                <a:tab pos="5324475" algn="l"/>
                <a:tab pos="5773738" algn="l"/>
                <a:tab pos="6223000" algn="l"/>
                <a:tab pos="6672263" algn="l"/>
                <a:tab pos="7121525" algn="l"/>
                <a:tab pos="7570788" algn="l"/>
                <a:tab pos="8020050" algn="l"/>
                <a:tab pos="8469313" algn="l"/>
                <a:tab pos="8918575" algn="l"/>
              </a:tabLst>
              <a:defRPr/>
            </a:pPr>
            <a:r>
              <a:rPr lang="cs-CZ" sz="3000" b="1" dirty="0" smtClean="0">
                <a:solidFill>
                  <a:srgbClr val="FF8029"/>
                </a:solidFill>
              </a:rPr>
              <a:t>Kdy je dobré mít penzijní připojištění?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60040" y="2276872"/>
            <a:ext cx="626469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Vlastní úložka		Státní podpora</a:t>
            </a:r>
            <a:endParaRPr kumimoji="0" lang="cs-CZ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100 Kč			0 Kč</a:t>
            </a:r>
            <a:endParaRPr kumimoji="0" lang="cs-CZ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200 Kč			0 Kč</a:t>
            </a:r>
            <a:endParaRPr kumimoji="0" lang="cs-CZ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300 Kč			90 Kč</a:t>
            </a:r>
            <a:endParaRPr kumimoji="0" lang="cs-CZ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400 Kč			110 Kč</a:t>
            </a:r>
            <a:endParaRPr kumimoji="0" lang="cs-CZ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500 Kč			130 Kč</a:t>
            </a:r>
            <a:endParaRPr kumimoji="0" lang="cs-CZ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600 Kč			150 Kč</a:t>
            </a:r>
            <a:endParaRPr kumimoji="0" lang="cs-CZ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700 Kč			170 Kč</a:t>
            </a:r>
            <a:endParaRPr kumimoji="0" lang="cs-CZ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800 Kč			190 Kč</a:t>
            </a:r>
            <a:endParaRPr kumimoji="0" lang="cs-CZ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900 Kč			210 Kč</a:t>
            </a:r>
            <a:endParaRPr kumimoji="0" lang="cs-CZ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1000 Kč a více		230 Kč</a:t>
            </a:r>
            <a:endParaRPr kumimoji="0" lang="cs-CZ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</p:txBody>
      </p:sp>
      <p:sp>
        <p:nvSpPr>
          <p:cNvPr id="6" name="Šipka doprava 5"/>
          <p:cNvSpPr/>
          <p:nvPr/>
        </p:nvSpPr>
        <p:spPr>
          <a:xfrm>
            <a:off x="5940152" y="6021288"/>
            <a:ext cx="1656184" cy="43204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874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6758880" y="6520259"/>
            <a:ext cx="2133600" cy="365125"/>
          </a:xfrm>
        </p:spPr>
        <p:txBody>
          <a:bodyPr/>
          <a:lstStyle/>
          <a:p>
            <a:fld id="{81516933-F032-4704-9144-AEF6B1EC9040}" type="slidenum">
              <a:rPr lang="cs-CZ" smtClean="0"/>
              <a:pPr/>
              <a:t>35</a:t>
            </a:fld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SPOŘENÍ A INVESTOVÁNÍ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79512" y="1196752"/>
            <a:ext cx="89644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7813" lvl="0" indent="-277813">
              <a:spcBef>
                <a:spcPct val="20000"/>
              </a:spcBef>
              <a:tabLst>
                <a:tab pos="277813" algn="l"/>
                <a:tab pos="382588" algn="l"/>
                <a:tab pos="831850" algn="l"/>
                <a:tab pos="1281113" algn="l"/>
                <a:tab pos="1730375" algn="l"/>
                <a:tab pos="2179638" algn="l"/>
                <a:tab pos="2628900" algn="l"/>
                <a:tab pos="3078163" algn="l"/>
                <a:tab pos="3527425" algn="l"/>
                <a:tab pos="3976688" algn="l"/>
                <a:tab pos="4425950" algn="l"/>
                <a:tab pos="4875213" algn="l"/>
                <a:tab pos="5324475" algn="l"/>
                <a:tab pos="5773738" algn="l"/>
                <a:tab pos="6223000" algn="l"/>
                <a:tab pos="6672263" algn="l"/>
                <a:tab pos="7121525" algn="l"/>
                <a:tab pos="7570788" algn="l"/>
                <a:tab pos="8020050" algn="l"/>
                <a:tab pos="8469313" algn="l"/>
                <a:tab pos="8918575" algn="l"/>
              </a:tabLst>
              <a:defRPr/>
            </a:pPr>
            <a:r>
              <a:rPr lang="cs-CZ" sz="3000" b="1" dirty="0" smtClean="0">
                <a:solidFill>
                  <a:srgbClr val="FF8029"/>
                </a:solidFill>
              </a:rPr>
              <a:t>Kdy je dobré mít penzijní připojištění?</a:t>
            </a:r>
          </a:p>
        </p:txBody>
      </p:sp>
      <p:pic>
        <p:nvPicPr>
          <p:cNvPr id="6" name="Obrázek 5" descr="Investice_1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36326"/>
            <a:ext cx="9144000" cy="2112754"/>
          </a:xfrm>
          <a:prstGeom prst="rect">
            <a:avLst/>
          </a:prstGeom>
        </p:spPr>
      </p:pic>
      <p:pic>
        <p:nvPicPr>
          <p:cNvPr id="7" name="Obrázek 6" descr="Penzijko_10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647915"/>
            <a:ext cx="9144000" cy="2165461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6822531" y="1660738"/>
            <a:ext cx="2321469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277813" marR="0" indent="-2778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7813" algn="l"/>
                <a:tab pos="382588" algn="l"/>
                <a:tab pos="831850" algn="l"/>
                <a:tab pos="1281113" algn="l"/>
                <a:tab pos="1730375" algn="l"/>
                <a:tab pos="2179638" algn="l"/>
                <a:tab pos="2628900" algn="l"/>
                <a:tab pos="3078163" algn="l"/>
                <a:tab pos="3527425" algn="l"/>
                <a:tab pos="3976688" algn="l"/>
                <a:tab pos="4425950" algn="l"/>
                <a:tab pos="4875213" algn="l"/>
                <a:tab pos="5324475" algn="l"/>
                <a:tab pos="5773738" algn="l"/>
                <a:tab pos="6223000" algn="l"/>
                <a:tab pos="6672263" algn="l"/>
                <a:tab pos="7121525" algn="l"/>
                <a:tab pos="7570788" algn="l"/>
                <a:tab pos="8020050" algn="l"/>
                <a:tab pos="8469313" algn="l"/>
                <a:tab pos="8918575" algn="l"/>
              </a:tabLst>
            </a:pP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Investice 1000 Kč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5500054" y="4253026"/>
            <a:ext cx="3643946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277813" marR="0" indent="-2778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7813" algn="l"/>
                <a:tab pos="382588" algn="l"/>
                <a:tab pos="831850" algn="l"/>
                <a:tab pos="1281113" algn="l"/>
                <a:tab pos="1730375" algn="l"/>
                <a:tab pos="2179638" algn="l"/>
                <a:tab pos="2628900" algn="l"/>
                <a:tab pos="3078163" algn="l"/>
                <a:tab pos="3527425" algn="l"/>
                <a:tab pos="3976688" algn="l"/>
                <a:tab pos="4425950" algn="l"/>
                <a:tab pos="4875213" algn="l"/>
                <a:tab pos="5324475" algn="l"/>
                <a:tab pos="5773738" algn="l"/>
                <a:tab pos="6223000" algn="l"/>
                <a:tab pos="6672263" algn="l"/>
                <a:tab pos="7121525" algn="l"/>
                <a:tab pos="7570788" algn="l"/>
                <a:tab pos="8020050" algn="l"/>
                <a:tab pos="8469313" algn="l"/>
                <a:tab pos="8918575" algn="l"/>
              </a:tabLst>
            </a:pP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Penzijní připojištění 1000 Kč</a:t>
            </a:r>
          </a:p>
        </p:txBody>
      </p:sp>
      <p:sp>
        <p:nvSpPr>
          <p:cNvPr id="10" name="Elipsa 9"/>
          <p:cNvSpPr/>
          <p:nvPr/>
        </p:nvSpPr>
        <p:spPr>
          <a:xfrm>
            <a:off x="7164288" y="6309320"/>
            <a:ext cx="144016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874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6758880" y="6520259"/>
            <a:ext cx="2133600" cy="365125"/>
          </a:xfrm>
        </p:spPr>
        <p:txBody>
          <a:bodyPr/>
          <a:lstStyle/>
          <a:p>
            <a:fld id="{81516933-F032-4704-9144-AEF6B1EC9040}" type="slidenum">
              <a:rPr lang="cs-CZ" smtClean="0"/>
              <a:pPr/>
              <a:t>36</a:t>
            </a:fld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SPOŘENÍ A INVESTOVÁNÍ</a:t>
            </a:r>
            <a:endParaRPr lang="cs-CZ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79512" y="2348880"/>
            <a:ext cx="8964488" cy="4320480"/>
          </a:xfrm>
          <a:prstGeom prst="rect">
            <a:avLst/>
          </a:prstGeom>
        </p:spPr>
        <p:txBody>
          <a:bodyPr/>
          <a:lstStyle/>
          <a:p>
            <a:pPr marL="277813" lvl="0" indent="-277813">
              <a:spcBef>
                <a:spcPct val="20000"/>
              </a:spcBef>
              <a:buFont typeface="Wingdings" pitchFamily="2" charset="2"/>
              <a:buChar char="§"/>
              <a:tabLst>
                <a:tab pos="277813" algn="l"/>
                <a:tab pos="382588" algn="l"/>
                <a:tab pos="831850" algn="l"/>
                <a:tab pos="1281113" algn="l"/>
                <a:tab pos="1730375" algn="l"/>
                <a:tab pos="2179638" algn="l"/>
                <a:tab pos="2628900" algn="l"/>
                <a:tab pos="3078163" algn="l"/>
                <a:tab pos="3527425" algn="l"/>
                <a:tab pos="3976688" algn="l"/>
                <a:tab pos="4425950" algn="l"/>
                <a:tab pos="4875213" algn="l"/>
                <a:tab pos="5324475" algn="l"/>
                <a:tab pos="5773738" algn="l"/>
                <a:tab pos="6223000" algn="l"/>
                <a:tab pos="6672263" algn="l"/>
                <a:tab pos="7121525" algn="l"/>
                <a:tab pos="7570788" algn="l"/>
                <a:tab pos="8020050" algn="l"/>
                <a:tab pos="8469313" algn="l"/>
                <a:tab pos="8918575" algn="l"/>
              </a:tabLst>
              <a:defRPr/>
            </a:pPr>
            <a:r>
              <a:rPr lang="cs-CZ" sz="3000" b="1" dirty="0" smtClean="0">
                <a:solidFill>
                  <a:srgbClr val="000066"/>
                </a:solidFill>
              </a:rPr>
              <a:t>Pro lidi, kterým </a:t>
            </a:r>
            <a:r>
              <a:rPr lang="cs-CZ" sz="3000" b="1" dirty="0" smtClean="0">
                <a:solidFill>
                  <a:srgbClr val="FF0000"/>
                </a:solidFill>
              </a:rPr>
              <a:t>přispívá zaměstnavatel</a:t>
            </a:r>
          </a:p>
          <a:p>
            <a:pPr marL="277813" lvl="0" indent="-277813">
              <a:spcBef>
                <a:spcPct val="20000"/>
              </a:spcBef>
              <a:buFont typeface="Wingdings" pitchFamily="2" charset="2"/>
              <a:buChar char="§"/>
              <a:tabLst>
                <a:tab pos="277813" algn="l"/>
                <a:tab pos="382588" algn="l"/>
                <a:tab pos="831850" algn="l"/>
                <a:tab pos="1281113" algn="l"/>
                <a:tab pos="1730375" algn="l"/>
                <a:tab pos="2179638" algn="l"/>
                <a:tab pos="2628900" algn="l"/>
                <a:tab pos="3078163" algn="l"/>
                <a:tab pos="3527425" algn="l"/>
                <a:tab pos="3976688" algn="l"/>
                <a:tab pos="4425950" algn="l"/>
                <a:tab pos="4875213" algn="l"/>
                <a:tab pos="5324475" algn="l"/>
                <a:tab pos="5773738" algn="l"/>
                <a:tab pos="6223000" algn="l"/>
                <a:tab pos="6672263" algn="l"/>
                <a:tab pos="7121525" algn="l"/>
                <a:tab pos="7570788" algn="l"/>
                <a:tab pos="8020050" algn="l"/>
                <a:tab pos="8469313" algn="l"/>
                <a:tab pos="8918575" algn="l"/>
              </a:tabLst>
              <a:defRPr/>
            </a:pPr>
            <a:r>
              <a:rPr lang="cs-CZ" sz="3000" b="1" dirty="0" smtClean="0">
                <a:solidFill>
                  <a:srgbClr val="000066"/>
                </a:solidFill>
              </a:rPr>
              <a:t>Pro klienty ve věku 60 let a více </a:t>
            </a:r>
            <a:r>
              <a:rPr lang="cs-CZ" sz="3000" b="1" dirty="0" smtClean="0">
                <a:solidFill>
                  <a:srgbClr val="FF0000"/>
                </a:solidFill>
              </a:rPr>
              <a:t>s možností sjednat nové penzijní připojištění na 5 let </a:t>
            </a:r>
            <a:r>
              <a:rPr lang="cs-CZ" sz="3000" b="1" dirty="0" smtClean="0">
                <a:solidFill>
                  <a:srgbClr val="000066"/>
                </a:solidFill>
              </a:rPr>
              <a:t>– </a:t>
            </a:r>
            <a:br>
              <a:rPr lang="cs-CZ" sz="3000" b="1" dirty="0" smtClean="0">
                <a:solidFill>
                  <a:srgbClr val="000066"/>
                </a:solidFill>
              </a:rPr>
            </a:br>
            <a:r>
              <a:rPr lang="cs-CZ" sz="3000" b="1" dirty="0" smtClean="0">
                <a:solidFill>
                  <a:srgbClr val="000066"/>
                </a:solidFill>
              </a:rPr>
              <a:t>zde je zajímavá efektivní úroková míra díky státní podpoře a relativně krátké době spoření</a:t>
            </a:r>
          </a:p>
          <a:p>
            <a:pPr marL="277813" indent="-277813">
              <a:spcBef>
                <a:spcPct val="20000"/>
              </a:spcBef>
              <a:buFont typeface="Wingdings" pitchFamily="2" charset="2"/>
              <a:buChar char="§"/>
              <a:tabLst>
                <a:tab pos="277813" algn="l"/>
                <a:tab pos="382588" algn="l"/>
                <a:tab pos="831850" algn="l"/>
                <a:tab pos="1281113" algn="l"/>
                <a:tab pos="1730375" algn="l"/>
                <a:tab pos="2179638" algn="l"/>
                <a:tab pos="2628900" algn="l"/>
                <a:tab pos="3078163" algn="l"/>
                <a:tab pos="3527425" algn="l"/>
                <a:tab pos="3976688" algn="l"/>
                <a:tab pos="4425950" algn="l"/>
                <a:tab pos="4875213" algn="l"/>
                <a:tab pos="5324475" algn="l"/>
                <a:tab pos="5773738" algn="l"/>
                <a:tab pos="6223000" algn="l"/>
                <a:tab pos="6672263" algn="l"/>
                <a:tab pos="7121525" algn="l"/>
                <a:tab pos="7570788" algn="l"/>
                <a:tab pos="8020050" algn="l"/>
                <a:tab pos="8469313" algn="l"/>
                <a:tab pos="8918575" algn="l"/>
              </a:tabLst>
              <a:defRPr/>
            </a:pPr>
            <a:r>
              <a:rPr lang="cs-CZ" sz="3000" b="1" dirty="0" smtClean="0">
                <a:solidFill>
                  <a:srgbClr val="000066"/>
                </a:solidFill>
              </a:rPr>
              <a:t>Pro lidi s produktem sjednaným již delší dobu a ve věku 55 let a více (do výběru jim zbývá méně než 5 let)</a:t>
            </a:r>
          </a:p>
        </p:txBody>
      </p:sp>
      <p:sp>
        <p:nvSpPr>
          <p:cNvPr id="5" name="Obdélník 4"/>
          <p:cNvSpPr/>
          <p:nvPr/>
        </p:nvSpPr>
        <p:spPr>
          <a:xfrm>
            <a:off x="179512" y="1628800"/>
            <a:ext cx="89644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7813" lvl="0" indent="-277813">
              <a:spcBef>
                <a:spcPct val="20000"/>
              </a:spcBef>
              <a:tabLst>
                <a:tab pos="277813" algn="l"/>
                <a:tab pos="382588" algn="l"/>
                <a:tab pos="831850" algn="l"/>
                <a:tab pos="1281113" algn="l"/>
                <a:tab pos="1730375" algn="l"/>
                <a:tab pos="2179638" algn="l"/>
                <a:tab pos="2628900" algn="l"/>
                <a:tab pos="3078163" algn="l"/>
                <a:tab pos="3527425" algn="l"/>
                <a:tab pos="3976688" algn="l"/>
                <a:tab pos="4425950" algn="l"/>
                <a:tab pos="4875213" algn="l"/>
                <a:tab pos="5324475" algn="l"/>
                <a:tab pos="5773738" algn="l"/>
                <a:tab pos="6223000" algn="l"/>
                <a:tab pos="6672263" algn="l"/>
                <a:tab pos="7121525" algn="l"/>
                <a:tab pos="7570788" algn="l"/>
                <a:tab pos="8020050" algn="l"/>
                <a:tab pos="8469313" algn="l"/>
                <a:tab pos="8918575" algn="l"/>
              </a:tabLst>
              <a:defRPr/>
            </a:pPr>
            <a:r>
              <a:rPr lang="cs-CZ" sz="3000" b="1" dirty="0" smtClean="0">
                <a:solidFill>
                  <a:srgbClr val="FF8029"/>
                </a:solidFill>
              </a:rPr>
              <a:t>Kdy je dobré mít penzijní </a:t>
            </a:r>
            <a:r>
              <a:rPr lang="cs-CZ" sz="3000" b="1" u="sng" dirty="0" smtClean="0">
                <a:solidFill>
                  <a:srgbClr val="FF0000"/>
                </a:solidFill>
              </a:rPr>
              <a:t>připojištění</a:t>
            </a:r>
            <a:r>
              <a:rPr lang="cs-CZ" sz="3000" b="1" dirty="0" smtClean="0">
                <a:solidFill>
                  <a:srgbClr val="FF8029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8874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6758880" y="6520259"/>
            <a:ext cx="2133600" cy="365125"/>
          </a:xfrm>
        </p:spPr>
        <p:txBody>
          <a:bodyPr/>
          <a:lstStyle/>
          <a:p>
            <a:fld id="{81516933-F032-4704-9144-AEF6B1EC9040}" type="slidenum">
              <a:rPr lang="cs-CZ" smtClean="0"/>
              <a:pPr/>
              <a:t>37</a:t>
            </a:fld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SPOŘENÍ A INVESTOVÁNÍ</a:t>
            </a:r>
            <a:endParaRPr lang="cs-CZ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79512" y="1844824"/>
            <a:ext cx="8964488" cy="5013176"/>
          </a:xfrm>
          <a:prstGeom prst="rect">
            <a:avLst/>
          </a:prstGeom>
        </p:spPr>
        <p:txBody>
          <a:bodyPr/>
          <a:lstStyle/>
          <a:p>
            <a:pPr marL="277813" lvl="0" indent="-277813">
              <a:spcBef>
                <a:spcPct val="20000"/>
              </a:spcBef>
              <a:buFont typeface="Wingdings" pitchFamily="2" charset="2"/>
              <a:buChar char="§"/>
              <a:tabLst>
                <a:tab pos="277813" algn="l"/>
                <a:tab pos="382588" algn="l"/>
                <a:tab pos="831850" algn="l"/>
                <a:tab pos="1281113" algn="l"/>
                <a:tab pos="1730375" algn="l"/>
                <a:tab pos="2179638" algn="l"/>
                <a:tab pos="2628900" algn="l"/>
                <a:tab pos="3078163" algn="l"/>
                <a:tab pos="3527425" algn="l"/>
                <a:tab pos="3976688" algn="l"/>
                <a:tab pos="4425950" algn="l"/>
                <a:tab pos="4875213" algn="l"/>
                <a:tab pos="5324475" algn="l"/>
                <a:tab pos="5773738" algn="l"/>
                <a:tab pos="6223000" algn="l"/>
                <a:tab pos="6672263" algn="l"/>
                <a:tab pos="7121525" algn="l"/>
                <a:tab pos="7570788" algn="l"/>
                <a:tab pos="8020050" algn="l"/>
                <a:tab pos="8469313" algn="l"/>
                <a:tab pos="8918575" algn="l"/>
              </a:tabLst>
              <a:defRPr/>
            </a:pPr>
            <a:r>
              <a:rPr lang="cs-CZ" sz="3000" b="1" dirty="0" smtClean="0">
                <a:solidFill>
                  <a:srgbClr val="FF0000"/>
                </a:solidFill>
              </a:rPr>
              <a:t>Málokdy!</a:t>
            </a:r>
            <a:r>
              <a:rPr lang="cs-CZ" sz="3000" b="1" dirty="0" smtClean="0">
                <a:solidFill>
                  <a:srgbClr val="000066"/>
                </a:solidFill>
              </a:rPr>
              <a:t> </a:t>
            </a:r>
            <a:r>
              <a:rPr lang="cs-CZ" sz="2400" b="1" dirty="0" smtClean="0">
                <a:solidFill>
                  <a:srgbClr val="000066"/>
                </a:solidFill>
              </a:rPr>
              <a:t>(výjimky u doplňkových připojištění)</a:t>
            </a:r>
            <a:endParaRPr lang="cs-CZ" sz="3000" b="1" dirty="0" smtClean="0">
              <a:solidFill>
                <a:srgbClr val="000066"/>
              </a:solidFill>
            </a:endParaRPr>
          </a:p>
          <a:p>
            <a:pPr marL="277813" indent="-277813">
              <a:spcBef>
                <a:spcPct val="20000"/>
              </a:spcBef>
              <a:buFont typeface="Wingdings" pitchFamily="2" charset="2"/>
              <a:buChar char="§"/>
              <a:tabLst>
                <a:tab pos="277813" algn="l"/>
                <a:tab pos="382588" algn="l"/>
                <a:tab pos="831850" algn="l"/>
                <a:tab pos="1281113" algn="l"/>
                <a:tab pos="1730375" algn="l"/>
                <a:tab pos="2179638" algn="l"/>
                <a:tab pos="2628900" algn="l"/>
                <a:tab pos="3078163" algn="l"/>
                <a:tab pos="3527425" algn="l"/>
                <a:tab pos="3976688" algn="l"/>
                <a:tab pos="4425950" algn="l"/>
                <a:tab pos="4875213" algn="l"/>
                <a:tab pos="5324475" algn="l"/>
                <a:tab pos="5773738" algn="l"/>
                <a:tab pos="6223000" algn="l"/>
                <a:tab pos="6672263" algn="l"/>
                <a:tab pos="7121525" algn="l"/>
                <a:tab pos="7570788" algn="l"/>
                <a:tab pos="8020050" algn="l"/>
                <a:tab pos="8469313" algn="l"/>
                <a:tab pos="8918575" algn="l"/>
              </a:tabLst>
              <a:defRPr/>
            </a:pPr>
            <a:r>
              <a:rPr lang="cs-CZ" sz="3000" b="1" dirty="0" smtClean="0">
                <a:solidFill>
                  <a:srgbClr val="000066"/>
                </a:solidFill>
              </a:rPr>
              <a:t>Když potřebuji pojištění i investování, tak raději samostatnými produkty:</a:t>
            </a:r>
            <a:br>
              <a:rPr lang="cs-CZ" sz="3000" b="1" dirty="0" smtClean="0">
                <a:solidFill>
                  <a:srgbClr val="000066"/>
                </a:solidFill>
              </a:rPr>
            </a:br>
            <a:r>
              <a:rPr lang="cs-CZ" sz="3000" b="1" dirty="0" smtClean="0">
                <a:solidFill>
                  <a:srgbClr val="FF0000"/>
                </a:solidFill>
              </a:rPr>
              <a:t>- samostatné investice</a:t>
            </a:r>
            <a:br>
              <a:rPr lang="cs-CZ" sz="3000" b="1" dirty="0" smtClean="0">
                <a:solidFill>
                  <a:srgbClr val="FF0000"/>
                </a:solidFill>
              </a:rPr>
            </a:br>
            <a:r>
              <a:rPr lang="cs-CZ" sz="3000" b="1" dirty="0" smtClean="0">
                <a:solidFill>
                  <a:srgbClr val="FF0000"/>
                </a:solidFill>
              </a:rPr>
              <a:t>- samostatné rizikové životní pojištění</a:t>
            </a:r>
            <a:br>
              <a:rPr lang="cs-CZ" sz="3000" b="1" dirty="0" smtClean="0">
                <a:solidFill>
                  <a:srgbClr val="FF0000"/>
                </a:solidFill>
              </a:rPr>
            </a:br>
            <a:r>
              <a:rPr lang="cs-CZ" sz="3000" b="1" dirty="0" smtClean="0">
                <a:solidFill>
                  <a:srgbClr val="FF0000"/>
                </a:solidFill>
              </a:rPr>
              <a:t>Téměř vždy je to levnější a efektivnější!</a:t>
            </a:r>
          </a:p>
          <a:p>
            <a:pPr marL="277813" indent="-277813">
              <a:spcBef>
                <a:spcPct val="20000"/>
              </a:spcBef>
              <a:buFont typeface="Wingdings" pitchFamily="2" charset="2"/>
              <a:buChar char="§"/>
              <a:tabLst>
                <a:tab pos="277813" algn="l"/>
                <a:tab pos="382588" algn="l"/>
                <a:tab pos="831850" algn="l"/>
                <a:tab pos="1281113" algn="l"/>
                <a:tab pos="1730375" algn="l"/>
                <a:tab pos="2179638" algn="l"/>
                <a:tab pos="2628900" algn="l"/>
                <a:tab pos="3078163" algn="l"/>
                <a:tab pos="3527425" algn="l"/>
                <a:tab pos="3976688" algn="l"/>
                <a:tab pos="4425950" algn="l"/>
                <a:tab pos="4875213" algn="l"/>
                <a:tab pos="5324475" algn="l"/>
                <a:tab pos="5773738" algn="l"/>
                <a:tab pos="6223000" algn="l"/>
                <a:tab pos="6672263" algn="l"/>
                <a:tab pos="7121525" algn="l"/>
                <a:tab pos="7570788" algn="l"/>
                <a:tab pos="8020050" algn="l"/>
                <a:tab pos="8469313" algn="l"/>
                <a:tab pos="8918575" algn="l"/>
              </a:tabLst>
              <a:defRPr/>
            </a:pPr>
            <a:r>
              <a:rPr lang="cs-CZ" sz="3000" b="1" dirty="0" smtClean="0">
                <a:solidFill>
                  <a:srgbClr val="000066"/>
                </a:solidFill>
              </a:rPr>
              <a:t>Kapitálové ŽP – technická úroková míra cca 2,3 % </a:t>
            </a:r>
            <a:r>
              <a:rPr lang="cs-CZ" sz="3000" b="1" dirty="0" err="1" smtClean="0">
                <a:solidFill>
                  <a:srgbClr val="000066"/>
                </a:solidFill>
              </a:rPr>
              <a:t>p.a</a:t>
            </a:r>
            <a:r>
              <a:rPr lang="cs-CZ" sz="3000" b="1" dirty="0" smtClean="0">
                <a:solidFill>
                  <a:srgbClr val="000066"/>
                </a:solidFill>
              </a:rPr>
              <a:t>.</a:t>
            </a:r>
          </a:p>
          <a:p>
            <a:pPr marL="277813" indent="-277813">
              <a:spcBef>
                <a:spcPct val="20000"/>
              </a:spcBef>
              <a:buFont typeface="Wingdings" pitchFamily="2" charset="2"/>
              <a:buChar char="§"/>
              <a:tabLst>
                <a:tab pos="277813" algn="l"/>
                <a:tab pos="382588" algn="l"/>
                <a:tab pos="831850" algn="l"/>
                <a:tab pos="1281113" algn="l"/>
                <a:tab pos="1730375" algn="l"/>
                <a:tab pos="2179638" algn="l"/>
                <a:tab pos="2628900" algn="l"/>
                <a:tab pos="3078163" algn="l"/>
                <a:tab pos="3527425" algn="l"/>
                <a:tab pos="3976688" algn="l"/>
                <a:tab pos="4425950" algn="l"/>
                <a:tab pos="4875213" algn="l"/>
                <a:tab pos="5324475" algn="l"/>
                <a:tab pos="5773738" algn="l"/>
                <a:tab pos="6223000" algn="l"/>
                <a:tab pos="6672263" algn="l"/>
                <a:tab pos="7121525" algn="l"/>
                <a:tab pos="7570788" algn="l"/>
                <a:tab pos="8020050" algn="l"/>
                <a:tab pos="8469313" algn="l"/>
                <a:tab pos="8918575" algn="l"/>
              </a:tabLst>
              <a:defRPr/>
            </a:pPr>
            <a:r>
              <a:rPr lang="cs-CZ" sz="3000" b="1" dirty="0" smtClean="0">
                <a:solidFill>
                  <a:srgbClr val="000066"/>
                </a:solidFill>
              </a:rPr>
              <a:t>IŽP programy nabízejí obvykle okolo 5 % </a:t>
            </a:r>
            <a:r>
              <a:rPr lang="cs-CZ" sz="3000" b="1" dirty="0" err="1" smtClean="0">
                <a:solidFill>
                  <a:srgbClr val="000066"/>
                </a:solidFill>
              </a:rPr>
              <a:t>p.a</a:t>
            </a:r>
            <a:r>
              <a:rPr lang="cs-CZ" sz="3000" b="1" dirty="0" smtClean="0">
                <a:solidFill>
                  <a:srgbClr val="000066"/>
                </a:solidFill>
              </a:rPr>
              <a:t>.</a:t>
            </a:r>
            <a:br>
              <a:rPr lang="cs-CZ" sz="3000" b="1" dirty="0" smtClean="0">
                <a:solidFill>
                  <a:srgbClr val="000066"/>
                </a:solidFill>
              </a:rPr>
            </a:br>
            <a:r>
              <a:rPr lang="cs-CZ" sz="2400" b="1" dirty="0" smtClean="0">
                <a:solidFill>
                  <a:srgbClr val="000066"/>
                </a:solidFill>
              </a:rPr>
              <a:t>(vysoké poplatky, investování přes 1-2 mezičlánky)</a:t>
            </a:r>
          </a:p>
        </p:txBody>
      </p:sp>
      <p:sp>
        <p:nvSpPr>
          <p:cNvPr id="5" name="Obdélník 4"/>
          <p:cNvSpPr/>
          <p:nvPr/>
        </p:nvSpPr>
        <p:spPr>
          <a:xfrm>
            <a:off x="179512" y="1268760"/>
            <a:ext cx="89644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7813" lvl="0" indent="-277813">
              <a:spcBef>
                <a:spcPct val="20000"/>
              </a:spcBef>
              <a:tabLst>
                <a:tab pos="277813" algn="l"/>
                <a:tab pos="382588" algn="l"/>
                <a:tab pos="831850" algn="l"/>
                <a:tab pos="1281113" algn="l"/>
                <a:tab pos="1730375" algn="l"/>
                <a:tab pos="2179638" algn="l"/>
                <a:tab pos="2628900" algn="l"/>
                <a:tab pos="3078163" algn="l"/>
                <a:tab pos="3527425" algn="l"/>
                <a:tab pos="3976688" algn="l"/>
                <a:tab pos="4425950" algn="l"/>
                <a:tab pos="4875213" algn="l"/>
                <a:tab pos="5324475" algn="l"/>
                <a:tab pos="5773738" algn="l"/>
                <a:tab pos="6223000" algn="l"/>
                <a:tab pos="6672263" algn="l"/>
                <a:tab pos="7121525" algn="l"/>
                <a:tab pos="7570788" algn="l"/>
                <a:tab pos="8020050" algn="l"/>
                <a:tab pos="8469313" algn="l"/>
                <a:tab pos="8918575" algn="l"/>
              </a:tabLst>
              <a:defRPr/>
            </a:pPr>
            <a:r>
              <a:rPr lang="cs-CZ" sz="3000" b="1" dirty="0" smtClean="0">
                <a:solidFill>
                  <a:srgbClr val="FF8029"/>
                </a:solidFill>
              </a:rPr>
              <a:t>Kdy je dobré mít investiční životní pojištění?</a:t>
            </a:r>
          </a:p>
        </p:txBody>
      </p:sp>
    </p:spTree>
    <p:extLst>
      <p:ext uri="{BB962C8B-B14F-4D97-AF65-F5344CB8AC3E}">
        <p14:creationId xmlns:p14="http://schemas.microsoft.com/office/powerpoint/2010/main" val="208874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Obrázek 23" descr="Cesta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686768"/>
            <a:ext cx="857250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2"/>
          <p:cNvSpPr txBox="1">
            <a:spLocks/>
          </p:cNvSpPr>
          <p:nvPr/>
        </p:nvSpPr>
        <p:spPr>
          <a:xfrm>
            <a:off x="4211960" y="418654"/>
            <a:ext cx="4680520" cy="562074"/>
          </a:xfrm>
          <a:prstGeom prst="rect">
            <a:avLst/>
          </a:prstGeom>
        </p:spPr>
        <p:txBody>
          <a:bodyPr/>
          <a:lstStyle/>
          <a:p>
            <a:pPr marL="0"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cs-CZ" sz="2800" b="1" i="1" dirty="0" smtClean="0">
                <a:solidFill>
                  <a:srgbClr val="85C226"/>
                </a:solidFill>
                <a:latin typeface="Arial" charset="0"/>
              </a:rPr>
              <a:t>SPOŘENÍ A INVESTOVÁNÍ</a:t>
            </a:r>
            <a:endParaRPr lang="cs-CZ" sz="2800" b="1" i="1" dirty="0">
              <a:solidFill>
                <a:srgbClr val="85C226"/>
              </a:solidFill>
              <a:latin typeface="Arial" charset="0"/>
            </a:endParaRPr>
          </a:p>
        </p:txBody>
      </p:sp>
      <p:sp>
        <p:nvSpPr>
          <p:cNvPr id="7" name="Zástupný symbol pro text 3"/>
          <p:cNvSpPr txBox="1">
            <a:spLocks/>
          </p:cNvSpPr>
          <p:nvPr/>
        </p:nvSpPr>
        <p:spPr>
          <a:xfrm>
            <a:off x="0" y="1333872"/>
            <a:ext cx="9144000" cy="438944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2800" b="1" dirty="0" smtClean="0">
                <a:solidFill>
                  <a:srgbClr val="85C226"/>
                </a:solidFill>
              </a:rPr>
              <a:t>Cesta peněz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rgbClr val="85C22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Obrázek 1" descr="Cesta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548" y="1773064"/>
            <a:ext cx="7962900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adpis 2"/>
          <p:cNvSpPr txBox="1">
            <a:spLocks/>
          </p:cNvSpPr>
          <p:nvPr/>
        </p:nvSpPr>
        <p:spPr>
          <a:xfrm>
            <a:off x="4211960" y="418654"/>
            <a:ext cx="4680520" cy="562074"/>
          </a:xfrm>
          <a:prstGeom prst="rect">
            <a:avLst/>
          </a:prstGeom>
        </p:spPr>
        <p:txBody>
          <a:bodyPr/>
          <a:lstStyle/>
          <a:p>
            <a:pPr marL="0"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cs-CZ" sz="2800" b="1" i="1" dirty="0" smtClean="0">
                <a:solidFill>
                  <a:srgbClr val="85C226"/>
                </a:solidFill>
                <a:latin typeface="Arial" charset="0"/>
              </a:rPr>
              <a:t>SPOŘENÍ A INVESTOVÁNÍ</a:t>
            </a:r>
            <a:endParaRPr lang="cs-CZ" sz="2800" b="1" i="1" dirty="0">
              <a:solidFill>
                <a:srgbClr val="85C226"/>
              </a:solidFill>
              <a:latin typeface="Arial" charset="0"/>
            </a:endParaRPr>
          </a:p>
        </p:txBody>
      </p:sp>
      <p:sp>
        <p:nvSpPr>
          <p:cNvPr id="5" name="Zástupný symbol pro text 3"/>
          <p:cNvSpPr txBox="1">
            <a:spLocks/>
          </p:cNvSpPr>
          <p:nvPr/>
        </p:nvSpPr>
        <p:spPr>
          <a:xfrm>
            <a:off x="0" y="1333872"/>
            <a:ext cx="9144000" cy="438944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2800" b="1" dirty="0" smtClean="0">
                <a:solidFill>
                  <a:srgbClr val="85C226"/>
                </a:solidFill>
              </a:rPr>
              <a:t>Cesta peněz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rgbClr val="85C22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6758880" y="6520259"/>
            <a:ext cx="2133600" cy="365125"/>
          </a:xfrm>
        </p:spPr>
        <p:txBody>
          <a:bodyPr/>
          <a:lstStyle/>
          <a:p>
            <a:fld id="{81516933-F032-4704-9144-AEF6B1EC9040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SPOŘENÍ A INVESTOVÁNÍ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395536" y="1261864"/>
            <a:ext cx="8496944" cy="438944"/>
          </a:xfrm>
        </p:spPr>
        <p:txBody>
          <a:bodyPr/>
          <a:lstStyle/>
          <a:p>
            <a:r>
              <a:rPr lang="cs-CZ" dirty="0" smtClean="0">
                <a:solidFill>
                  <a:srgbClr val="85C226"/>
                </a:solidFill>
              </a:rPr>
              <a:t>Proč spořit? Dlouhodobé cíle</a:t>
            </a:r>
            <a:endParaRPr lang="cs-CZ" dirty="0">
              <a:solidFill>
                <a:srgbClr val="85C226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79512" y="1772816"/>
            <a:ext cx="8964488" cy="5085184"/>
          </a:xfrm>
          <a:prstGeom prst="rect">
            <a:avLst/>
          </a:prstGeom>
        </p:spPr>
        <p:txBody>
          <a:bodyPr/>
          <a:lstStyle/>
          <a:p>
            <a:pPr marL="342900" marR="0" lvl="0" indent="-3429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85C226"/>
              </a:buClr>
              <a:buSzTx/>
              <a:buFont typeface="Wingdings" pitchFamily="2" charset="2"/>
              <a:buChar char="§"/>
              <a:tabLst>
                <a:tab pos="277813" algn="l"/>
                <a:tab pos="382588" algn="l"/>
                <a:tab pos="831850" algn="l"/>
                <a:tab pos="1281113" algn="l"/>
                <a:tab pos="1730375" algn="l"/>
                <a:tab pos="2179638" algn="l"/>
                <a:tab pos="2628900" algn="l"/>
                <a:tab pos="3078163" algn="l"/>
                <a:tab pos="3527425" algn="l"/>
                <a:tab pos="3976688" algn="l"/>
                <a:tab pos="4425950" algn="l"/>
                <a:tab pos="4875213" algn="l"/>
                <a:tab pos="5324475" algn="l"/>
                <a:tab pos="5773738" algn="l"/>
                <a:tab pos="6223000" algn="l"/>
                <a:tab pos="6672263" algn="l"/>
                <a:tab pos="7121525" algn="l"/>
                <a:tab pos="7570788" algn="l"/>
                <a:tab pos="8020050" algn="l"/>
                <a:tab pos="8469313" algn="l"/>
                <a:tab pos="8918575" algn="l"/>
              </a:tabLst>
              <a:defRPr/>
            </a:pPr>
            <a:r>
              <a:rPr lang="cs-CZ" sz="3000" b="1" dirty="0" smtClean="0">
                <a:solidFill>
                  <a:srgbClr val="29166F"/>
                </a:solidFill>
                <a:latin typeface="Arial" charset="0"/>
              </a:rPr>
              <a:t>Vytvoření finanční rezervy pro sebe či rodinu</a:t>
            </a:r>
          </a:p>
          <a:p>
            <a:pPr marL="342900" marR="0" lvl="0" indent="-3429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85C226"/>
              </a:buClr>
              <a:buSzTx/>
              <a:buFont typeface="Wingdings" pitchFamily="2" charset="2"/>
              <a:buChar char="§"/>
              <a:tabLst>
                <a:tab pos="277813" algn="l"/>
                <a:tab pos="382588" algn="l"/>
                <a:tab pos="831850" algn="l"/>
                <a:tab pos="1281113" algn="l"/>
                <a:tab pos="1730375" algn="l"/>
                <a:tab pos="2179638" algn="l"/>
                <a:tab pos="2628900" algn="l"/>
                <a:tab pos="3078163" algn="l"/>
                <a:tab pos="3527425" algn="l"/>
                <a:tab pos="3976688" algn="l"/>
                <a:tab pos="4425950" algn="l"/>
                <a:tab pos="4875213" algn="l"/>
                <a:tab pos="5324475" algn="l"/>
                <a:tab pos="5773738" algn="l"/>
                <a:tab pos="6223000" algn="l"/>
                <a:tab pos="6672263" algn="l"/>
                <a:tab pos="7121525" algn="l"/>
                <a:tab pos="7570788" algn="l"/>
                <a:tab pos="8020050" algn="l"/>
                <a:tab pos="8469313" algn="l"/>
                <a:tab pos="8918575" algn="l"/>
              </a:tabLst>
              <a:defRPr/>
            </a:pPr>
            <a:r>
              <a:rPr lang="cs-CZ" sz="3000" b="1" dirty="0" smtClean="0">
                <a:solidFill>
                  <a:srgbClr val="29166F"/>
                </a:solidFill>
                <a:latin typeface="Arial" charset="0"/>
              </a:rPr>
              <a:t>Zajištění profinancování vzdělání dětí (SŠ, VŠ)</a:t>
            </a:r>
          </a:p>
          <a:p>
            <a:pPr marL="342900" marR="0" lvl="0" indent="-3429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85C226"/>
              </a:buClr>
              <a:buSzTx/>
              <a:buFont typeface="Wingdings" pitchFamily="2" charset="2"/>
              <a:buChar char="§"/>
              <a:tabLst>
                <a:tab pos="277813" algn="l"/>
                <a:tab pos="382588" algn="l"/>
                <a:tab pos="831850" algn="l"/>
                <a:tab pos="1281113" algn="l"/>
                <a:tab pos="1730375" algn="l"/>
                <a:tab pos="2179638" algn="l"/>
                <a:tab pos="2628900" algn="l"/>
                <a:tab pos="3078163" algn="l"/>
                <a:tab pos="3527425" algn="l"/>
                <a:tab pos="3976688" algn="l"/>
                <a:tab pos="4425950" algn="l"/>
                <a:tab pos="4875213" algn="l"/>
                <a:tab pos="5324475" algn="l"/>
                <a:tab pos="5773738" algn="l"/>
                <a:tab pos="6223000" algn="l"/>
                <a:tab pos="6672263" algn="l"/>
                <a:tab pos="7121525" algn="l"/>
                <a:tab pos="7570788" algn="l"/>
                <a:tab pos="8020050" algn="l"/>
                <a:tab pos="8469313" algn="l"/>
                <a:tab pos="8918575" algn="l"/>
              </a:tabLst>
              <a:defRPr/>
            </a:pPr>
            <a:r>
              <a:rPr lang="cs-CZ" sz="3000" b="1" dirty="0" smtClean="0">
                <a:solidFill>
                  <a:srgbClr val="29166F"/>
                </a:solidFill>
                <a:latin typeface="Arial" charset="0"/>
              </a:rPr>
              <a:t>Pomoc při vstupu dětí do života</a:t>
            </a:r>
          </a:p>
          <a:p>
            <a:pPr marL="342900" marR="0" lvl="0" indent="-3429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85C226"/>
              </a:buClr>
              <a:buSzTx/>
              <a:buFont typeface="Wingdings" pitchFamily="2" charset="2"/>
              <a:buChar char="§"/>
              <a:tabLst>
                <a:tab pos="277813" algn="l"/>
                <a:tab pos="382588" algn="l"/>
                <a:tab pos="831850" algn="l"/>
                <a:tab pos="1281113" algn="l"/>
                <a:tab pos="1730375" algn="l"/>
                <a:tab pos="2179638" algn="l"/>
                <a:tab pos="2628900" algn="l"/>
                <a:tab pos="3078163" algn="l"/>
                <a:tab pos="3527425" algn="l"/>
                <a:tab pos="3976688" algn="l"/>
                <a:tab pos="4425950" algn="l"/>
                <a:tab pos="4875213" algn="l"/>
                <a:tab pos="5324475" algn="l"/>
                <a:tab pos="5773738" algn="l"/>
                <a:tab pos="6223000" algn="l"/>
                <a:tab pos="6672263" algn="l"/>
                <a:tab pos="7121525" algn="l"/>
                <a:tab pos="7570788" algn="l"/>
                <a:tab pos="8020050" algn="l"/>
                <a:tab pos="8469313" algn="l"/>
                <a:tab pos="8918575" algn="l"/>
              </a:tabLst>
              <a:defRPr/>
            </a:pPr>
            <a:r>
              <a:rPr lang="cs-CZ" sz="3000" b="1" dirty="0" smtClean="0">
                <a:solidFill>
                  <a:srgbClr val="29166F"/>
                </a:solidFill>
                <a:latin typeface="Arial" charset="0"/>
              </a:rPr>
              <a:t>Zajištění levného a bezpečného financování bydlení (úspory + hypoteční úvěr)</a:t>
            </a:r>
          </a:p>
          <a:p>
            <a:pPr marL="342900" marR="0" lvl="0" indent="-3429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85C226"/>
              </a:buClr>
              <a:buSzTx/>
              <a:buFont typeface="Wingdings" pitchFamily="2" charset="2"/>
              <a:buChar char="§"/>
              <a:tabLst>
                <a:tab pos="277813" algn="l"/>
                <a:tab pos="382588" algn="l"/>
                <a:tab pos="831850" algn="l"/>
                <a:tab pos="1281113" algn="l"/>
                <a:tab pos="1730375" algn="l"/>
                <a:tab pos="2179638" algn="l"/>
                <a:tab pos="2628900" algn="l"/>
                <a:tab pos="3078163" algn="l"/>
                <a:tab pos="3527425" algn="l"/>
                <a:tab pos="3976688" algn="l"/>
                <a:tab pos="4425950" algn="l"/>
                <a:tab pos="4875213" algn="l"/>
                <a:tab pos="5324475" algn="l"/>
                <a:tab pos="5773738" algn="l"/>
                <a:tab pos="6223000" algn="l"/>
                <a:tab pos="6672263" algn="l"/>
                <a:tab pos="7121525" algn="l"/>
                <a:tab pos="7570788" algn="l"/>
                <a:tab pos="8020050" algn="l"/>
                <a:tab pos="8469313" algn="l"/>
                <a:tab pos="8918575" algn="l"/>
              </a:tabLst>
              <a:defRPr/>
            </a:pPr>
            <a:r>
              <a:rPr lang="cs-CZ" sz="3000" b="1" dirty="0" smtClean="0">
                <a:solidFill>
                  <a:srgbClr val="FF8029"/>
                </a:solidFill>
                <a:latin typeface="Arial" charset="0"/>
              </a:rPr>
              <a:t>Zajištění důstojného a smysluplného stáří </a:t>
            </a:r>
            <a:r>
              <a:rPr lang="cs-CZ" sz="3000" b="1" dirty="0" smtClean="0">
                <a:solidFill>
                  <a:srgbClr val="29166F"/>
                </a:solidFill>
                <a:latin typeface="Arial" charset="0"/>
              </a:rPr>
              <a:t>(důchodové období)</a:t>
            </a:r>
          </a:p>
          <a:p>
            <a:pPr marL="342900" marR="0" lvl="0" indent="-3429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85C226"/>
              </a:buClr>
              <a:buSzTx/>
              <a:buFont typeface="Wingdings" pitchFamily="2" charset="2"/>
              <a:buChar char="§"/>
              <a:tabLst>
                <a:tab pos="277813" algn="l"/>
                <a:tab pos="382588" algn="l"/>
                <a:tab pos="831850" algn="l"/>
                <a:tab pos="1281113" algn="l"/>
                <a:tab pos="1730375" algn="l"/>
                <a:tab pos="2179638" algn="l"/>
                <a:tab pos="2628900" algn="l"/>
                <a:tab pos="3078163" algn="l"/>
                <a:tab pos="3527425" algn="l"/>
                <a:tab pos="3976688" algn="l"/>
                <a:tab pos="4425950" algn="l"/>
                <a:tab pos="4875213" algn="l"/>
                <a:tab pos="5324475" algn="l"/>
                <a:tab pos="5773738" algn="l"/>
                <a:tab pos="6223000" algn="l"/>
                <a:tab pos="6672263" algn="l"/>
                <a:tab pos="7121525" algn="l"/>
                <a:tab pos="7570788" algn="l"/>
                <a:tab pos="8020050" algn="l"/>
                <a:tab pos="8469313" algn="l"/>
                <a:tab pos="8918575" algn="l"/>
              </a:tabLst>
              <a:defRPr/>
            </a:pPr>
            <a:r>
              <a:rPr lang="cs-CZ" sz="3000" b="1" dirty="0" smtClean="0">
                <a:solidFill>
                  <a:srgbClr val="FF8029"/>
                </a:solidFill>
                <a:latin typeface="Arial" charset="0"/>
              </a:rPr>
              <a:t>Nechat pracovat peníze a žít z úroků !</a:t>
            </a:r>
            <a:br>
              <a:rPr lang="cs-CZ" sz="3000" b="1" dirty="0" smtClean="0">
                <a:solidFill>
                  <a:srgbClr val="FF8029"/>
                </a:solidFill>
                <a:latin typeface="Arial" charset="0"/>
              </a:rPr>
            </a:br>
            <a:r>
              <a:rPr lang="cs-CZ" sz="3000" b="1" dirty="0" smtClean="0">
                <a:solidFill>
                  <a:srgbClr val="FF8029"/>
                </a:solidFill>
                <a:latin typeface="Arial" charset="0"/>
              </a:rPr>
              <a:t>Stát se rentiérem (i třeba ve 40 či 50 letech)</a:t>
            </a:r>
          </a:p>
          <a:p>
            <a:pPr marL="277813" marR="0" lvl="0" indent="-2778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7813" algn="l"/>
                <a:tab pos="382588" algn="l"/>
                <a:tab pos="831850" algn="l"/>
                <a:tab pos="1281113" algn="l"/>
                <a:tab pos="1730375" algn="l"/>
                <a:tab pos="2179638" algn="l"/>
                <a:tab pos="2628900" algn="l"/>
                <a:tab pos="3078163" algn="l"/>
                <a:tab pos="3527425" algn="l"/>
                <a:tab pos="3976688" algn="l"/>
                <a:tab pos="4425950" algn="l"/>
                <a:tab pos="4875213" algn="l"/>
                <a:tab pos="5324475" algn="l"/>
                <a:tab pos="5773738" algn="l"/>
                <a:tab pos="6223000" algn="l"/>
                <a:tab pos="6672263" algn="l"/>
                <a:tab pos="7121525" algn="l"/>
                <a:tab pos="7570788" algn="l"/>
                <a:tab pos="8020050" algn="l"/>
                <a:tab pos="8469313" algn="l"/>
                <a:tab pos="8918575" algn="l"/>
              </a:tabLst>
              <a:defRPr/>
            </a:pP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874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Obrázek 3" descr="rozlozeni-financniho-majetku-domacnost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998" y="1421656"/>
            <a:ext cx="7777162" cy="467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ovéPole 4"/>
          <p:cNvSpPr txBox="1">
            <a:spLocks noChangeArrowheads="1"/>
          </p:cNvSpPr>
          <p:nvPr/>
        </p:nvSpPr>
        <p:spPr bwMode="auto">
          <a:xfrm>
            <a:off x="663948" y="1413718"/>
            <a:ext cx="78676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200" b="1"/>
              <a:t>ROZLOŽENÍ FINANČNÍHO MAJETKU DOMÁCNOSTÍ V ČR</a:t>
            </a:r>
          </a:p>
        </p:txBody>
      </p:sp>
      <p:sp>
        <p:nvSpPr>
          <p:cNvPr id="29701" name="TextovéPole 5"/>
          <p:cNvSpPr txBox="1">
            <a:spLocks noChangeArrowheads="1"/>
          </p:cNvSpPr>
          <p:nvPr/>
        </p:nvSpPr>
        <p:spPr bwMode="auto">
          <a:xfrm>
            <a:off x="7307635" y="1774081"/>
            <a:ext cx="1146175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700"/>
              <a:t>- hotovost</a:t>
            </a:r>
          </a:p>
        </p:txBody>
      </p:sp>
      <p:cxnSp>
        <p:nvCxnSpPr>
          <p:cNvPr id="8" name="Přímá spojovací šipka 7"/>
          <p:cNvCxnSpPr/>
          <p:nvPr/>
        </p:nvCxnSpPr>
        <p:spPr>
          <a:xfrm flipH="1">
            <a:off x="4212010" y="1989981"/>
            <a:ext cx="2087563" cy="0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/>
          <p:nvPr/>
        </p:nvCxnSpPr>
        <p:spPr>
          <a:xfrm flipH="1">
            <a:off x="4788273" y="2350343"/>
            <a:ext cx="1511300" cy="0"/>
          </a:xfrm>
          <a:prstGeom prst="straightConnector1">
            <a:avLst/>
          </a:prstGeom>
          <a:ln>
            <a:solidFill>
              <a:srgbClr val="7D1F1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 flipH="1">
            <a:off x="3419848" y="2782143"/>
            <a:ext cx="2879725" cy="1223963"/>
          </a:xfrm>
          <a:prstGeom prst="straightConnector1">
            <a:avLst/>
          </a:prstGeom>
          <a:ln>
            <a:solidFill>
              <a:srgbClr val="5A8B2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/>
          <p:nvPr/>
        </p:nvCxnSpPr>
        <p:spPr>
          <a:xfrm flipH="1">
            <a:off x="2556248" y="3140918"/>
            <a:ext cx="3743325" cy="1584325"/>
          </a:xfrm>
          <a:prstGeom prst="straightConnector1">
            <a:avLst/>
          </a:prstGeom>
          <a:ln>
            <a:solidFill>
              <a:srgbClr val="5E069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bdélník 27"/>
          <p:cNvSpPr>
            <a:spLocks noChangeArrowheads="1"/>
          </p:cNvSpPr>
          <p:nvPr/>
        </p:nvSpPr>
        <p:spPr bwMode="auto">
          <a:xfrm>
            <a:off x="611560" y="6095256"/>
            <a:ext cx="81375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/>
              <a:t>Finanční majetek domácností ke konci roku 2011 činil 3 406 mld. Kč. Průměrný občan má finanční majetek v objemu 323 tis. Kč.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4644008" y="620688"/>
            <a:ext cx="29078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ZÁKLADY  INVESTOVÁNÍ</a:t>
            </a:r>
            <a:endParaRPr lang="cs-CZ" dirty="0"/>
          </a:p>
        </p:txBody>
      </p:sp>
      <p:sp>
        <p:nvSpPr>
          <p:cNvPr id="13" name="Nadpis 2"/>
          <p:cNvSpPr>
            <a:spLocks noGrp="1"/>
          </p:cNvSpPr>
          <p:nvPr>
            <p:ph type="title"/>
          </p:nvPr>
        </p:nvSpPr>
        <p:spPr>
          <a:xfrm>
            <a:off x="4427984" y="418654"/>
            <a:ext cx="4464496" cy="562074"/>
          </a:xfrm>
        </p:spPr>
        <p:txBody>
          <a:bodyPr/>
          <a:lstStyle/>
          <a:p>
            <a:r>
              <a:rPr lang="cs-CZ" dirty="0" smtClean="0"/>
              <a:t>SPOŘENÍ A INVESTOVÁNÍ</a:t>
            </a: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490196" y="1640607"/>
            <a:ext cx="808105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400" b="1" dirty="0"/>
              <a:t>Doporučená likvidní rezerva (hotovost + běžné účty) =</a:t>
            </a:r>
            <a:br>
              <a:rPr lang="cs-CZ" sz="2400" b="1" dirty="0"/>
            </a:br>
            <a:r>
              <a:rPr lang="cs-CZ" sz="2400" b="1" dirty="0"/>
              <a:t>= 3-6 násobek čistého měsíčního příjmu</a:t>
            </a:r>
          </a:p>
          <a:p>
            <a:pPr algn="ctr"/>
            <a:endParaRPr lang="cs-CZ" sz="1000" b="1" dirty="0"/>
          </a:p>
          <a:p>
            <a:pPr algn="ctr"/>
            <a:r>
              <a:rPr lang="cs-CZ" sz="2400" b="1" dirty="0"/>
              <a:t>Skutečnost v ČR = 9 násobek měsíčního příjmu</a:t>
            </a:r>
          </a:p>
          <a:p>
            <a:pPr algn="ctr"/>
            <a:endParaRPr lang="cs-CZ" b="1" dirty="0"/>
          </a:p>
          <a:p>
            <a:pPr algn="ctr"/>
            <a:r>
              <a:rPr lang="cs-CZ" sz="2400" b="1" dirty="0">
                <a:solidFill>
                  <a:srgbClr val="FF8029"/>
                </a:solidFill>
              </a:rPr>
              <a:t>PENÍZE V ČR ZAHÁLÍ !</a:t>
            </a:r>
          </a:p>
        </p:txBody>
      </p:sp>
      <p:sp>
        <p:nvSpPr>
          <p:cNvPr id="10" name="TextovéPole 9"/>
          <p:cNvSpPr txBox="1">
            <a:spLocks noChangeArrowheads="1"/>
          </p:cNvSpPr>
          <p:nvPr/>
        </p:nvSpPr>
        <p:spPr bwMode="auto">
          <a:xfrm>
            <a:off x="468313" y="3729757"/>
            <a:ext cx="845978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/>
              <a:t>Do akcií a akciových fondů investuje ve vyspělém světě významná část populace:</a:t>
            </a:r>
          </a:p>
          <a:p>
            <a:pPr>
              <a:buFontTx/>
              <a:buChar char="-"/>
            </a:pPr>
            <a:r>
              <a:rPr lang="cs-CZ" sz="2400" b="1" dirty="0">
                <a:solidFill>
                  <a:srgbClr val="FF8029"/>
                </a:solidFill>
              </a:rPr>
              <a:t> v USA plná 1/3 všech občanů</a:t>
            </a:r>
          </a:p>
          <a:p>
            <a:pPr>
              <a:buFontTx/>
              <a:buChar char="-"/>
            </a:pPr>
            <a:r>
              <a:rPr lang="cs-CZ" sz="2400" b="1" dirty="0">
                <a:solidFill>
                  <a:srgbClr val="FF8029"/>
                </a:solidFill>
              </a:rPr>
              <a:t> ve Švédsku cca 45% všech občanů</a:t>
            </a:r>
          </a:p>
        </p:txBody>
      </p:sp>
      <p:sp>
        <p:nvSpPr>
          <p:cNvPr id="12" name="TextovéPole 11"/>
          <p:cNvSpPr txBox="1">
            <a:spLocks noChangeArrowheads="1"/>
          </p:cNvSpPr>
          <p:nvPr/>
        </p:nvSpPr>
        <p:spPr bwMode="auto">
          <a:xfrm>
            <a:off x="35496" y="5817319"/>
            <a:ext cx="922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1" dirty="0">
                <a:solidFill>
                  <a:srgbClr val="FF8029"/>
                </a:solidFill>
              </a:rPr>
              <a:t>V ČR investuje do akcií a akciových fondů jen 1,5 % občanů!!!</a:t>
            </a:r>
          </a:p>
          <a:p>
            <a:endParaRPr lang="cs-CZ" dirty="0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3203575" y="5385519"/>
            <a:ext cx="27019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1"/>
              <a:t>A jak je to u nás?</a:t>
            </a:r>
          </a:p>
        </p:txBody>
      </p:sp>
      <p:sp>
        <p:nvSpPr>
          <p:cNvPr id="7" name="Nadpis 2"/>
          <p:cNvSpPr>
            <a:spLocks noGrp="1"/>
          </p:cNvSpPr>
          <p:nvPr>
            <p:ph type="title"/>
          </p:nvPr>
        </p:nvSpPr>
        <p:spPr>
          <a:xfrm>
            <a:off x="4427984" y="418654"/>
            <a:ext cx="4464496" cy="562074"/>
          </a:xfrm>
        </p:spPr>
        <p:txBody>
          <a:bodyPr/>
          <a:lstStyle/>
          <a:p>
            <a:r>
              <a:rPr lang="cs-CZ" dirty="0" smtClean="0"/>
              <a:t>SPOŘENÍ A INVESTOVÁNÍ</a:t>
            </a: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0" grpId="0"/>
      <p:bldP spid="12" grpId="0"/>
      <p:bldP spid="1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490196" y="1640607"/>
            <a:ext cx="808105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400" b="1" dirty="0"/>
              <a:t>Doporučená likvidní rezerva (hotovost + běžné účty) =</a:t>
            </a:r>
            <a:br>
              <a:rPr lang="cs-CZ" sz="2400" b="1" dirty="0"/>
            </a:br>
            <a:r>
              <a:rPr lang="cs-CZ" sz="2400" b="1" dirty="0"/>
              <a:t>= 3-6 násobek čistého měsíčního příjmu</a:t>
            </a:r>
          </a:p>
          <a:p>
            <a:pPr algn="ctr"/>
            <a:endParaRPr lang="cs-CZ" sz="1000" b="1" dirty="0"/>
          </a:p>
          <a:p>
            <a:pPr algn="ctr"/>
            <a:r>
              <a:rPr lang="cs-CZ" sz="2400" b="1" dirty="0"/>
              <a:t>Skutečnost v ČR = 9 násobek měsíčního příjmu</a:t>
            </a:r>
          </a:p>
          <a:p>
            <a:pPr algn="ctr"/>
            <a:endParaRPr lang="cs-CZ" b="1" dirty="0"/>
          </a:p>
          <a:p>
            <a:pPr algn="ctr"/>
            <a:r>
              <a:rPr lang="cs-CZ" sz="2400" b="1" dirty="0">
                <a:solidFill>
                  <a:srgbClr val="FF8029"/>
                </a:solidFill>
              </a:rPr>
              <a:t>PENÍZE V ČR ZAHÁLÍ !</a:t>
            </a:r>
          </a:p>
        </p:txBody>
      </p:sp>
      <p:sp>
        <p:nvSpPr>
          <p:cNvPr id="10" name="TextovéPole 9"/>
          <p:cNvSpPr txBox="1">
            <a:spLocks noChangeArrowheads="1"/>
          </p:cNvSpPr>
          <p:nvPr/>
        </p:nvSpPr>
        <p:spPr bwMode="auto">
          <a:xfrm>
            <a:off x="468313" y="3729757"/>
            <a:ext cx="845978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/>
              <a:t>Do akcií a akciových fondů investuje ve vyspělém světě významná část populace:</a:t>
            </a:r>
          </a:p>
          <a:p>
            <a:pPr>
              <a:buFontTx/>
              <a:buChar char="-"/>
            </a:pPr>
            <a:r>
              <a:rPr lang="cs-CZ" sz="2400" b="1" dirty="0">
                <a:solidFill>
                  <a:srgbClr val="FF8029"/>
                </a:solidFill>
              </a:rPr>
              <a:t> v USA plná 1/3 všech občanů</a:t>
            </a:r>
          </a:p>
          <a:p>
            <a:pPr>
              <a:buFontTx/>
              <a:buChar char="-"/>
            </a:pPr>
            <a:r>
              <a:rPr lang="cs-CZ" sz="2400" b="1" dirty="0">
                <a:solidFill>
                  <a:srgbClr val="FF8029"/>
                </a:solidFill>
              </a:rPr>
              <a:t> ve Švédsku cca 45% všech občanů</a:t>
            </a:r>
          </a:p>
        </p:txBody>
      </p:sp>
      <p:sp>
        <p:nvSpPr>
          <p:cNvPr id="12" name="TextovéPole 11"/>
          <p:cNvSpPr txBox="1">
            <a:spLocks noChangeArrowheads="1"/>
          </p:cNvSpPr>
          <p:nvPr/>
        </p:nvSpPr>
        <p:spPr bwMode="auto">
          <a:xfrm>
            <a:off x="35496" y="5817319"/>
            <a:ext cx="922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1" dirty="0">
                <a:solidFill>
                  <a:srgbClr val="FF8029"/>
                </a:solidFill>
              </a:rPr>
              <a:t>V ČR investuje do akcií a akciových fondů jen 1,5 % občanů!!!</a:t>
            </a:r>
          </a:p>
          <a:p>
            <a:endParaRPr lang="cs-CZ" dirty="0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3203575" y="5385519"/>
            <a:ext cx="27019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1"/>
              <a:t>A jak je to u nás?</a:t>
            </a:r>
          </a:p>
        </p:txBody>
      </p:sp>
      <p:sp>
        <p:nvSpPr>
          <p:cNvPr id="7" name="Nadpis 2"/>
          <p:cNvSpPr>
            <a:spLocks noGrp="1"/>
          </p:cNvSpPr>
          <p:nvPr>
            <p:ph type="title"/>
          </p:nvPr>
        </p:nvSpPr>
        <p:spPr>
          <a:xfrm>
            <a:off x="4427984" y="418654"/>
            <a:ext cx="4464496" cy="562074"/>
          </a:xfrm>
        </p:spPr>
        <p:txBody>
          <a:bodyPr/>
          <a:lstStyle/>
          <a:p>
            <a:r>
              <a:rPr lang="cs-CZ" dirty="0" smtClean="0"/>
              <a:t>SPOŘENÍ A INVESTOVÁNÍ</a:t>
            </a: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0" grpId="0"/>
      <p:bldP spid="12" grpId="0"/>
      <p:bldP spid="1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924944"/>
            <a:ext cx="9144000" cy="1226567"/>
          </a:xfrm>
        </p:spPr>
        <p:txBody>
          <a:bodyPr>
            <a:noAutofit/>
          </a:bodyPr>
          <a:lstStyle/>
          <a:p>
            <a:pPr algn="ctr"/>
            <a:r>
              <a:rPr lang="cs-CZ" sz="4000" dirty="0" smtClean="0"/>
              <a:t>KONEC dopolední části</a:t>
            </a:r>
            <a:br>
              <a:rPr lang="cs-CZ" sz="4000" dirty="0" smtClean="0"/>
            </a:br>
            <a:r>
              <a:rPr lang="cs-CZ" sz="4000" dirty="0" smtClean="0"/>
              <a:t>3. BLOKU</a:t>
            </a:r>
            <a:endParaRPr lang="cs-CZ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4221088"/>
            <a:ext cx="9144000" cy="339508"/>
          </a:xfrm>
        </p:spPr>
        <p:txBody>
          <a:bodyPr/>
          <a:lstStyle/>
          <a:p>
            <a:pPr algn="ctr"/>
            <a:r>
              <a:rPr lang="cs-CZ" dirty="0" smtClean="0"/>
              <a:t>PŘESTÁVKA NA OBĚD 12:30 – 13:30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16933-F032-4704-9144-AEF6B1EC9040}" type="slidenum">
              <a:rPr lang="cs-CZ" smtClean="0"/>
              <a:pPr/>
              <a:t>43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242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6758880" y="6520259"/>
            <a:ext cx="2133600" cy="365125"/>
          </a:xfrm>
        </p:spPr>
        <p:txBody>
          <a:bodyPr/>
          <a:lstStyle/>
          <a:p>
            <a:fld id="{81516933-F032-4704-9144-AEF6B1EC9040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SPOŘENÍ A INVESTOVÁNÍ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395536" y="1261864"/>
            <a:ext cx="8496944" cy="438944"/>
          </a:xfrm>
        </p:spPr>
        <p:txBody>
          <a:bodyPr/>
          <a:lstStyle/>
          <a:p>
            <a:r>
              <a:rPr lang="cs-CZ" dirty="0" smtClean="0">
                <a:solidFill>
                  <a:srgbClr val="85C226"/>
                </a:solidFill>
              </a:rPr>
              <a:t>Spoření na stáří – dobrý důvod ke spoření</a:t>
            </a:r>
            <a:endParaRPr lang="cs-CZ" dirty="0">
              <a:solidFill>
                <a:srgbClr val="85C226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79512" y="1772816"/>
            <a:ext cx="8964488" cy="5085184"/>
          </a:xfrm>
          <a:prstGeom prst="rect">
            <a:avLst/>
          </a:prstGeom>
        </p:spPr>
        <p:txBody>
          <a:bodyPr/>
          <a:lstStyle/>
          <a:p>
            <a:pPr marL="342900" indent="-3429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85C226"/>
              </a:buClr>
              <a:buFont typeface="Wingdings" pitchFamily="2" charset="2"/>
              <a:buChar char="§"/>
              <a:tabLst>
                <a:tab pos="277813" algn="l"/>
                <a:tab pos="382588" algn="l"/>
                <a:tab pos="831850" algn="l"/>
                <a:tab pos="1281113" algn="l"/>
                <a:tab pos="1730375" algn="l"/>
                <a:tab pos="2179638" algn="l"/>
                <a:tab pos="2628900" algn="l"/>
                <a:tab pos="3078163" algn="l"/>
                <a:tab pos="3527425" algn="l"/>
                <a:tab pos="3976688" algn="l"/>
                <a:tab pos="4425950" algn="l"/>
                <a:tab pos="4875213" algn="l"/>
                <a:tab pos="5324475" algn="l"/>
                <a:tab pos="5773738" algn="l"/>
                <a:tab pos="6223000" algn="l"/>
                <a:tab pos="6672263" algn="l"/>
                <a:tab pos="7121525" algn="l"/>
                <a:tab pos="7570788" algn="l"/>
                <a:tab pos="8020050" algn="l"/>
                <a:tab pos="8469313" algn="l"/>
                <a:tab pos="8918575" algn="l"/>
              </a:tabLst>
            </a:pPr>
            <a:r>
              <a:rPr lang="cs-CZ" sz="3000" b="1" dirty="0" smtClean="0">
                <a:solidFill>
                  <a:srgbClr val="29166F"/>
                </a:solidFill>
                <a:latin typeface="Arial" charset="0"/>
              </a:rPr>
              <a:t>Hodně lidí na otázku, </a:t>
            </a:r>
            <a:r>
              <a:rPr lang="cs-CZ" sz="3000" b="1" dirty="0" smtClean="0">
                <a:solidFill>
                  <a:srgbClr val="FF8029"/>
                </a:solidFill>
                <a:latin typeface="Arial" charset="0"/>
              </a:rPr>
              <a:t>jakou výši důchodu byste si představovali</a:t>
            </a:r>
            <a:r>
              <a:rPr lang="cs-CZ" sz="3000" b="1" dirty="0" smtClean="0">
                <a:solidFill>
                  <a:srgbClr val="29166F"/>
                </a:solidFill>
                <a:latin typeface="Arial" charset="0"/>
              </a:rPr>
              <a:t>, odpoví, že kolem dvaceti tisíc korun. </a:t>
            </a:r>
          </a:p>
          <a:p>
            <a:pPr marL="342900" indent="-3429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85C226"/>
              </a:buClr>
              <a:buFont typeface="Wingdings" pitchFamily="2" charset="2"/>
              <a:buChar char="§"/>
              <a:tabLst>
                <a:tab pos="277813" algn="l"/>
                <a:tab pos="382588" algn="l"/>
                <a:tab pos="831850" algn="l"/>
                <a:tab pos="1281113" algn="l"/>
                <a:tab pos="1730375" algn="l"/>
                <a:tab pos="2179638" algn="l"/>
                <a:tab pos="2628900" algn="l"/>
                <a:tab pos="3078163" algn="l"/>
                <a:tab pos="3527425" algn="l"/>
                <a:tab pos="3976688" algn="l"/>
                <a:tab pos="4425950" algn="l"/>
                <a:tab pos="4875213" algn="l"/>
                <a:tab pos="5324475" algn="l"/>
                <a:tab pos="5773738" algn="l"/>
                <a:tab pos="6223000" algn="l"/>
                <a:tab pos="6672263" algn="l"/>
                <a:tab pos="7121525" algn="l"/>
                <a:tab pos="7570788" algn="l"/>
                <a:tab pos="8020050" algn="l"/>
                <a:tab pos="8469313" algn="l"/>
                <a:tab pos="8918575" algn="l"/>
              </a:tabLst>
            </a:pPr>
            <a:r>
              <a:rPr lang="cs-CZ" sz="3000" b="1" dirty="0" smtClean="0">
                <a:solidFill>
                  <a:srgbClr val="29166F"/>
                </a:solidFill>
                <a:latin typeface="Arial" charset="0"/>
              </a:rPr>
              <a:t>Vědí, jaké mají v současnosti výdaje a rovněž ví, že současným důchodcům se z jejich důchodů nežije právě jednoduše. </a:t>
            </a:r>
          </a:p>
          <a:p>
            <a:pPr marL="342900" indent="-3429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85C226"/>
              </a:buClr>
              <a:buFont typeface="Wingdings" pitchFamily="2" charset="2"/>
              <a:buChar char="§"/>
              <a:tabLst>
                <a:tab pos="277813" algn="l"/>
                <a:tab pos="382588" algn="l"/>
                <a:tab pos="831850" algn="l"/>
                <a:tab pos="1281113" algn="l"/>
                <a:tab pos="1730375" algn="l"/>
                <a:tab pos="2179638" algn="l"/>
                <a:tab pos="2628900" algn="l"/>
                <a:tab pos="3078163" algn="l"/>
                <a:tab pos="3527425" algn="l"/>
                <a:tab pos="3976688" algn="l"/>
                <a:tab pos="4425950" algn="l"/>
                <a:tab pos="4875213" algn="l"/>
                <a:tab pos="5324475" algn="l"/>
                <a:tab pos="5773738" algn="l"/>
                <a:tab pos="6223000" algn="l"/>
                <a:tab pos="6672263" algn="l"/>
                <a:tab pos="7121525" algn="l"/>
                <a:tab pos="7570788" algn="l"/>
                <a:tab pos="8020050" algn="l"/>
                <a:tab pos="8469313" algn="l"/>
                <a:tab pos="8918575" algn="l"/>
              </a:tabLst>
            </a:pPr>
            <a:r>
              <a:rPr lang="cs-CZ" sz="3000" b="1" dirty="0" smtClean="0">
                <a:solidFill>
                  <a:srgbClr val="29166F"/>
                </a:solidFill>
                <a:latin typeface="Arial" charset="0"/>
              </a:rPr>
              <a:t>Ovšem čistý měsíční důchod ve výši 20 000 Kč jako penze od státu je pro drtivou většinu lidí nedosažitelný.</a:t>
            </a:r>
          </a:p>
        </p:txBody>
      </p:sp>
    </p:spTree>
    <p:extLst>
      <p:ext uri="{BB962C8B-B14F-4D97-AF65-F5344CB8AC3E}">
        <p14:creationId xmlns:p14="http://schemas.microsoft.com/office/powerpoint/2010/main" val="208874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6758880" y="6520259"/>
            <a:ext cx="2133600" cy="365125"/>
          </a:xfrm>
        </p:spPr>
        <p:txBody>
          <a:bodyPr/>
          <a:lstStyle/>
          <a:p>
            <a:fld id="{81516933-F032-4704-9144-AEF6B1EC9040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SPOŘENÍ A INVESTOVÁNÍ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395536" y="1196752"/>
            <a:ext cx="8496944" cy="438944"/>
          </a:xfrm>
        </p:spPr>
        <p:txBody>
          <a:bodyPr/>
          <a:lstStyle/>
          <a:p>
            <a:r>
              <a:rPr lang="cs-CZ" dirty="0" smtClean="0">
                <a:solidFill>
                  <a:srgbClr val="85C226"/>
                </a:solidFill>
              </a:rPr>
              <a:t>Podíl státní penze na hrubém příjmu</a:t>
            </a:r>
            <a:endParaRPr lang="cs-CZ" dirty="0">
              <a:solidFill>
                <a:srgbClr val="85C226"/>
              </a:solidFill>
            </a:endParaRPr>
          </a:p>
        </p:txBody>
      </p:sp>
      <p:sp>
        <p:nvSpPr>
          <p:cNvPr id="6" name="Zástupný symbol pro zápatí 3"/>
          <p:cNvSpPr txBox="1">
            <a:spLocks noGrp="1"/>
          </p:cNvSpPr>
          <p:nvPr/>
        </p:nvSpPr>
        <p:spPr bwMode="auto">
          <a:xfrm>
            <a:off x="92075" y="6985198"/>
            <a:ext cx="129698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800">
                <a:solidFill>
                  <a:schemeClr val="bg1"/>
                </a:solidFill>
              </a:rPr>
              <a:t>© E&amp;S</a:t>
            </a:r>
          </a:p>
        </p:txBody>
      </p:sp>
      <p:pic>
        <p:nvPicPr>
          <p:cNvPr id="7" name="Picture 3" descr="4E17B9B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6918" y="1628972"/>
            <a:ext cx="7927530" cy="4968379"/>
          </a:xfrm>
          <a:prstGeom prst="rect">
            <a:avLst/>
          </a:prstGeom>
          <a:noFill/>
        </p:spPr>
      </p:pic>
      <p:sp>
        <p:nvSpPr>
          <p:cNvPr id="10" name="TextovéPole 12"/>
          <p:cNvSpPr txBox="1">
            <a:spLocks noChangeArrowheads="1"/>
          </p:cNvSpPr>
          <p:nvPr/>
        </p:nvSpPr>
        <p:spPr bwMode="auto">
          <a:xfrm>
            <a:off x="1312392" y="5249515"/>
            <a:ext cx="5953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 b="1" dirty="0"/>
              <a:t>82%</a:t>
            </a:r>
          </a:p>
        </p:txBody>
      </p:sp>
      <p:sp>
        <p:nvSpPr>
          <p:cNvPr id="11" name="TextovéPole 13"/>
          <p:cNvSpPr txBox="1">
            <a:spLocks noChangeArrowheads="1"/>
          </p:cNvSpPr>
          <p:nvPr/>
        </p:nvSpPr>
        <p:spPr bwMode="auto">
          <a:xfrm>
            <a:off x="1888456" y="5035079"/>
            <a:ext cx="5953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 b="1" dirty="0"/>
              <a:t>63%</a:t>
            </a:r>
          </a:p>
        </p:txBody>
      </p:sp>
      <p:sp>
        <p:nvSpPr>
          <p:cNvPr id="12" name="TextovéPole 14"/>
          <p:cNvSpPr txBox="1">
            <a:spLocks noChangeArrowheads="1"/>
          </p:cNvSpPr>
          <p:nvPr/>
        </p:nvSpPr>
        <p:spPr bwMode="auto">
          <a:xfrm>
            <a:off x="2411760" y="4817467"/>
            <a:ext cx="5953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 b="1" dirty="0"/>
              <a:t>52%</a:t>
            </a:r>
          </a:p>
        </p:txBody>
      </p:sp>
      <p:sp>
        <p:nvSpPr>
          <p:cNvPr id="13" name="TextovéPole 15"/>
          <p:cNvSpPr txBox="1">
            <a:spLocks noChangeArrowheads="1"/>
          </p:cNvSpPr>
          <p:nvPr/>
        </p:nvSpPr>
        <p:spPr bwMode="auto">
          <a:xfrm>
            <a:off x="3040584" y="4603030"/>
            <a:ext cx="5953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 b="1" dirty="0"/>
              <a:t>45%</a:t>
            </a:r>
          </a:p>
        </p:txBody>
      </p:sp>
      <p:sp>
        <p:nvSpPr>
          <p:cNvPr id="14" name="TextovéPole 16"/>
          <p:cNvSpPr txBox="1">
            <a:spLocks noChangeArrowheads="1"/>
          </p:cNvSpPr>
          <p:nvPr/>
        </p:nvSpPr>
        <p:spPr bwMode="auto">
          <a:xfrm>
            <a:off x="3635896" y="4387006"/>
            <a:ext cx="5953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 b="1" dirty="0"/>
              <a:t>41%</a:t>
            </a:r>
          </a:p>
        </p:txBody>
      </p:sp>
      <p:sp>
        <p:nvSpPr>
          <p:cNvPr id="15" name="TextovéPole 17"/>
          <p:cNvSpPr txBox="1">
            <a:spLocks noChangeArrowheads="1"/>
          </p:cNvSpPr>
          <p:nvPr/>
        </p:nvSpPr>
        <p:spPr bwMode="auto">
          <a:xfrm>
            <a:off x="4266307" y="4098975"/>
            <a:ext cx="5937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 b="1" dirty="0"/>
              <a:t>31%</a:t>
            </a:r>
          </a:p>
        </p:txBody>
      </p:sp>
      <p:sp>
        <p:nvSpPr>
          <p:cNvPr id="16" name="TextovéPole 18"/>
          <p:cNvSpPr txBox="1">
            <a:spLocks noChangeArrowheads="1"/>
          </p:cNvSpPr>
          <p:nvPr/>
        </p:nvSpPr>
        <p:spPr bwMode="auto">
          <a:xfrm>
            <a:off x="4820617" y="3738935"/>
            <a:ext cx="5953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 b="1" dirty="0"/>
              <a:t>26%</a:t>
            </a:r>
          </a:p>
        </p:txBody>
      </p:sp>
      <p:sp>
        <p:nvSpPr>
          <p:cNvPr id="17" name="TextovéPole 19"/>
          <p:cNvSpPr txBox="1">
            <a:spLocks noChangeArrowheads="1"/>
          </p:cNvSpPr>
          <p:nvPr/>
        </p:nvSpPr>
        <p:spPr bwMode="auto">
          <a:xfrm>
            <a:off x="5416847" y="3429000"/>
            <a:ext cx="5953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 b="1" dirty="0"/>
              <a:t>23%</a:t>
            </a:r>
          </a:p>
        </p:txBody>
      </p:sp>
      <p:sp>
        <p:nvSpPr>
          <p:cNvPr id="18" name="TextovéPole 20"/>
          <p:cNvSpPr txBox="1">
            <a:spLocks noChangeArrowheads="1"/>
          </p:cNvSpPr>
          <p:nvPr/>
        </p:nvSpPr>
        <p:spPr bwMode="auto">
          <a:xfrm>
            <a:off x="5992912" y="3017267"/>
            <a:ext cx="5953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 b="1" dirty="0"/>
              <a:t>20%</a:t>
            </a:r>
          </a:p>
        </p:txBody>
      </p:sp>
      <p:sp>
        <p:nvSpPr>
          <p:cNvPr id="19" name="TextovéPole 21"/>
          <p:cNvSpPr txBox="1">
            <a:spLocks noChangeArrowheads="1"/>
          </p:cNvSpPr>
          <p:nvPr/>
        </p:nvSpPr>
        <p:spPr bwMode="auto">
          <a:xfrm>
            <a:off x="6568975" y="2658814"/>
            <a:ext cx="5953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 b="1" dirty="0"/>
              <a:t>18%</a:t>
            </a:r>
          </a:p>
        </p:txBody>
      </p:sp>
      <p:sp>
        <p:nvSpPr>
          <p:cNvPr id="20" name="TextovéPole 22"/>
          <p:cNvSpPr txBox="1">
            <a:spLocks noChangeArrowheads="1"/>
          </p:cNvSpPr>
          <p:nvPr/>
        </p:nvSpPr>
        <p:spPr bwMode="auto">
          <a:xfrm>
            <a:off x="7164288" y="2153171"/>
            <a:ext cx="5953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 b="1" dirty="0"/>
              <a:t>17%</a:t>
            </a:r>
          </a:p>
        </p:txBody>
      </p:sp>
      <p:sp>
        <p:nvSpPr>
          <p:cNvPr id="21" name="TextovéPole 23"/>
          <p:cNvSpPr txBox="1">
            <a:spLocks noChangeArrowheads="1"/>
          </p:cNvSpPr>
          <p:nvPr/>
        </p:nvSpPr>
        <p:spPr bwMode="auto">
          <a:xfrm>
            <a:off x="7793112" y="1772816"/>
            <a:ext cx="5953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 b="1" dirty="0"/>
              <a:t>16%</a:t>
            </a:r>
          </a:p>
        </p:txBody>
      </p:sp>
      <p:sp>
        <p:nvSpPr>
          <p:cNvPr id="22" name="Elipsa 21"/>
          <p:cNvSpPr/>
          <p:nvPr/>
        </p:nvSpPr>
        <p:spPr>
          <a:xfrm>
            <a:off x="1259632" y="5229200"/>
            <a:ext cx="576064" cy="360040"/>
          </a:xfrm>
          <a:prstGeom prst="ellipse">
            <a:avLst/>
          </a:prstGeom>
          <a:noFill/>
          <a:ln w="25400">
            <a:solidFill>
              <a:srgbClr val="29166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3" name="Elipsa 22"/>
          <p:cNvSpPr/>
          <p:nvPr/>
        </p:nvSpPr>
        <p:spPr>
          <a:xfrm>
            <a:off x="1331640" y="6309320"/>
            <a:ext cx="576064" cy="36004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6" name="TextovéPole 25"/>
          <p:cNvSpPr txBox="1">
            <a:spLocks noChangeArrowheads="1"/>
          </p:cNvSpPr>
          <p:nvPr/>
        </p:nvSpPr>
        <p:spPr bwMode="auto">
          <a:xfrm>
            <a:off x="467544" y="5229200"/>
            <a:ext cx="7745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rgbClr val="29166F"/>
                </a:solidFill>
              </a:rPr>
              <a:t>mzda</a:t>
            </a:r>
          </a:p>
        </p:txBody>
      </p:sp>
      <p:sp>
        <p:nvSpPr>
          <p:cNvPr id="27" name="TextovéPole 26"/>
          <p:cNvSpPr txBox="1">
            <a:spLocks noChangeArrowheads="1"/>
          </p:cNvSpPr>
          <p:nvPr/>
        </p:nvSpPr>
        <p:spPr bwMode="auto">
          <a:xfrm>
            <a:off x="353120" y="6300028"/>
            <a:ext cx="8345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penze</a:t>
            </a:r>
          </a:p>
        </p:txBody>
      </p:sp>
      <p:sp>
        <p:nvSpPr>
          <p:cNvPr id="28" name="Elipsa 27"/>
          <p:cNvSpPr/>
          <p:nvPr/>
        </p:nvSpPr>
        <p:spPr>
          <a:xfrm>
            <a:off x="4355976" y="6309320"/>
            <a:ext cx="576064" cy="36004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9" name="Elipsa 28"/>
          <p:cNvSpPr/>
          <p:nvPr/>
        </p:nvSpPr>
        <p:spPr>
          <a:xfrm>
            <a:off x="4211960" y="4077072"/>
            <a:ext cx="576064" cy="360040"/>
          </a:xfrm>
          <a:prstGeom prst="ellipse">
            <a:avLst/>
          </a:prstGeom>
          <a:noFill/>
          <a:ln w="25400">
            <a:solidFill>
              <a:srgbClr val="29166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874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6" grpId="0"/>
      <p:bldP spid="27" grpId="0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6758880" y="6520259"/>
            <a:ext cx="2133600" cy="365125"/>
          </a:xfrm>
        </p:spPr>
        <p:txBody>
          <a:bodyPr/>
          <a:lstStyle/>
          <a:p>
            <a:fld id="{81516933-F032-4704-9144-AEF6B1EC9040}" type="slidenum">
              <a:rPr lang="cs-CZ" smtClean="0"/>
              <a:pPr/>
              <a:t>7</a:t>
            </a:fld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SPOŘENÍ A INVESTOVÁNÍ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395536" y="1196752"/>
            <a:ext cx="8496944" cy="438944"/>
          </a:xfrm>
        </p:spPr>
        <p:txBody>
          <a:bodyPr/>
          <a:lstStyle/>
          <a:p>
            <a:r>
              <a:rPr lang="cs-CZ" dirty="0" smtClean="0">
                <a:solidFill>
                  <a:srgbClr val="85C226"/>
                </a:solidFill>
              </a:rPr>
              <a:t>Spoření na stáří – dobrý důvod ke spoření</a:t>
            </a:r>
            <a:endParaRPr lang="cs-CZ" dirty="0">
              <a:solidFill>
                <a:srgbClr val="85C226"/>
              </a:solidFill>
            </a:endParaRPr>
          </a:p>
        </p:txBody>
      </p:sp>
      <p:pic>
        <p:nvPicPr>
          <p:cNvPr id="6" name="Obrázek 5" descr="Penze 20 t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792802"/>
            <a:ext cx="5805577" cy="5020574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084168" y="1916832"/>
            <a:ext cx="305983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 smtClean="0"/>
              <a:t>Jen málo lidí má průměrný měsíční příjem atakující hranici 100 000 Kč. </a:t>
            </a:r>
          </a:p>
          <a:p>
            <a:r>
              <a:rPr lang="cs-CZ" sz="1200" b="1" dirty="0" smtClean="0"/>
              <a:t/>
            </a:r>
            <a:br>
              <a:rPr lang="cs-CZ" sz="1200" b="1" dirty="0" smtClean="0"/>
            </a:br>
            <a:r>
              <a:rPr lang="cs-CZ" sz="2200" b="1" dirty="0" smtClean="0"/>
              <a:t>Proto pokud někdo bude chtít důchod dvacet tisíc měsíčně, měl by zapomenout jen na státní důchod a začít co nejdříve </a:t>
            </a:r>
            <a:r>
              <a:rPr lang="cs-CZ" sz="2200" b="1" dirty="0" smtClean="0">
                <a:solidFill>
                  <a:srgbClr val="29166F"/>
                </a:solidFill>
                <a:hlinkClick r:id="rId3" tooltip="Spořit si na penzi ve druhém pilíři bude riskantní podnik"/>
              </a:rPr>
              <a:t>spořit si na </a:t>
            </a:r>
            <a:r>
              <a:rPr lang="cs-CZ" sz="2200" b="1" dirty="0" smtClean="0">
                <a:hlinkClick r:id="rId3" tooltip="Spořit si na penzi ve druhém pilíři bude riskantní podnik"/>
              </a:rPr>
              <a:t>důchod i jinými prostředky</a:t>
            </a:r>
            <a:r>
              <a:rPr lang="cs-CZ" sz="2200" b="1" dirty="0" smtClean="0"/>
              <a:t> !!!</a:t>
            </a:r>
            <a:endParaRPr lang="cs-CZ" sz="2200" b="1" dirty="0"/>
          </a:p>
        </p:txBody>
      </p:sp>
    </p:spTree>
    <p:extLst>
      <p:ext uri="{BB962C8B-B14F-4D97-AF65-F5344CB8AC3E}">
        <p14:creationId xmlns:p14="http://schemas.microsoft.com/office/powerpoint/2010/main" val="208874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6758880" y="6520259"/>
            <a:ext cx="2133600" cy="365125"/>
          </a:xfrm>
        </p:spPr>
        <p:txBody>
          <a:bodyPr/>
          <a:lstStyle/>
          <a:p>
            <a:fld id="{81516933-F032-4704-9144-AEF6B1EC9040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SPOŘENÍ A INVESTOVÁNÍ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395536" y="1261864"/>
            <a:ext cx="8496944" cy="438944"/>
          </a:xfrm>
        </p:spPr>
        <p:txBody>
          <a:bodyPr/>
          <a:lstStyle/>
          <a:p>
            <a:r>
              <a:rPr lang="cs-CZ" dirty="0" smtClean="0">
                <a:solidFill>
                  <a:srgbClr val="85C226"/>
                </a:solidFill>
              </a:rPr>
              <a:t>Nástroje spoření a investování</a:t>
            </a:r>
            <a:endParaRPr lang="cs-CZ" dirty="0">
              <a:solidFill>
                <a:srgbClr val="85C226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79512" y="1772816"/>
            <a:ext cx="8964488" cy="5085184"/>
          </a:xfrm>
          <a:prstGeom prst="rect">
            <a:avLst/>
          </a:prstGeom>
        </p:spPr>
        <p:txBody>
          <a:bodyPr/>
          <a:lstStyle/>
          <a:p>
            <a:pPr marL="342900" marR="0" lvl="0" indent="-3429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85C226"/>
              </a:buClr>
              <a:buSzTx/>
              <a:tabLst>
                <a:tab pos="277813" algn="l"/>
                <a:tab pos="382588" algn="l"/>
                <a:tab pos="831850" algn="l"/>
                <a:tab pos="1281113" algn="l"/>
                <a:tab pos="1730375" algn="l"/>
                <a:tab pos="2179638" algn="l"/>
                <a:tab pos="2628900" algn="l"/>
                <a:tab pos="3078163" algn="l"/>
                <a:tab pos="3527425" algn="l"/>
                <a:tab pos="3976688" algn="l"/>
                <a:tab pos="4425950" algn="l"/>
                <a:tab pos="4875213" algn="l"/>
                <a:tab pos="5324475" algn="l"/>
                <a:tab pos="5773738" algn="l"/>
                <a:tab pos="6223000" algn="l"/>
                <a:tab pos="6672263" algn="l"/>
                <a:tab pos="7121525" algn="l"/>
                <a:tab pos="7570788" algn="l"/>
                <a:tab pos="8020050" algn="l"/>
                <a:tab pos="8469313" algn="l"/>
                <a:tab pos="8918575" algn="l"/>
              </a:tabLst>
              <a:defRPr/>
            </a:pPr>
            <a:r>
              <a:rPr lang="cs-CZ" sz="3000" b="1" dirty="0" smtClean="0">
                <a:solidFill>
                  <a:srgbClr val="FF8029"/>
                </a:solidFill>
                <a:latin typeface="Arial" charset="0"/>
              </a:rPr>
              <a:t>Standardní a konzervativní finanční produkty</a:t>
            </a:r>
          </a:p>
          <a:p>
            <a:pPr marL="342900" marR="0" lvl="0" indent="-3429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85C226"/>
              </a:buClr>
              <a:buSzTx/>
              <a:buFont typeface="Wingdings" pitchFamily="2" charset="2"/>
              <a:buChar char="§"/>
              <a:tabLst>
                <a:tab pos="277813" algn="l"/>
                <a:tab pos="382588" algn="l"/>
                <a:tab pos="831850" algn="l"/>
                <a:tab pos="1281113" algn="l"/>
                <a:tab pos="1730375" algn="l"/>
                <a:tab pos="2179638" algn="l"/>
                <a:tab pos="2628900" algn="l"/>
                <a:tab pos="3078163" algn="l"/>
                <a:tab pos="3527425" algn="l"/>
                <a:tab pos="3976688" algn="l"/>
                <a:tab pos="4425950" algn="l"/>
                <a:tab pos="4875213" algn="l"/>
                <a:tab pos="5324475" algn="l"/>
                <a:tab pos="5773738" algn="l"/>
                <a:tab pos="6223000" algn="l"/>
                <a:tab pos="6672263" algn="l"/>
                <a:tab pos="7121525" algn="l"/>
                <a:tab pos="7570788" algn="l"/>
                <a:tab pos="8020050" algn="l"/>
                <a:tab pos="8469313" algn="l"/>
                <a:tab pos="8918575" algn="l"/>
              </a:tabLst>
              <a:defRPr/>
            </a:pPr>
            <a:r>
              <a:rPr lang="cs-CZ" sz="3000" b="1" dirty="0" smtClean="0">
                <a:solidFill>
                  <a:srgbClr val="29166F"/>
                </a:solidFill>
                <a:latin typeface="Arial" charset="0"/>
              </a:rPr>
              <a:t>Vkladní knížka</a:t>
            </a:r>
          </a:p>
          <a:p>
            <a:pPr marL="342900" marR="0" lvl="0" indent="-3429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85C226"/>
              </a:buClr>
              <a:buSzTx/>
              <a:buFont typeface="Wingdings" pitchFamily="2" charset="2"/>
              <a:buChar char="§"/>
              <a:tabLst>
                <a:tab pos="277813" algn="l"/>
                <a:tab pos="382588" algn="l"/>
                <a:tab pos="831850" algn="l"/>
                <a:tab pos="1281113" algn="l"/>
                <a:tab pos="1730375" algn="l"/>
                <a:tab pos="2179638" algn="l"/>
                <a:tab pos="2628900" algn="l"/>
                <a:tab pos="3078163" algn="l"/>
                <a:tab pos="3527425" algn="l"/>
                <a:tab pos="3976688" algn="l"/>
                <a:tab pos="4425950" algn="l"/>
                <a:tab pos="4875213" algn="l"/>
                <a:tab pos="5324475" algn="l"/>
                <a:tab pos="5773738" algn="l"/>
                <a:tab pos="6223000" algn="l"/>
                <a:tab pos="6672263" algn="l"/>
                <a:tab pos="7121525" algn="l"/>
                <a:tab pos="7570788" algn="l"/>
                <a:tab pos="8020050" algn="l"/>
                <a:tab pos="8469313" algn="l"/>
                <a:tab pos="8918575" algn="l"/>
              </a:tabLst>
              <a:defRPr/>
            </a:pPr>
            <a:r>
              <a:rPr lang="cs-CZ" sz="3000" b="1" dirty="0" smtClean="0">
                <a:solidFill>
                  <a:srgbClr val="29166F"/>
                </a:solidFill>
                <a:latin typeface="Arial" charset="0"/>
              </a:rPr>
              <a:t>Spořící účet</a:t>
            </a:r>
          </a:p>
          <a:p>
            <a:pPr marL="342900" marR="0" lvl="0" indent="-3429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85C226"/>
              </a:buClr>
              <a:buSzTx/>
              <a:buFont typeface="Wingdings" pitchFamily="2" charset="2"/>
              <a:buChar char="§"/>
              <a:tabLst>
                <a:tab pos="277813" algn="l"/>
                <a:tab pos="382588" algn="l"/>
                <a:tab pos="831850" algn="l"/>
                <a:tab pos="1281113" algn="l"/>
                <a:tab pos="1730375" algn="l"/>
                <a:tab pos="2179638" algn="l"/>
                <a:tab pos="2628900" algn="l"/>
                <a:tab pos="3078163" algn="l"/>
                <a:tab pos="3527425" algn="l"/>
                <a:tab pos="3976688" algn="l"/>
                <a:tab pos="4425950" algn="l"/>
                <a:tab pos="4875213" algn="l"/>
                <a:tab pos="5324475" algn="l"/>
                <a:tab pos="5773738" algn="l"/>
                <a:tab pos="6223000" algn="l"/>
                <a:tab pos="6672263" algn="l"/>
                <a:tab pos="7121525" algn="l"/>
                <a:tab pos="7570788" algn="l"/>
                <a:tab pos="8020050" algn="l"/>
                <a:tab pos="8469313" algn="l"/>
                <a:tab pos="8918575" algn="l"/>
              </a:tabLst>
              <a:defRPr/>
            </a:pPr>
            <a:r>
              <a:rPr lang="cs-CZ" sz="3000" b="1" dirty="0" smtClean="0">
                <a:solidFill>
                  <a:srgbClr val="29166F"/>
                </a:solidFill>
                <a:latin typeface="Arial" charset="0"/>
              </a:rPr>
              <a:t>Termínovaný vklad</a:t>
            </a:r>
          </a:p>
          <a:p>
            <a:pPr marL="342900" marR="0" lvl="0" indent="-3429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85C226"/>
              </a:buClr>
              <a:buSzTx/>
              <a:buFont typeface="Wingdings" pitchFamily="2" charset="2"/>
              <a:buChar char="§"/>
              <a:tabLst>
                <a:tab pos="277813" algn="l"/>
                <a:tab pos="382588" algn="l"/>
                <a:tab pos="831850" algn="l"/>
                <a:tab pos="1281113" algn="l"/>
                <a:tab pos="1730375" algn="l"/>
                <a:tab pos="2179638" algn="l"/>
                <a:tab pos="2628900" algn="l"/>
                <a:tab pos="3078163" algn="l"/>
                <a:tab pos="3527425" algn="l"/>
                <a:tab pos="3976688" algn="l"/>
                <a:tab pos="4425950" algn="l"/>
                <a:tab pos="4875213" algn="l"/>
                <a:tab pos="5324475" algn="l"/>
                <a:tab pos="5773738" algn="l"/>
                <a:tab pos="6223000" algn="l"/>
                <a:tab pos="6672263" algn="l"/>
                <a:tab pos="7121525" algn="l"/>
                <a:tab pos="7570788" algn="l"/>
                <a:tab pos="8020050" algn="l"/>
                <a:tab pos="8469313" algn="l"/>
                <a:tab pos="8918575" algn="l"/>
              </a:tabLst>
              <a:defRPr/>
            </a:pPr>
            <a:r>
              <a:rPr lang="cs-CZ" sz="3000" b="1" dirty="0" smtClean="0">
                <a:solidFill>
                  <a:srgbClr val="29166F"/>
                </a:solidFill>
                <a:latin typeface="Arial" charset="0"/>
              </a:rPr>
              <a:t>Stavební spoření</a:t>
            </a:r>
          </a:p>
          <a:p>
            <a:pPr marL="342900" marR="0" lvl="0" indent="-3429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85C226"/>
              </a:buClr>
              <a:buSzTx/>
              <a:buFont typeface="Wingdings" pitchFamily="2" charset="2"/>
              <a:buChar char="§"/>
              <a:tabLst>
                <a:tab pos="277813" algn="l"/>
                <a:tab pos="382588" algn="l"/>
                <a:tab pos="831850" algn="l"/>
                <a:tab pos="1281113" algn="l"/>
                <a:tab pos="1730375" algn="l"/>
                <a:tab pos="2179638" algn="l"/>
                <a:tab pos="2628900" algn="l"/>
                <a:tab pos="3078163" algn="l"/>
                <a:tab pos="3527425" algn="l"/>
                <a:tab pos="3976688" algn="l"/>
                <a:tab pos="4425950" algn="l"/>
                <a:tab pos="4875213" algn="l"/>
                <a:tab pos="5324475" algn="l"/>
                <a:tab pos="5773738" algn="l"/>
                <a:tab pos="6223000" algn="l"/>
                <a:tab pos="6672263" algn="l"/>
                <a:tab pos="7121525" algn="l"/>
                <a:tab pos="7570788" algn="l"/>
                <a:tab pos="8020050" algn="l"/>
                <a:tab pos="8469313" algn="l"/>
                <a:tab pos="8918575" algn="l"/>
              </a:tabLst>
              <a:defRPr/>
            </a:pPr>
            <a:r>
              <a:rPr lang="cs-CZ" sz="3000" b="1" dirty="0" smtClean="0">
                <a:solidFill>
                  <a:srgbClr val="29166F"/>
                </a:solidFill>
                <a:latin typeface="Arial" charset="0"/>
              </a:rPr>
              <a:t>Kapitálové a investiční životní pojištění</a:t>
            </a:r>
          </a:p>
          <a:p>
            <a:pPr marL="342900" marR="0" lvl="0" indent="-3429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85C226"/>
              </a:buClr>
              <a:buSzTx/>
              <a:buFont typeface="Wingdings" pitchFamily="2" charset="2"/>
              <a:buChar char="§"/>
              <a:tabLst>
                <a:tab pos="277813" algn="l"/>
                <a:tab pos="382588" algn="l"/>
                <a:tab pos="831850" algn="l"/>
                <a:tab pos="1281113" algn="l"/>
                <a:tab pos="1730375" algn="l"/>
                <a:tab pos="2179638" algn="l"/>
                <a:tab pos="2628900" algn="l"/>
                <a:tab pos="3078163" algn="l"/>
                <a:tab pos="3527425" algn="l"/>
                <a:tab pos="3976688" algn="l"/>
                <a:tab pos="4425950" algn="l"/>
                <a:tab pos="4875213" algn="l"/>
                <a:tab pos="5324475" algn="l"/>
                <a:tab pos="5773738" algn="l"/>
                <a:tab pos="6223000" algn="l"/>
                <a:tab pos="6672263" algn="l"/>
                <a:tab pos="7121525" algn="l"/>
                <a:tab pos="7570788" algn="l"/>
                <a:tab pos="8020050" algn="l"/>
                <a:tab pos="8469313" algn="l"/>
                <a:tab pos="8918575" algn="l"/>
              </a:tabLst>
              <a:defRPr/>
            </a:pPr>
            <a:r>
              <a:rPr lang="cs-CZ" sz="3000" b="1" dirty="0" smtClean="0">
                <a:solidFill>
                  <a:srgbClr val="29166F"/>
                </a:solidFill>
                <a:latin typeface="Arial" charset="0"/>
              </a:rPr>
              <a:t>Penzijní připojištění</a:t>
            </a:r>
          </a:p>
          <a:p>
            <a:pPr marL="342900" marR="0" lvl="0" indent="-3429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85C226"/>
              </a:buClr>
              <a:buSzTx/>
              <a:buFont typeface="Wingdings" pitchFamily="2" charset="2"/>
              <a:buChar char="§"/>
              <a:tabLst>
                <a:tab pos="277813" algn="l"/>
                <a:tab pos="382588" algn="l"/>
                <a:tab pos="831850" algn="l"/>
                <a:tab pos="1281113" algn="l"/>
                <a:tab pos="1730375" algn="l"/>
                <a:tab pos="2179638" algn="l"/>
                <a:tab pos="2628900" algn="l"/>
                <a:tab pos="3078163" algn="l"/>
                <a:tab pos="3527425" algn="l"/>
                <a:tab pos="3976688" algn="l"/>
                <a:tab pos="4425950" algn="l"/>
                <a:tab pos="4875213" algn="l"/>
                <a:tab pos="5324475" algn="l"/>
                <a:tab pos="5773738" algn="l"/>
                <a:tab pos="6223000" algn="l"/>
                <a:tab pos="6672263" algn="l"/>
                <a:tab pos="7121525" algn="l"/>
                <a:tab pos="7570788" algn="l"/>
                <a:tab pos="8020050" algn="l"/>
                <a:tab pos="8469313" algn="l"/>
                <a:tab pos="8918575" algn="l"/>
              </a:tabLst>
              <a:defRPr/>
            </a:pPr>
            <a:endParaRPr lang="cs-CZ" sz="3000" b="1" dirty="0" smtClean="0">
              <a:solidFill>
                <a:srgbClr val="29166F"/>
              </a:solidFill>
              <a:latin typeface="Arial" charset="0"/>
            </a:endParaRPr>
          </a:p>
          <a:p>
            <a:pPr marL="342900" marR="0" lvl="0" indent="-3429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85C226"/>
              </a:buClr>
              <a:buSzTx/>
              <a:buFont typeface="Wingdings" pitchFamily="2" charset="2"/>
              <a:buChar char="§"/>
              <a:tabLst>
                <a:tab pos="277813" algn="l"/>
                <a:tab pos="382588" algn="l"/>
                <a:tab pos="831850" algn="l"/>
                <a:tab pos="1281113" algn="l"/>
                <a:tab pos="1730375" algn="l"/>
                <a:tab pos="2179638" algn="l"/>
                <a:tab pos="2628900" algn="l"/>
                <a:tab pos="3078163" algn="l"/>
                <a:tab pos="3527425" algn="l"/>
                <a:tab pos="3976688" algn="l"/>
                <a:tab pos="4425950" algn="l"/>
                <a:tab pos="4875213" algn="l"/>
                <a:tab pos="5324475" algn="l"/>
                <a:tab pos="5773738" algn="l"/>
                <a:tab pos="6223000" algn="l"/>
                <a:tab pos="6672263" algn="l"/>
                <a:tab pos="7121525" algn="l"/>
                <a:tab pos="7570788" algn="l"/>
                <a:tab pos="8020050" algn="l"/>
                <a:tab pos="8469313" algn="l"/>
                <a:tab pos="8918575" algn="l"/>
              </a:tabLst>
              <a:defRPr/>
            </a:pPr>
            <a:endParaRPr lang="cs-CZ" sz="3000" b="1" dirty="0" smtClean="0">
              <a:solidFill>
                <a:srgbClr val="29166F"/>
              </a:solidFill>
              <a:latin typeface="Arial" charset="0"/>
            </a:endParaRPr>
          </a:p>
          <a:p>
            <a:pPr marL="277813" marR="0" lvl="0" indent="-2778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7813" algn="l"/>
                <a:tab pos="382588" algn="l"/>
                <a:tab pos="831850" algn="l"/>
                <a:tab pos="1281113" algn="l"/>
                <a:tab pos="1730375" algn="l"/>
                <a:tab pos="2179638" algn="l"/>
                <a:tab pos="2628900" algn="l"/>
                <a:tab pos="3078163" algn="l"/>
                <a:tab pos="3527425" algn="l"/>
                <a:tab pos="3976688" algn="l"/>
                <a:tab pos="4425950" algn="l"/>
                <a:tab pos="4875213" algn="l"/>
                <a:tab pos="5324475" algn="l"/>
                <a:tab pos="5773738" algn="l"/>
                <a:tab pos="6223000" algn="l"/>
                <a:tab pos="6672263" algn="l"/>
                <a:tab pos="7121525" algn="l"/>
                <a:tab pos="7570788" algn="l"/>
                <a:tab pos="8020050" algn="l"/>
                <a:tab pos="8469313" algn="l"/>
                <a:tab pos="8918575" algn="l"/>
              </a:tabLst>
              <a:defRPr/>
            </a:pP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874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6758880" y="6520259"/>
            <a:ext cx="2133600" cy="365125"/>
          </a:xfrm>
        </p:spPr>
        <p:txBody>
          <a:bodyPr/>
          <a:lstStyle/>
          <a:p>
            <a:fld id="{81516933-F032-4704-9144-AEF6B1EC9040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SPOŘENÍ A INVESTOVÁNÍ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395536" y="1261864"/>
            <a:ext cx="8496944" cy="438944"/>
          </a:xfrm>
        </p:spPr>
        <p:txBody>
          <a:bodyPr/>
          <a:lstStyle/>
          <a:p>
            <a:r>
              <a:rPr lang="cs-CZ" dirty="0" smtClean="0">
                <a:solidFill>
                  <a:srgbClr val="85C226"/>
                </a:solidFill>
              </a:rPr>
              <a:t>Nástroje spoření a investování</a:t>
            </a:r>
            <a:endParaRPr lang="cs-CZ" dirty="0">
              <a:solidFill>
                <a:srgbClr val="85C226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79512" y="1772816"/>
            <a:ext cx="8964488" cy="5085184"/>
          </a:xfrm>
          <a:prstGeom prst="rect">
            <a:avLst/>
          </a:prstGeom>
        </p:spPr>
        <p:txBody>
          <a:bodyPr/>
          <a:lstStyle/>
          <a:p>
            <a:pPr marL="342900" marR="0" lvl="0" indent="-3429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85C226"/>
              </a:buClr>
              <a:buSzTx/>
              <a:tabLst>
                <a:tab pos="277813" algn="l"/>
                <a:tab pos="382588" algn="l"/>
                <a:tab pos="831850" algn="l"/>
                <a:tab pos="1281113" algn="l"/>
                <a:tab pos="1730375" algn="l"/>
                <a:tab pos="2179638" algn="l"/>
                <a:tab pos="2628900" algn="l"/>
                <a:tab pos="3078163" algn="l"/>
                <a:tab pos="3527425" algn="l"/>
                <a:tab pos="3976688" algn="l"/>
                <a:tab pos="4425950" algn="l"/>
                <a:tab pos="4875213" algn="l"/>
                <a:tab pos="5324475" algn="l"/>
                <a:tab pos="5773738" algn="l"/>
                <a:tab pos="6223000" algn="l"/>
                <a:tab pos="6672263" algn="l"/>
                <a:tab pos="7121525" algn="l"/>
                <a:tab pos="7570788" algn="l"/>
                <a:tab pos="8020050" algn="l"/>
                <a:tab pos="8469313" algn="l"/>
                <a:tab pos="8918575" algn="l"/>
              </a:tabLst>
              <a:defRPr/>
            </a:pPr>
            <a:r>
              <a:rPr lang="cs-CZ" sz="3000" b="1" dirty="0" smtClean="0">
                <a:solidFill>
                  <a:srgbClr val="FF8029"/>
                </a:solidFill>
                <a:latin typeface="Arial" charset="0"/>
              </a:rPr>
              <a:t>Investování do:</a:t>
            </a:r>
          </a:p>
          <a:p>
            <a:pPr marL="342900" marR="0" lvl="0" indent="-3429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85C226"/>
              </a:buClr>
              <a:buSzTx/>
              <a:buFont typeface="Wingdings" pitchFamily="2" charset="2"/>
              <a:buChar char="§"/>
              <a:tabLst>
                <a:tab pos="277813" algn="l"/>
                <a:tab pos="382588" algn="l"/>
                <a:tab pos="831850" algn="l"/>
                <a:tab pos="1281113" algn="l"/>
                <a:tab pos="1730375" algn="l"/>
                <a:tab pos="2179638" algn="l"/>
                <a:tab pos="2628900" algn="l"/>
                <a:tab pos="3078163" algn="l"/>
                <a:tab pos="3527425" algn="l"/>
                <a:tab pos="3976688" algn="l"/>
                <a:tab pos="4425950" algn="l"/>
                <a:tab pos="4875213" algn="l"/>
                <a:tab pos="5324475" algn="l"/>
                <a:tab pos="5773738" algn="l"/>
                <a:tab pos="6223000" algn="l"/>
                <a:tab pos="6672263" algn="l"/>
                <a:tab pos="7121525" algn="l"/>
                <a:tab pos="7570788" algn="l"/>
                <a:tab pos="8020050" algn="l"/>
                <a:tab pos="8469313" algn="l"/>
                <a:tab pos="8918575" algn="l"/>
              </a:tabLst>
              <a:defRPr/>
            </a:pPr>
            <a:r>
              <a:rPr lang="cs-CZ" sz="3000" b="1" dirty="0" smtClean="0">
                <a:solidFill>
                  <a:srgbClr val="29166F"/>
                </a:solidFill>
                <a:latin typeface="Arial" charset="0"/>
              </a:rPr>
              <a:t>Nemovitostí</a:t>
            </a:r>
          </a:p>
          <a:p>
            <a:pPr marL="342900" marR="0" lvl="0" indent="-3429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85C226"/>
              </a:buClr>
              <a:buSzTx/>
              <a:buFont typeface="Wingdings" pitchFamily="2" charset="2"/>
              <a:buChar char="§"/>
              <a:tabLst>
                <a:tab pos="277813" algn="l"/>
                <a:tab pos="382588" algn="l"/>
                <a:tab pos="831850" algn="l"/>
                <a:tab pos="1281113" algn="l"/>
                <a:tab pos="1730375" algn="l"/>
                <a:tab pos="2179638" algn="l"/>
                <a:tab pos="2628900" algn="l"/>
                <a:tab pos="3078163" algn="l"/>
                <a:tab pos="3527425" algn="l"/>
                <a:tab pos="3976688" algn="l"/>
                <a:tab pos="4425950" algn="l"/>
                <a:tab pos="4875213" algn="l"/>
                <a:tab pos="5324475" algn="l"/>
                <a:tab pos="5773738" algn="l"/>
                <a:tab pos="6223000" algn="l"/>
                <a:tab pos="6672263" algn="l"/>
                <a:tab pos="7121525" algn="l"/>
                <a:tab pos="7570788" algn="l"/>
                <a:tab pos="8020050" algn="l"/>
                <a:tab pos="8469313" algn="l"/>
                <a:tab pos="8918575" algn="l"/>
              </a:tabLst>
              <a:defRPr/>
            </a:pPr>
            <a:r>
              <a:rPr lang="cs-CZ" sz="3000" b="1" dirty="0" smtClean="0">
                <a:solidFill>
                  <a:srgbClr val="29166F"/>
                </a:solidFill>
                <a:latin typeface="Arial" charset="0"/>
              </a:rPr>
              <a:t>Komodit (zlato, stříbro, diamanty, …)</a:t>
            </a:r>
          </a:p>
          <a:p>
            <a:pPr marL="342900" marR="0" lvl="0" indent="-3429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85C226"/>
              </a:buClr>
              <a:buSzTx/>
              <a:buFont typeface="Wingdings" pitchFamily="2" charset="2"/>
              <a:buChar char="§"/>
              <a:tabLst>
                <a:tab pos="277813" algn="l"/>
                <a:tab pos="382588" algn="l"/>
                <a:tab pos="831850" algn="l"/>
                <a:tab pos="1281113" algn="l"/>
                <a:tab pos="1730375" algn="l"/>
                <a:tab pos="2179638" algn="l"/>
                <a:tab pos="2628900" algn="l"/>
                <a:tab pos="3078163" algn="l"/>
                <a:tab pos="3527425" algn="l"/>
                <a:tab pos="3976688" algn="l"/>
                <a:tab pos="4425950" algn="l"/>
                <a:tab pos="4875213" algn="l"/>
                <a:tab pos="5324475" algn="l"/>
                <a:tab pos="5773738" algn="l"/>
                <a:tab pos="6223000" algn="l"/>
                <a:tab pos="6672263" algn="l"/>
                <a:tab pos="7121525" algn="l"/>
                <a:tab pos="7570788" algn="l"/>
                <a:tab pos="8020050" algn="l"/>
                <a:tab pos="8469313" algn="l"/>
                <a:tab pos="8918575" algn="l"/>
              </a:tabLst>
              <a:defRPr/>
            </a:pPr>
            <a:r>
              <a:rPr lang="cs-CZ" sz="3000" b="1" dirty="0" smtClean="0">
                <a:solidFill>
                  <a:srgbClr val="29166F"/>
                </a:solidFill>
                <a:latin typeface="Arial" charset="0"/>
              </a:rPr>
              <a:t>Cenných papírů (dluhopisy, akcie)</a:t>
            </a:r>
          </a:p>
          <a:p>
            <a:pPr marL="342900" marR="0" lvl="0" indent="-3429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85C226"/>
              </a:buClr>
              <a:buSzTx/>
              <a:buFont typeface="Wingdings" pitchFamily="2" charset="2"/>
              <a:buChar char="§"/>
              <a:tabLst>
                <a:tab pos="277813" algn="l"/>
                <a:tab pos="382588" algn="l"/>
                <a:tab pos="831850" algn="l"/>
                <a:tab pos="1281113" algn="l"/>
                <a:tab pos="1730375" algn="l"/>
                <a:tab pos="2179638" algn="l"/>
                <a:tab pos="2628900" algn="l"/>
                <a:tab pos="3078163" algn="l"/>
                <a:tab pos="3527425" algn="l"/>
                <a:tab pos="3976688" algn="l"/>
                <a:tab pos="4425950" algn="l"/>
                <a:tab pos="4875213" algn="l"/>
                <a:tab pos="5324475" algn="l"/>
                <a:tab pos="5773738" algn="l"/>
                <a:tab pos="6223000" algn="l"/>
                <a:tab pos="6672263" algn="l"/>
                <a:tab pos="7121525" algn="l"/>
                <a:tab pos="7570788" algn="l"/>
                <a:tab pos="8020050" algn="l"/>
                <a:tab pos="8469313" algn="l"/>
                <a:tab pos="8918575" algn="l"/>
              </a:tabLst>
              <a:defRPr/>
            </a:pPr>
            <a:r>
              <a:rPr lang="cs-CZ" sz="3000" b="1" dirty="0" smtClean="0">
                <a:solidFill>
                  <a:srgbClr val="29166F"/>
                </a:solidFill>
                <a:latin typeface="Arial" charset="0"/>
              </a:rPr>
              <a:t>Otevřených podílových fondů</a:t>
            </a:r>
          </a:p>
          <a:p>
            <a:pPr marL="342900" marR="0" lvl="0" indent="-3429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85C226"/>
              </a:buClr>
              <a:buSzTx/>
              <a:buFont typeface="Wingdings" pitchFamily="2" charset="2"/>
              <a:buChar char="§"/>
              <a:tabLst>
                <a:tab pos="277813" algn="l"/>
                <a:tab pos="382588" algn="l"/>
                <a:tab pos="831850" algn="l"/>
                <a:tab pos="1281113" algn="l"/>
                <a:tab pos="1730375" algn="l"/>
                <a:tab pos="2179638" algn="l"/>
                <a:tab pos="2628900" algn="l"/>
                <a:tab pos="3078163" algn="l"/>
                <a:tab pos="3527425" algn="l"/>
                <a:tab pos="3976688" algn="l"/>
                <a:tab pos="4425950" algn="l"/>
                <a:tab pos="4875213" algn="l"/>
                <a:tab pos="5324475" algn="l"/>
                <a:tab pos="5773738" algn="l"/>
                <a:tab pos="6223000" algn="l"/>
                <a:tab pos="6672263" algn="l"/>
                <a:tab pos="7121525" algn="l"/>
                <a:tab pos="7570788" algn="l"/>
                <a:tab pos="8020050" algn="l"/>
                <a:tab pos="8469313" algn="l"/>
                <a:tab pos="8918575" algn="l"/>
              </a:tabLst>
              <a:defRPr/>
            </a:pPr>
            <a:r>
              <a:rPr lang="cs-CZ" sz="3000" b="1" dirty="0" smtClean="0">
                <a:solidFill>
                  <a:srgbClr val="29166F"/>
                </a:solidFill>
                <a:latin typeface="Arial" charset="0"/>
              </a:rPr>
              <a:t>Uzavřených podílových fondů</a:t>
            </a:r>
          </a:p>
          <a:p>
            <a:pPr marL="342900" marR="0" lvl="0" indent="-3429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85C226"/>
              </a:buClr>
              <a:buSzTx/>
              <a:buFont typeface="Wingdings" pitchFamily="2" charset="2"/>
              <a:buChar char="§"/>
              <a:tabLst>
                <a:tab pos="277813" algn="l"/>
                <a:tab pos="382588" algn="l"/>
                <a:tab pos="831850" algn="l"/>
                <a:tab pos="1281113" algn="l"/>
                <a:tab pos="1730375" algn="l"/>
                <a:tab pos="2179638" algn="l"/>
                <a:tab pos="2628900" algn="l"/>
                <a:tab pos="3078163" algn="l"/>
                <a:tab pos="3527425" algn="l"/>
                <a:tab pos="3976688" algn="l"/>
                <a:tab pos="4425950" algn="l"/>
                <a:tab pos="4875213" algn="l"/>
                <a:tab pos="5324475" algn="l"/>
                <a:tab pos="5773738" algn="l"/>
                <a:tab pos="6223000" algn="l"/>
                <a:tab pos="6672263" algn="l"/>
                <a:tab pos="7121525" algn="l"/>
                <a:tab pos="7570788" algn="l"/>
                <a:tab pos="8020050" algn="l"/>
                <a:tab pos="8469313" algn="l"/>
                <a:tab pos="8918575" algn="l"/>
              </a:tabLst>
              <a:defRPr/>
            </a:pPr>
            <a:r>
              <a:rPr lang="cs-CZ" sz="3000" b="1" dirty="0" smtClean="0">
                <a:solidFill>
                  <a:srgbClr val="29166F"/>
                </a:solidFill>
                <a:latin typeface="Arial" charset="0"/>
              </a:rPr>
              <a:t>Umění, filatelie, mincí, jiných sbírek</a:t>
            </a:r>
          </a:p>
          <a:p>
            <a:pPr marL="342900" marR="0" lvl="0" indent="-3429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85C226"/>
              </a:buClr>
              <a:buSzTx/>
              <a:buFont typeface="Wingdings" pitchFamily="2" charset="2"/>
              <a:buChar char="§"/>
              <a:tabLst>
                <a:tab pos="277813" algn="l"/>
                <a:tab pos="382588" algn="l"/>
                <a:tab pos="831850" algn="l"/>
                <a:tab pos="1281113" algn="l"/>
                <a:tab pos="1730375" algn="l"/>
                <a:tab pos="2179638" algn="l"/>
                <a:tab pos="2628900" algn="l"/>
                <a:tab pos="3078163" algn="l"/>
                <a:tab pos="3527425" algn="l"/>
                <a:tab pos="3976688" algn="l"/>
                <a:tab pos="4425950" algn="l"/>
                <a:tab pos="4875213" algn="l"/>
                <a:tab pos="5324475" algn="l"/>
                <a:tab pos="5773738" algn="l"/>
                <a:tab pos="6223000" algn="l"/>
                <a:tab pos="6672263" algn="l"/>
                <a:tab pos="7121525" algn="l"/>
                <a:tab pos="7570788" algn="l"/>
                <a:tab pos="8020050" algn="l"/>
                <a:tab pos="8469313" algn="l"/>
                <a:tab pos="8918575" algn="l"/>
              </a:tabLst>
              <a:defRPr/>
            </a:pPr>
            <a:r>
              <a:rPr lang="cs-CZ" sz="3000" b="1" dirty="0" smtClean="0">
                <a:solidFill>
                  <a:srgbClr val="29166F"/>
                </a:solidFill>
                <a:latin typeface="Arial" charset="0"/>
              </a:rPr>
              <a:t>Různých měn – FOREX (spekulace) </a:t>
            </a:r>
          </a:p>
          <a:p>
            <a:pPr marL="342900" marR="0" lvl="0" indent="-3429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85C226"/>
              </a:buClr>
              <a:buSzTx/>
              <a:buFont typeface="Wingdings" pitchFamily="2" charset="2"/>
              <a:buChar char="§"/>
              <a:tabLst>
                <a:tab pos="277813" algn="l"/>
                <a:tab pos="382588" algn="l"/>
                <a:tab pos="831850" algn="l"/>
                <a:tab pos="1281113" algn="l"/>
                <a:tab pos="1730375" algn="l"/>
                <a:tab pos="2179638" algn="l"/>
                <a:tab pos="2628900" algn="l"/>
                <a:tab pos="3078163" algn="l"/>
                <a:tab pos="3527425" algn="l"/>
                <a:tab pos="3976688" algn="l"/>
                <a:tab pos="4425950" algn="l"/>
                <a:tab pos="4875213" algn="l"/>
                <a:tab pos="5324475" algn="l"/>
                <a:tab pos="5773738" algn="l"/>
                <a:tab pos="6223000" algn="l"/>
                <a:tab pos="6672263" algn="l"/>
                <a:tab pos="7121525" algn="l"/>
                <a:tab pos="7570788" algn="l"/>
                <a:tab pos="8020050" algn="l"/>
                <a:tab pos="8469313" algn="l"/>
                <a:tab pos="8918575" algn="l"/>
              </a:tabLst>
              <a:defRPr/>
            </a:pPr>
            <a:endParaRPr lang="cs-CZ" sz="3000" b="1" dirty="0" smtClean="0">
              <a:solidFill>
                <a:srgbClr val="29166F"/>
              </a:solidFill>
              <a:latin typeface="Arial" charset="0"/>
            </a:endParaRPr>
          </a:p>
          <a:p>
            <a:pPr marL="342900" marR="0" lvl="0" indent="-3429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85C226"/>
              </a:buClr>
              <a:buSzTx/>
              <a:buFont typeface="Wingdings" pitchFamily="2" charset="2"/>
              <a:buChar char="§"/>
              <a:tabLst>
                <a:tab pos="277813" algn="l"/>
                <a:tab pos="382588" algn="l"/>
                <a:tab pos="831850" algn="l"/>
                <a:tab pos="1281113" algn="l"/>
                <a:tab pos="1730375" algn="l"/>
                <a:tab pos="2179638" algn="l"/>
                <a:tab pos="2628900" algn="l"/>
                <a:tab pos="3078163" algn="l"/>
                <a:tab pos="3527425" algn="l"/>
                <a:tab pos="3976688" algn="l"/>
                <a:tab pos="4425950" algn="l"/>
                <a:tab pos="4875213" algn="l"/>
                <a:tab pos="5324475" algn="l"/>
                <a:tab pos="5773738" algn="l"/>
                <a:tab pos="6223000" algn="l"/>
                <a:tab pos="6672263" algn="l"/>
                <a:tab pos="7121525" algn="l"/>
                <a:tab pos="7570788" algn="l"/>
                <a:tab pos="8020050" algn="l"/>
                <a:tab pos="8469313" algn="l"/>
                <a:tab pos="8918575" algn="l"/>
              </a:tabLst>
              <a:defRPr/>
            </a:pPr>
            <a:endParaRPr lang="cs-CZ" sz="3000" b="1" dirty="0" smtClean="0">
              <a:solidFill>
                <a:srgbClr val="29166F"/>
              </a:solidFill>
              <a:latin typeface="Arial" charset="0"/>
            </a:endParaRPr>
          </a:p>
          <a:p>
            <a:pPr marL="277813" marR="0" lvl="0" indent="-2778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7813" algn="l"/>
                <a:tab pos="382588" algn="l"/>
                <a:tab pos="831850" algn="l"/>
                <a:tab pos="1281113" algn="l"/>
                <a:tab pos="1730375" algn="l"/>
                <a:tab pos="2179638" algn="l"/>
                <a:tab pos="2628900" algn="l"/>
                <a:tab pos="3078163" algn="l"/>
                <a:tab pos="3527425" algn="l"/>
                <a:tab pos="3976688" algn="l"/>
                <a:tab pos="4425950" algn="l"/>
                <a:tab pos="4875213" algn="l"/>
                <a:tab pos="5324475" algn="l"/>
                <a:tab pos="5773738" algn="l"/>
                <a:tab pos="6223000" algn="l"/>
                <a:tab pos="6672263" algn="l"/>
                <a:tab pos="7121525" algn="l"/>
                <a:tab pos="7570788" algn="l"/>
                <a:tab pos="8020050" algn="l"/>
                <a:tab pos="8469313" algn="l"/>
                <a:tab pos="8918575" algn="l"/>
              </a:tabLst>
              <a:defRPr/>
            </a:pP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874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1303&quot;&gt;&lt;property id=&quot;20148&quot; value=&quot;5&quot;/&gt;&lt;property id=&quot;20300&quot; value=&quot;Slide 1 - &amp;quot;Název prezentace&amp;quot;&quot;/&gt;&lt;property id=&quot;20307&quot; value=&quot;272&quot;/&gt;&lt;/object&gt;&lt;object type=&quot;3&quot; unique_id=&quot;11304&quot;&gt;&lt;property id=&quot;20148&quot; value=&quot;5&quot;/&gt;&lt;property id=&quot;20300&quot; value=&quot;Slide 2 - &amp;quot;Část 1&amp;#x0D;&amp;#x0A;Jaké používáme barvy&amp;quot;&quot;/&gt;&lt;property id=&quot;20307&quot; value=&quot;274&quot;/&gt;&lt;/object&gt;&lt;object type=&quot;3&quot; unique_id=&quot;11305&quot;&gt;&lt;property id=&quot;20148&quot; value=&quot;5&quot;/&gt;&lt;property id=&quot;20300&quot; value=&quot;Slide 3 - &amp;quot;Jaké další možné prvky&amp;quot;&quot;/&gt;&lt;property id=&quot;20307&quot; value=&quot;275&quot;/&gt;&lt;/object&gt;&lt;object type=&quot;3&quot; unique_id=&quot;11505&quot;&gt;&lt;property id=&quot;20148&quot; value=&quot;5&quot;/&gt;&lt;property id=&quot;20300&quot; value=&quot;Slide 4 - &amp;quot;Postup práce&amp;quot;&quot;/&gt;&lt;property id=&quot;20307&quot; value=&quot;277&quot;/&gt;&lt;/object&gt;&lt;object type=&quot;3&quot; unique_id=&quot;11614&quot;&gt;&lt;property id=&quot;20148&quot; value=&quot;5&quot;/&gt;&lt;property id=&quot;20300&quot; value=&quot;Slide 5&quot;/&gt;&lt;property id=&quot;20307&quot; value=&quot;280&quot;/&gt;&lt;/object&gt;&lt;object type=&quot;3&quot; unique_id=&quot;11615&quot;&gt;&lt;property id=&quot;20148&quot; value=&quot;5&quot;/&gt;&lt;property id=&quot;20300&quot; value=&quot;Slide 6&quot;/&gt;&lt;property id=&quot;20307&quot; value=&quot;279&quot;/&gt;&lt;/object&gt;&lt;object type=&quot;3&quot; unique_id=&quot;11616&quot;&gt;&lt;property id=&quot;20148&quot; value=&quot;5&quot;/&gt;&lt;property id=&quot;20300&quot; value=&quot;Slide 7&quot;/&gt;&lt;property id=&quot;20307&quot; value=&quot;281&quot;/&gt;&lt;/object&gt;&lt;object type=&quot;3&quot; unique_id=&quot;11617&quot;&gt;&lt;property id=&quot;20148&quot; value=&quot;5&quot;/&gt;&lt;property id=&quot;20300&quot; value=&quot;Slide 8&quot;/&gt;&lt;property id=&quot;20307&quot; value=&quot;283&quot;/&gt;&lt;/object&gt;&lt;object type=&quot;3&quot; unique_id=&quot;11618&quot;&gt;&lt;property id=&quot;20148&quot; value=&quot;5&quot;/&gt;&lt;property id=&quot;20300&quot; value=&quot;Slide 9&quot;/&gt;&lt;property id=&quot;20307&quot; value=&quot;284&quot;/&gt;&lt;/object&gt;&lt;object type=&quot;3&quot; unique_id=&quot;11619&quot;&gt;&lt;property id=&quot;20148&quot; value=&quot;5&quot;/&gt;&lt;property id=&quot;20300&quot; value=&quot;Slide 10&quot;/&gt;&lt;property id=&quot;20307&quot; value=&quot;285&quot;/&gt;&lt;/object&gt;&lt;object type=&quot;3&quot; unique_id=&quot;11620&quot;&gt;&lt;property id=&quot;20148&quot; value=&quot;5&quot;/&gt;&lt;property id=&quot;20300&quot; value=&quot;Slide 11&quot;/&gt;&lt;property id=&quot;20307&quot; value=&quot;28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Motiv systému Office">
  <a:themeElements>
    <a:clrScheme name="HMP_DR_1">
      <a:dk1>
        <a:srgbClr val="29166F"/>
      </a:dk1>
      <a:lt1>
        <a:sysClr val="window" lastClr="FFFFFF"/>
      </a:lt1>
      <a:dk2>
        <a:srgbClr val="29166F"/>
      </a:dk2>
      <a:lt2>
        <a:srgbClr val="C1C1C1"/>
      </a:lt2>
      <a:accent1>
        <a:srgbClr val="FF8029"/>
      </a:accent1>
      <a:accent2>
        <a:srgbClr val="C1C1C1"/>
      </a:accent2>
      <a:accent3>
        <a:srgbClr val="85C226"/>
      </a:accent3>
      <a:accent4>
        <a:srgbClr val="FF8029"/>
      </a:accent4>
      <a:accent5>
        <a:srgbClr val="C1C1C1"/>
      </a:accent5>
      <a:accent6>
        <a:srgbClr val="85C226"/>
      </a:accent6>
      <a:hlink>
        <a:srgbClr val="FF8029"/>
      </a:hlink>
      <a:folHlink>
        <a:srgbClr val="C1C1C1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lastní návrh">
  <a:themeElements>
    <a:clrScheme name="HMP_DR_2">
      <a:dk1>
        <a:srgbClr val="29166F"/>
      </a:dk1>
      <a:lt1>
        <a:sysClr val="window" lastClr="FFFFFF"/>
      </a:lt1>
      <a:dk2>
        <a:srgbClr val="FFFFFF"/>
      </a:dk2>
      <a:lt2>
        <a:srgbClr val="C1C1C1"/>
      </a:lt2>
      <a:accent1>
        <a:srgbClr val="29166F"/>
      </a:accent1>
      <a:accent2>
        <a:srgbClr val="C1C1C1"/>
      </a:accent2>
      <a:accent3>
        <a:srgbClr val="85C226"/>
      </a:accent3>
      <a:accent4>
        <a:srgbClr val="FF8029"/>
      </a:accent4>
      <a:accent5>
        <a:srgbClr val="C1C1C1"/>
      </a:accent5>
      <a:accent6>
        <a:srgbClr val="85C226"/>
      </a:accent6>
      <a:hlink>
        <a:srgbClr val="FF8029"/>
      </a:hlink>
      <a:folHlink>
        <a:srgbClr val="C1C1C1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 marL="277813" marR="0" indent="-277813" algn="l" defTabSz="9144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Tx/>
          <a:buNone/>
          <a:tabLst>
            <a:tab pos="277813" algn="l"/>
            <a:tab pos="382588" algn="l"/>
            <a:tab pos="831850" algn="l"/>
            <a:tab pos="1281113" algn="l"/>
            <a:tab pos="1730375" algn="l"/>
            <a:tab pos="2179638" algn="l"/>
            <a:tab pos="2628900" algn="l"/>
            <a:tab pos="3078163" algn="l"/>
            <a:tab pos="3527425" algn="l"/>
            <a:tab pos="3976688" algn="l"/>
            <a:tab pos="4425950" algn="l"/>
            <a:tab pos="4875213" algn="l"/>
            <a:tab pos="5324475" algn="l"/>
            <a:tab pos="5773738" algn="l"/>
            <a:tab pos="6223000" algn="l"/>
            <a:tab pos="6672263" algn="l"/>
            <a:tab pos="7121525" algn="l"/>
            <a:tab pos="7570788" algn="l"/>
            <a:tab pos="8020050" algn="l"/>
            <a:tab pos="8469313" algn="l"/>
            <a:tab pos="8918575" algn="l"/>
          </a:tabLst>
          <a:defRPr kumimoji="0" sz="3200" b="0" i="0" u="none" strike="noStrike" kern="1200" cap="none" spc="0" normalizeH="0" baseline="0" noProof="0" dirty="0" smtClean="0">
            <a:ln>
              <a:noFill/>
            </a:ln>
            <a:solidFill>
              <a:srgbClr val="000066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1796</TotalTime>
  <Words>1307</Words>
  <Application>Microsoft Office PowerPoint</Application>
  <PresentationFormat>Předvádění na obrazovce (4:3)</PresentationFormat>
  <Paragraphs>304</Paragraphs>
  <Slides>43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43</vt:i4>
      </vt:variant>
    </vt:vector>
  </HeadingPairs>
  <TitlesOfParts>
    <vt:vector size="45" baseType="lpstr">
      <vt:lpstr>Motiv systému Office</vt:lpstr>
      <vt:lpstr>Vlastní návrh</vt:lpstr>
      <vt:lpstr>ODPOVĚDNÝ PŘÍSTUP K FINANCÍM</vt:lpstr>
      <vt:lpstr>SPOŘENÍ  A INVESTOVÁNÍ</vt:lpstr>
      <vt:lpstr>SPOŘENÍ A INVESTOVÁNÍ</vt:lpstr>
      <vt:lpstr>SPOŘENÍ A INVESTOVÁNÍ</vt:lpstr>
      <vt:lpstr>SPOŘENÍ A INVESTOVÁNÍ</vt:lpstr>
      <vt:lpstr>SPOŘENÍ A INVESTOVÁNÍ</vt:lpstr>
      <vt:lpstr>SPOŘENÍ A INVESTOVÁNÍ</vt:lpstr>
      <vt:lpstr>SPOŘENÍ A INVESTOVÁNÍ</vt:lpstr>
      <vt:lpstr>SPOŘENÍ A INVESTOVÁNÍ</vt:lpstr>
      <vt:lpstr>SPOŘENÍ A INVESTOVÁNÍ</vt:lpstr>
      <vt:lpstr>SPOŘENÍ A INVESTOVÁNÍ</vt:lpstr>
      <vt:lpstr>SPOŘENÍ A INVESTOVÁNÍ</vt:lpstr>
      <vt:lpstr>SPOŘENÍ A INVESTOVÁNÍ</vt:lpstr>
      <vt:lpstr>SPOŘENÍ A INVESTOVÁNÍ</vt:lpstr>
      <vt:lpstr>SPOŘENÍ A INVESTOVÁNÍ</vt:lpstr>
      <vt:lpstr>SPOŘENÍ A INVESTOVÁNÍ</vt:lpstr>
      <vt:lpstr>SPOŘENÍ A INVESTOVÁNÍ</vt:lpstr>
      <vt:lpstr>SPOŘENÍ A INVESTOVÁNÍ</vt:lpstr>
      <vt:lpstr>SPOŘENÍ A INVESTOVÁNÍ</vt:lpstr>
      <vt:lpstr>SPOŘENÍ A INVESTOVÁNÍ</vt:lpstr>
      <vt:lpstr>SPOŘENÍ A INVESTOVÁNÍ</vt:lpstr>
      <vt:lpstr>SPOŘENÍ A INVESTOVÁNÍ</vt:lpstr>
      <vt:lpstr>SPOŘENÍ A INVESTOVÁNÍ</vt:lpstr>
      <vt:lpstr>SPOŘENÍ A INVESTOVÁNÍ</vt:lpstr>
      <vt:lpstr>SPOŘENÍ A INVESTOVÁNÍ</vt:lpstr>
      <vt:lpstr>SPOŘENÍ A INVESTOVÁNÍ</vt:lpstr>
      <vt:lpstr>SPOŘENÍ A INVESTOVÁNÍ</vt:lpstr>
      <vt:lpstr>Fond pojištění vkladu – nezajištěná garance</vt:lpstr>
      <vt:lpstr>Fond pojištění vkladu – nezajištěná garance</vt:lpstr>
      <vt:lpstr>SPOŘENÍ A INVESTOVÁNÍ</vt:lpstr>
      <vt:lpstr>SPOŘENÍ A INVESTOVÁNÍ</vt:lpstr>
      <vt:lpstr>SPOŘENÍ A INVESTOVÁNÍ</vt:lpstr>
      <vt:lpstr>SPOŘENÍ A INVESTOVÁNÍ</vt:lpstr>
      <vt:lpstr>SPOŘENÍ A INVESTOVÁNÍ</vt:lpstr>
      <vt:lpstr>SPOŘENÍ A INVESTOVÁNÍ</vt:lpstr>
      <vt:lpstr>SPOŘENÍ A INVESTOVÁNÍ</vt:lpstr>
      <vt:lpstr>SPOŘENÍ A INVESTOVÁNÍ</vt:lpstr>
      <vt:lpstr>Prezentace aplikace PowerPoint</vt:lpstr>
      <vt:lpstr>Prezentace aplikace PowerPoint</vt:lpstr>
      <vt:lpstr>SPOŘENÍ A INVESTOVÁNÍ</vt:lpstr>
      <vt:lpstr>SPOŘENÍ A INVESTOVÁNÍ</vt:lpstr>
      <vt:lpstr>SPOŘENÍ A INVESTOVÁNÍ</vt:lpstr>
      <vt:lpstr>KONEC dopolední části 3. BLOKU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Alena</dc:creator>
  <cp:lastModifiedBy>Anna Legierská</cp:lastModifiedBy>
  <cp:revision>251</cp:revision>
  <dcterms:created xsi:type="dcterms:W3CDTF">2013-06-10T17:46:50Z</dcterms:created>
  <dcterms:modified xsi:type="dcterms:W3CDTF">2013-10-10T12:57:51Z</dcterms:modified>
</cp:coreProperties>
</file>