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31"/>
  </p:notesMasterIdLst>
  <p:handoutMasterIdLst>
    <p:handoutMasterId r:id="rId32"/>
  </p:handoutMasterIdLst>
  <p:sldIdLst>
    <p:sldId id="272" r:id="rId3"/>
    <p:sldId id="279" r:id="rId4"/>
    <p:sldId id="280" r:id="rId5"/>
    <p:sldId id="287" r:id="rId6"/>
    <p:sldId id="290" r:id="rId7"/>
    <p:sldId id="291" r:id="rId8"/>
    <p:sldId id="292" r:id="rId9"/>
    <p:sldId id="288" r:id="rId10"/>
    <p:sldId id="289" r:id="rId11"/>
    <p:sldId id="293" r:id="rId12"/>
    <p:sldId id="294" r:id="rId13"/>
    <p:sldId id="295" r:id="rId14"/>
    <p:sldId id="296" r:id="rId15"/>
    <p:sldId id="297" r:id="rId16"/>
    <p:sldId id="298" r:id="rId17"/>
    <p:sldId id="299" r:id="rId18"/>
    <p:sldId id="300" r:id="rId19"/>
    <p:sldId id="301" r:id="rId20"/>
    <p:sldId id="303" r:id="rId21"/>
    <p:sldId id="304" r:id="rId22"/>
    <p:sldId id="305" r:id="rId23"/>
    <p:sldId id="306" r:id="rId24"/>
    <p:sldId id="307" r:id="rId25"/>
    <p:sldId id="309" r:id="rId26"/>
    <p:sldId id="310" r:id="rId27"/>
    <p:sldId id="311" r:id="rId28"/>
    <p:sldId id="312" r:id="rId29"/>
    <p:sldId id="313" r:id="rId30"/>
  </p:sldIdLst>
  <p:sldSz cx="9144000" cy="6858000" type="screen4x3"/>
  <p:notesSz cx="6858000" cy="9144000"/>
  <p:custDataLst>
    <p:tags r:id="rId33"/>
  </p:custDataLst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166F"/>
    <a:srgbClr val="FF8029"/>
    <a:srgbClr val="85C226"/>
    <a:srgbClr val="C1C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76" autoAdjust="0"/>
    <p:restoredTop sz="86447" autoAdjust="0"/>
  </p:normalViewPr>
  <p:slideViewPr>
    <p:cSldViewPr>
      <p:cViewPr varScale="1">
        <p:scale>
          <a:sx n="79" d="100"/>
          <a:sy n="79" d="100"/>
        </p:scale>
        <p:origin x="-19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AE5968-6DF7-4273-8995-9689EBBF42C7}" type="datetimeFigureOut">
              <a:rPr lang="cs-CZ" smtClean="0"/>
              <a:t>12.8.2013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C25282-82DB-43AE-AEC0-55C384009C5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71292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C3D543-4330-414E-B768-8C3B1F892C6D}" type="datetimeFigureOut">
              <a:rPr lang="cs-CZ" smtClean="0"/>
              <a:t>12.8.2013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CE05BB-4053-4AD6-ABB7-6D452EEC0DD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539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 userDrawn="1"/>
        </p:nvSpPr>
        <p:spPr>
          <a:xfrm>
            <a:off x="-1974" y="5949280"/>
            <a:ext cx="9144000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685800" y="2924944"/>
            <a:ext cx="7772400" cy="1226567"/>
          </a:xfrm>
          <a:prstGeom prst="rect">
            <a:avLst/>
          </a:prstGeom>
        </p:spPr>
        <p:txBody>
          <a:bodyPr>
            <a:norm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cs-CZ" sz="4800" b="1" kern="1200" cap="all" baseline="0" dirty="0">
                <a:solidFill>
                  <a:srgbClr val="85C226"/>
                </a:solidFill>
                <a:latin typeface="+mj-lt"/>
                <a:ea typeface="+mj-ea"/>
                <a:cs typeface="Arial" pitchFamily="34" charset="0"/>
              </a:defRPr>
            </a:lvl1pPr>
          </a:lstStyle>
          <a:p>
            <a:r>
              <a:rPr lang="cs-CZ" dirty="0" smtClean="0"/>
              <a:t>Název prezentace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057400" y="4221088"/>
            <a:ext cx="6400800" cy="339508"/>
          </a:xfrm>
          <a:prstGeom prst="rect">
            <a:avLst/>
          </a:prstGeom>
        </p:spPr>
        <p:txBody>
          <a:bodyPr/>
          <a:lstStyle>
            <a:lvl1pPr marL="0" indent="0" algn="r" rtl="0" eaLnBrk="1" fontAlgn="base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lang="cs-CZ" sz="2400" b="1" i="1" kern="1200" baseline="0" dirty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Příjmení a jméno autora/prezentujícího.</a:t>
            </a:r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685800" y="630932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324600" y="6309320"/>
            <a:ext cx="2133600" cy="365125"/>
          </a:xfr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1516933-F032-4704-9144-AEF6B1EC9040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Picture 12" descr="logolink0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6055568"/>
            <a:ext cx="82804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panáček2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125538"/>
            <a:ext cx="1295400" cy="1217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66165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/>
          <a:p>
            <a:fld id="{81516933-F032-4704-9144-AEF6B1EC9040}" type="slidenum">
              <a:rPr lang="cs-CZ" smtClean="0"/>
              <a:t>‹#›</a:t>
            </a:fld>
            <a:endParaRPr lang="cs-CZ"/>
          </a:p>
        </p:txBody>
      </p:sp>
      <p:sp>
        <p:nvSpPr>
          <p:cNvPr id="5" name="Nadpis 1"/>
          <p:cNvSpPr>
            <a:spLocks noGrp="1"/>
          </p:cNvSpPr>
          <p:nvPr>
            <p:ph type="title"/>
          </p:nvPr>
        </p:nvSpPr>
        <p:spPr>
          <a:xfrm>
            <a:off x="4427984" y="418654"/>
            <a:ext cx="4464496" cy="562074"/>
          </a:xfrm>
          <a:prstGeom prst="rect">
            <a:avLst/>
          </a:prstGeom>
        </p:spPr>
        <p:txBody>
          <a:bodyPr wrap="none" anchor="ctr" anchorCtr="0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cs-CZ" sz="2800" b="1" i="1" kern="1200" dirty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803712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brázek vlevo - body Z/M vprav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95666" y="6356350"/>
            <a:ext cx="2096814" cy="365125"/>
          </a:xfrm>
        </p:spPr>
        <p:txBody>
          <a:bodyPr/>
          <a:lstStyle/>
          <a:p>
            <a:fld id="{81516933-F032-4704-9144-AEF6B1EC9040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1"/>
          <p:cNvSpPr>
            <a:spLocks noGrp="1"/>
          </p:cNvSpPr>
          <p:nvPr>
            <p:ph type="title"/>
          </p:nvPr>
        </p:nvSpPr>
        <p:spPr>
          <a:xfrm>
            <a:off x="4427984" y="418654"/>
            <a:ext cx="4464496" cy="562074"/>
          </a:xfrm>
          <a:prstGeom prst="rect">
            <a:avLst/>
          </a:prstGeom>
        </p:spPr>
        <p:txBody>
          <a:bodyPr wrap="none" anchor="ctr" anchorCtr="0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cs-CZ" sz="2800" b="1" i="1" kern="1200" dirty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2" name="Zástupný symbol pro text 3"/>
          <p:cNvSpPr>
            <a:spLocks noGrp="1"/>
          </p:cNvSpPr>
          <p:nvPr>
            <p:ph type="body" sz="half" idx="14" hasCustomPrompt="1"/>
          </p:nvPr>
        </p:nvSpPr>
        <p:spPr>
          <a:xfrm>
            <a:off x="395536" y="1268760"/>
            <a:ext cx="8496944" cy="438944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cs-CZ" sz="2800" b="1" kern="1200" dirty="0" smtClean="0">
                <a:solidFill>
                  <a:srgbClr val="29166F"/>
                </a:solidFill>
                <a:effectLst/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Nadpis</a:t>
            </a:r>
          </a:p>
        </p:txBody>
      </p:sp>
      <p:sp>
        <p:nvSpPr>
          <p:cNvPr id="14" name="Zástupný symbol pro obrázek 8"/>
          <p:cNvSpPr>
            <a:spLocks noGrp="1"/>
          </p:cNvSpPr>
          <p:nvPr>
            <p:ph type="pic" sz="quarter" idx="13"/>
          </p:nvPr>
        </p:nvSpPr>
        <p:spPr>
          <a:xfrm>
            <a:off x="395536" y="2060848"/>
            <a:ext cx="4104456" cy="410445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4644008" y="2060848"/>
            <a:ext cx="4248472" cy="41044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5C226"/>
              </a:buClr>
              <a:buFont typeface="Wingdings" pitchFamily="2" charset="2"/>
              <a:buChar char="§"/>
              <a:defRPr lang="cs-CZ" sz="2200" b="1" kern="1200" dirty="0" smtClean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  <a:lvl2pPr marL="342000" indent="0">
              <a:buClr>
                <a:schemeClr val="bg1">
                  <a:lumMod val="85000"/>
                </a:schemeClr>
              </a:buClr>
              <a:buFont typeface="Arial" pitchFamily="34" charset="0"/>
              <a:buNone/>
              <a:defRPr lang="cs-CZ" sz="2000" kern="1200" baseline="0" dirty="0" smtClean="0">
                <a:solidFill>
                  <a:srgbClr val="29166F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0"/>
            <a:r>
              <a:rPr lang="cs-CZ" dirty="0" err="1" smtClean="0"/>
              <a:t>kkkkkk</a:t>
            </a:r>
            <a:endParaRPr lang="cs-CZ" dirty="0" smtClean="0"/>
          </a:p>
          <a:p>
            <a:pPr lvl="1"/>
            <a:r>
              <a:rPr lang="cs-CZ" dirty="0" err="1" smtClean="0"/>
              <a:t>llllll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5208023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brázek malý text Z/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6491536" y="6356350"/>
            <a:ext cx="2133600" cy="365125"/>
          </a:xfrm>
        </p:spPr>
        <p:txBody>
          <a:bodyPr/>
          <a:lstStyle/>
          <a:p>
            <a:fld id="{81516933-F032-4704-9144-AEF6B1EC904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427984" y="418654"/>
            <a:ext cx="4464496" cy="562074"/>
          </a:xfrm>
          <a:prstGeom prst="rect">
            <a:avLst/>
          </a:prstGeom>
        </p:spPr>
        <p:txBody>
          <a:bodyPr wrap="none" anchor="ctr" anchorCtr="0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cs-CZ" sz="2800" b="1" i="1" kern="1200" dirty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14" hasCustomPrompt="1"/>
          </p:nvPr>
        </p:nvSpPr>
        <p:spPr>
          <a:xfrm>
            <a:off x="395536" y="1268760"/>
            <a:ext cx="8496944" cy="438944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cs-CZ" sz="2800" b="1" kern="1200" dirty="0" smtClean="0">
                <a:solidFill>
                  <a:srgbClr val="29166F"/>
                </a:solidFill>
                <a:effectLst/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Nadpis</a:t>
            </a:r>
          </a:p>
        </p:txBody>
      </p:sp>
      <p:sp>
        <p:nvSpPr>
          <p:cNvPr id="14" name="Zástupný symbol pro obrázek 8"/>
          <p:cNvSpPr>
            <a:spLocks noGrp="1"/>
          </p:cNvSpPr>
          <p:nvPr>
            <p:ph type="pic" sz="quarter" idx="13"/>
          </p:nvPr>
        </p:nvSpPr>
        <p:spPr>
          <a:xfrm>
            <a:off x="6533972" y="4221088"/>
            <a:ext cx="2088232" cy="194421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</p:txBody>
      </p:sp>
      <p:sp>
        <p:nvSpPr>
          <p:cNvPr id="15" name="Zástupný symbol pro obsah 2"/>
          <p:cNvSpPr>
            <a:spLocks noGrp="1"/>
          </p:cNvSpPr>
          <p:nvPr>
            <p:ph idx="1"/>
          </p:nvPr>
        </p:nvSpPr>
        <p:spPr>
          <a:xfrm>
            <a:off x="395536" y="2060848"/>
            <a:ext cx="5832648" cy="4104456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5C226"/>
              </a:buClr>
              <a:buFont typeface="Wingdings" pitchFamily="2" charset="2"/>
              <a:buChar char="§"/>
              <a:defRPr lang="cs-CZ" sz="2200" b="1" kern="1200" dirty="0" smtClean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  <a:lvl2pPr marL="342000" indent="0">
              <a:buClr>
                <a:schemeClr val="bg1">
                  <a:lumMod val="85000"/>
                </a:schemeClr>
              </a:buClr>
              <a:buFont typeface="Arial" pitchFamily="34" charset="0"/>
              <a:buNone/>
              <a:defRPr lang="cs-CZ" sz="2000" kern="1200" dirty="0" smtClean="0">
                <a:solidFill>
                  <a:srgbClr val="29166F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26844246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403648" y="2276872"/>
            <a:ext cx="6264696" cy="388843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C1C1C1"/>
              </a:buClr>
              <a:buFont typeface="Arial" pitchFamily="34" charset="0"/>
              <a:buChar char="•"/>
              <a:defRPr lang="cs-CZ" sz="3200" b="1" kern="1200" dirty="0" smtClean="0">
                <a:solidFill>
                  <a:srgbClr val="C1C1C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Clr>
                <a:schemeClr val="bg1">
                  <a:lumMod val="85000"/>
                </a:schemeClr>
              </a:buClr>
              <a:buFont typeface="Arial" pitchFamily="34" charset="0"/>
              <a:buNone/>
              <a:defRPr sz="24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1516933-F032-4704-9144-AEF6B1EC904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915816" y="584540"/>
            <a:ext cx="5976664" cy="1143000"/>
          </a:xfrm>
          <a:prstGeom prst="rect">
            <a:avLst/>
          </a:prstGeom>
        </p:spPr>
        <p:txBody>
          <a:bodyPr anchor="t"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cs-CZ" sz="3600" b="1" i="1" kern="1200" dirty="0">
                <a:solidFill>
                  <a:srgbClr val="85C2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393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bsah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560" y="2348880"/>
            <a:ext cx="8064896" cy="388843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5C226"/>
              </a:buClr>
              <a:buFont typeface="Wingdings" pitchFamily="2" charset="2"/>
              <a:buChar char="§"/>
              <a:defRPr lang="cs-CZ" sz="28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indent="0">
              <a:buClr>
                <a:schemeClr val="bg1">
                  <a:lumMod val="85000"/>
                </a:schemeClr>
              </a:buClr>
              <a:buFont typeface="Arial" pitchFamily="34" charset="0"/>
              <a:buNone/>
              <a:defRPr sz="24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endParaRPr lang="cs-CZ" dirty="0" smtClean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1516933-F032-4704-9144-AEF6B1EC904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4644008" y="692696"/>
            <a:ext cx="4248472" cy="1143000"/>
          </a:xfrm>
          <a:prstGeom prst="rect">
            <a:avLst/>
          </a:prstGeom>
        </p:spPr>
        <p:txBody>
          <a:bodyPr anchor="t"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cs-CZ" sz="3600" b="1" i="1" kern="1200" cap="all" baseline="0" dirty="0">
                <a:solidFill>
                  <a:srgbClr val="C1C1C1"/>
                </a:solidFill>
                <a:latin typeface="Arial" charset="0"/>
                <a:ea typeface="+mj-ea"/>
                <a:cs typeface="+mj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pic>
        <p:nvPicPr>
          <p:cNvPr id="5" name="Picture 7" descr="panáček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264196"/>
            <a:ext cx="612775" cy="576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3276600" y="1913483"/>
            <a:ext cx="5867400" cy="0"/>
          </a:xfrm>
          <a:prstGeom prst="line">
            <a:avLst/>
          </a:prstGeom>
          <a:noFill/>
          <a:ln w="9525">
            <a:solidFill>
              <a:srgbClr val="C1C1C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7205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bsah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15816" y="584540"/>
            <a:ext cx="5976664" cy="1143000"/>
          </a:xfrm>
          <a:prstGeom prst="rect">
            <a:avLst/>
          </a:prstGeom>
        </p:spPr>
        <p:txBody>
          <a:bodyPr anchor="t">
            <a:noAutofit/>
          </a:bodyPr>
          <a:lstStyle>
            <a:lvl1pPr algn="r" rtl="0" eaLnBrk="1" fontAlgn="base" hangingPunct="1">
              <a:spcBef>
                <a:spcPct val="0"/>
              </a:spcBef>
              <a:spcAft>
                <a:spcPct val="0"/>
              </a:spcAft>
              <a:defRPr lang="cs-CZ" sz="3600" b="1" i="1" kern="1200" dirty="0">
                <a:solidFill>
                  <a:srgbClr val="85C226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2204864"/>
            <a:ext cx="8085584" cy="388843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85C226"/>
              </a:buClr>
              <a:buFont typeface="Wingdings" pitchFamily="2" charset="2"/>
              <a:buChar char="§"/>
              <a:defRPr lang="cs-CZ" sz="2800" b="1" kern="1200" dirty="0" smtClean="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742950" indent="-285750">
              <a:buClr>
                <a:schemeClr val="bg1">
                  <a:lumMod val="85000"/>
                </a:schemeClr>
              </a:buClr>
              <a:buFont typeface="Arial" pitchFamily="34" charset="0"/>
              <a:buChar char="•"/>
              <a:defRPr sz="24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1516933-F032-4704-9144-AEF6B1EC904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4983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Nadpis a text - body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27984" y="418654"/>
            <a:ext cx="4464496" cy="562074"/>
          </a:xfrm>
          <a:prstGeom prst="rect">
            <a:avLst/>
          </a:prstGeom>
        </p:spPr>
        <p:txBody>
          <a:bodyPr wrap="none" anchor="ctr" anchorCtr="0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cs-CZ" sz="2800" b="1" i="1" kern="1200" dirty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525963"/>
          </a:xfrm>
          <a:prstGeom prst="rect">
            <a:avLst/>
          </a:prstGeom>
        </p:spPr>
        <p:txBody>
          <a:bodyPr/>
          <a:lstStyle>
            <a:lvl1pPr marL="342900" indent="-342900" algn="l" rtl="0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Clr>
                <a:srgbClr val="85C226"/>
              </a:buClr>
              <a:buFont typeface="Wingdings" pitchFamily="2" charset="2"/>
              <a:buChar char="§"/>
              <a:defRPr lang="cs-CZ" sz="3000" b="1" kern="1200" dirty="0" smtClean="0">
                <a:solidFill>
                  <a:srgbClr val="29166F"/>
                </a:solidFill>
                <a:latin typeface="Arial" charset="0"/>
                <a:ea typeface="+mn-ea"/>
                <a:cs typeface="+mn-cs"/>
              </a:defRPr>
            </a:lvl1pPr>
            <a:lvl2pPr marL="742950" indent="-285750">
              <a:buFont typeface="Arial" pitchFamily="34" charset="0"/>
              <a:buChar char="●"/>
              <a:defRPr lang="cs-CZ" sz="2100" b="1" kern="1200" dirty="0" smtClean="0">
                <a:solidFill>
                  <a:srgbClr val="002060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/>
          <a:p>
            <a:fld id="{E7606BD8-8C65-4B64-BC3D-FCE93F3D3D6F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341733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4104456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85C226"/>
              </a:buClr>
              <a:buFont typeface="Wingdings" pitchFamily="2" charset="2"/>
              <a:buChar char="§"/>
              <a:defRPr lang="cs-CZ" sz="3000" b="1" kern="1200" dirty="0" smtClean="0">
                <a:solidFill>
                  <a:srgbClr val="29166F"/>
                </a:solidFill>
                <a:latin typeface="Arial" charset="0"/>
                <a:ea typeface="+mn-ea"/>
                <a:cs typeface="+mn-cs"/>
              </a:defRPr>
            </a:lvl1pPr>
            <a:lvl2pPr marL="742950" indent="-285750">
              <a:buClr>
                <a:srgbClr val="002060"/>
              </a:buClr>
              <a:buFont typeface="Arial" pitchFamily="34" charset="0"/>
              <a:buChar char="●"/>
              <a:defRPr lang="cs-CZ" sz="2100" b="1" kern="1200" dirty="0" smtClean="0">
                <a:solidFill>
                  <a:srgbClr val="002060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●"/>
            </a:pPr>
            <a:r>
              <a:rPr lang="cs-CZ" dirty="0" smtClean="0"/>
              <a:t>Druhá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>
            <a:lvl1pPr>
              <a:defRPr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81516933-F032-4704-9144-AEF6B1EC9040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3"/>
          </p:nvPr>
        </p:nvSpPr>
        <p:spPr>
          <a:xfrm>
            <a:off x="4716016" y="1556792"/>
            <a:ext cx="4176464" cy="4608512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85C226"/>
              </a:buClr>
              <a:buFont typeface="Wingdings" pitchFamily="2" charset="2"/>
              <a:buChar char="§"/>
              <a:defRPr lang="cs-CZ" sz="3000" b="1" kern="1200" dirty="0" smtClean="0">
                <a:solidFill>
                  <a:srgbClr val="29166F"/>
                </a:solidFill>
                <a:latin typeface="Arial" charset="0"/>
                <a:ea typeface="+mn-ea"/>
                <a:cs typeface="+mn-cs"/>
              </a:defRPr>
            </a:lvl1pPr>
            <a:lvl2pPr marL="742950" indent="-285750">
              <a:buClr>
                <a:schemeClr val="bg1">
                  <a:lumMod val="85000"/>
                </a:schemeClr>
              </a:buClr>
              <a:buFont typeface="Arial" pitchFamily="34" charset="0"/>
              <a:buChar char="•"/>
              <a:defRPr lang="cs-CZ" sz="2100" b="1" kern="1200" dirty="0" smtClean="0">
                <a:solidFill>
                  <a:srgbClr val="002060"/>
                </a:solidFill>
                <a:latin typeface="Arial" charset="0"/>
                <a:ea typeface="+mn-ea"/>
                <a:cs typeface="+mn-cs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002060"/>
              </a:buClr>
              <a:buFont typeface="Arial" pitchFamily="34" charset="0"/>
              <a:buChar char="●"/>
            </a:pPr>
            <a:r>
              <a:rPr lang="cs-CZ" dirty="0" smtClean="0"/>
              <a:t>Druhá úroveň</a:t>
            </a:r>
          </a:p>
        </p:txBody>
      </p:sp>
      <p:sp>
        <p:nvSpPr>
          <p:cNvPr id="9" name="Nadpis 1"/>
          <p:cNvSpPr>
            <a:spLocks noGrp="1"/>
          </p:cNvSpPr>
          <p:nvPr>
            <p:ph type="title"/>
          </p:nvPr>
        </p:nvSpPr>
        <p:spPr>
          <a:xfrm>
            <a:off x="4427984" y="418654"/>
            <a:ext cx="4464496" cy="562074"/>
          </a:xfrm>
          <a:prstGeom prst="rect">
            <a:avLst/>
          </a:prstGeom>
        </p:spPr>
        <p:txBody>
          <a:bodyPr wrap="none" anchor="ctr" anchorCtr="0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cs-CZ" sz="2800" b="1" i="1" kern="1200" dirty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9578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ext Z Nadpis 2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/>
          <a:p>
            <a:fld id="{81516933-F032-4704-9144-AEF6B1EC9040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Nadpis 1"/>
          <p:cNvSpPr>
            <a:spLocks noGrp="1"/>
          </p:cNvSpPr>
          <p:nvPr>
            <p:ph type="title"/>
          </p:nvPr>
        </p:nvSpPr>
        <p:spPr>
          <a:xfrm>
            <a:off x="4427984" y="418654"/>
            <a:ext cx="4464496" cy="562074"/>
          </a:xfrm>
          <a:prstGeom prst="rect">
            <a:avLst/>
          </a:prstGeom>
        </p:spPr>
        <p:txBody>
          <a:bodyPr wrap="none" anchor="ctr" anchorCtr="0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cs-CZ" sz="2800" b="1" i="1" kern="1200" dirty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13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395536" y="1268760"/>
            <a:ext cx="8496944" cy="438944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cs-CZ" sz="2800" b="1" kern="1200" dirty="0" smtClean="0">
                <a:solidFill>
                  <a:srgbClr val="29166F"/>
                </a:solidFill>
                <a:effectLst/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Nadpis 2</a:t>
            </a:r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67544" y="2132856"/>
            <a:ext cx="8424936" cy="3960440"/>
          </a:xfrm>
          <a:prstGeom prst="rect">
            <a:avLst/>
          </a:prstGeom>
        </p:spPr>
        <p:txBody>
          <a:bodyPr/>
          <a:lstStyle>
            <a:lvl1pPr marL="342900" indent="-342900" algn="l" rtl="0" eaLnBrk="1" fontAlgn="base" hangingPunct="1">
              <a:lnSpc>
                <a:spcPct val="115000"/>
              </a:lnSpc>
              <a:spcBef>
                <a:spcPct val="0"/>
              </a:spcBef>
              <a:spcAft>
                <a:spcPct val="0"/>
              </a:spcAft>
              <a:buClr>
                <a:srgbClr val="C1C1C1"/>
              </a:buClr>
              <a:buFont typeface="Wingdings" pitchFamily="2" charset="2"/>
              <a:buChar char="§"/>
              <a:defRPr lang="cs-CZ" sz="2800" b="1" kern="1200" dirty="0" smtClean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  <a:lvl2pPr marL="742950" indent="-285750">
              <a:buClr>
                <a:schemeClr val="bg1">
                  <a:lumMod val="85000"/>
                </a:schemeClr>
              </a:buClr>
              <a:buFont typeface="Arial" pitchFamily="34" charset="0"/>
              <a:buChar char="•"/>
              <a:defRPr sz="2400" b="1">
                <a:solidFill>
                  <a:schemeClr val="bg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442282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brázek s komentářem 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/>
          <a:p>
            <a:fld id="{81516933-F032-4704-9144-AEF6B1EC904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427984" y="418654"/>
            <a:ext cx="4464496" cy="562074"/>
          </a:xfrm>
          <a:prstGeom prst="rect">
            <a:avLst/>
          </a:prstGeom>
        </p:spPr>
        <p:txBody>
          <a:bodyPr wrap="none" anchor="ctr" anchorCtr="0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cs-CZ" sz="2800" b="1" i="1" kern="1200" dirty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395536" y="1268760"/>
            <a:ext cx="8496944" cy="438944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cs-CZ" sz="2800" b="1" kern="1200" dirty="0" smtClean="0">
                <a:solidFill>
                  <a:srgbClr val="29166F"/>
                </a:solidFill>
                <a:effectLst/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Nadpis 2</a:t>
            </a:r>
          </a:p>
        </p:txBody>
      </p:sp>
      <p:sp>
        <p:nvSpPr>
          <p:cNvPr id="10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95536" y="1988840"/>
            <a:ext cx="8496944" cy="3754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11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395536" y="5877272"/>
            <a:ext cx="8496944" cy="4389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Komentář k obrázku</a:t>
            </a:r>
          </a:p>
        </p:txBody>
      </p:sp>
    </p:spTree>
    <p:extLst>
      <p:ext uri="{BB962C8B-B14F-4D97-AF65-F5344CB8AC3E}">
        <p14:creationId xmlns:p14="http://schemas.microsoft.com/office/powerpoint/2010/main" val="30262469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brázek s komentářem 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758880" y="6356350"/>
            <a:ext cx="2133600" cy="365125"/>
          </a:xfrm>
        </p:spPr>
        <p:txBody>
          <a:bodyPr/>
          <a:lstStyle/>
          <a:p>
            <a:fld id="{81516933-F032-4704-9144-AEF6B1EC9040}" type="slidenum">
              <a:rPr lang="cs-CZ" smtClean="0"/>
              <a:t>‹#›</a:t>
            </a:fld>
            <a:endParaRPr lang="cs-CZ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427984" y="418654"/>
            <a:ext cx="4464496" cy="562074"/>
          </a:xfrm>
          <a:prstGeom prst="rect">
            <a:avLst/>
          </a:prstGeom>
        </p:spPr>
        <p:txBody>
          <a:bodyPr wrap="none" anchor="ctr" anchorCtr="0">
            <a:normAutofit/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lang="cs-CZ" sz="2800" b="1" i="1" kern="1200" dirty="0">
                <a:solidFill>
                  <a:srgbClr val="85C226"/>
                </a:solidFill>
                <a:latin typeface="Arial" charset="0"/>
                <a:ea typeface="+mn-ea"/>
                <a:cs typeface="+mn-cs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8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467544" y="1268760"/>
            <a:ext cx="8424936" cy="438944"/>
          </a:xfrm>
          <a:prstGeom prst="rect">
            <a:avLst/>
          </a:prstGeom>
        </p:spPr>
        <p:txBody>
          <a:bodyPr/>
          <a:lstStyle>
            <a:lvl1pPr marL="0" indent="0" algn="ctr" rtl="0" eaLnBrk="0" fontAlgn="base" hangingPunct="0">
              <a:spcBef>
                <a:spcPct val="0"/>
              </a:spcBef>
              <a:spcAft>
                <a:spcPct val="0"/>
              </a:spcAft>
              <a:buNone/>
              <a:defRPr lang="cs-CZ" sz="2800" b="1" kern="1200" dirty="0" smtClean="0">
                <a:solidFill>
                  <a:srgbClr val="85C226"/>
                </a:solidFill>
                <a:effectLst/>
                <a:latin typeface="Arial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Nadpis 2</a:t>
            </a:r>
          </a:p>
        </p:txBody>
      </p:sp>
      <p:sp>
        <p:nvSpPr>
          <p:cNvPr id="9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67544" y="1988840"/>
            <a:ext cx="8424936" cy="375476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 dirty="0"/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467544" y="5877272"/>
            <a:ext cx="8424936" cy="43894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rgbClr val="002060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dirty="0" smtClean="0"/>
              <a:t>Komentář k obrázku</a:t>
            </a:r>
          </a:p>
        </p:txBody>
      </p:sp>
    </p:spTree>
    <p:extLst>
      <p:ext uri="{BB962C8B-B14F-4D97-AF65-F5344CB8AC3E}">
        <p14:creationId xmlns:p14="http://schemas.microsoft.com/office/powerpoint/2010/main" val="13518038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9.xml"/><Relationship Id="rId10" Type="http://schemas.openxmlformats.org/officeDocument/2006/relationships/image" Target="../media/image6.png"/><Relationship Id="rId4" Type="http://schemas.openxmlformats.org/officeDocument/2006/relationships/slideLayout" Target="../slideLayouts/slideLayout8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0" y="5157192"/>
            <a:ext cx="9144000" cy="1700809"/>
          </a:xfrm>
          <a:prstGeom prst="rect">
            <a:avLst/>
          </a:prstGeom>
          <a:solidFill>
            <a:srgbClr val="29166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81516933-F032-4704-9144-AEF6B1EC9040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2" name="Picture 18" descr="N_titulka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4" r="587" b="9390"/>
          <a:stretch>
            <a:fillRect/>
          </a:stretch>
        </p:blipFill>
        <p:spPr bwMode="auto">
          <a:xfrm>
            <a:off x="0" y="0"/>
            <a:ext cx="9144000" cy="566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2" descr="N_panáček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24" y="176293"/>
            <a:ext cx="1081087" cy="57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Zástupný symbol pro 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1724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78" r:id="rId3"/>
    <p:sldLayoutId id="214748365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686872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E7606BD8-8C65-4B64-BC3D-FCE93F3D3D6F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9" name="Picture 13" descr="_oko"/>
          <p:cNvPicPr>
            <a:picLocks noChangeAspect="1" noChangeArrowheads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8" t="18910"/>
          <a:stretch/>
        </p:blipFill>
        <p:spPr bwMode="auto">
          <a:xfrm>
            <a:off x="0" y="-1008"/>
            <a:ext cx="9154136" cy="1710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N_panáček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24" y="176293"/>
            <a:ext cx="1081087" cy="574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4814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0" r:id="rId2"/>
    <p:sldLayoutId id="2147483664" r:id="rId3"/>
    <p:sldLayoutId id="2147483657" r:id="rId4"/>
    <p:sldLayoutId id="2147483677" r:id="rId5"/>
    <p:sldLayoutId id="2147483655" r:id="rId6"/>
    <p:sldLayoutId id="2147483652" r:id="rId7"/>
    <p:sldLayoutId id="2147483653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Voda" TargetMode="External"/><Relationship Id="rId7" Type="http://schemas.openxmlformats.org/officeDocument/2006/relationships/hyperlink" Target="http://cs.wikipedia.org/wiki/Energie" TargetMode="External"/><Relationship Id="rId2" Type="http://schemas.openxmlformats.org/officeDocument/2006/relationships/hyperlink" Target="http://cs.wikipedia.org/wiki/Ovzdu%C5%A1%C3%AD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cs.wikipedia.org/wiki/Ekosyst%C3%A9m" TargetMode="External"/><Relationship Id="rId5" Type="http://schemas.openxmlformats.org/officeDocument/2006/relationships/hyperlink" Target="http://cs.wikipedia.org/wiki/Organismus" TargetMode="External"/><Relationship Id="rId4" Type="http://schemas.openxmlformats.org/officeDocument/2006/relationships/hyperlink" Target="http://cs.wikipedia.org/wiki/P%C5%AFda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Odpovědný přístup k životnímu prostředí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Kvita</a:t>
            </a:r>
            <a:r>
              <a:rPr lang="cs-CZ" dirty="0" smtClean="0"/>
              <a:t> Dalibor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42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trvale udržitelného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Irokézský princip „sedmi generací“</a:t>
            </a:r>
          </a:p>
          <a:p>
            <a:pPr lvl="0"/>
            <a:r>
              <a:rPr lang="cs-CZ" dirty="0" smtClean="0"/>
              <a:t>Skeptici poukazují na omezený potenciál planety – nelze stále růst.</a:t>
            </a:r>
            <a:endParaRPr lang="cs-CZ" dirty="0"/>
          </a:p>
          <a:p>
            <a:pPr lvl="0"/>
            <a:r>
              <a:rPr lang="cs-CZ" dirty="0" smtClean="0"/>
              <a:t>Zastánci hovoří o náhradě kvantitativního růstu růstem kvalitativním – bhútánský koncept hrubého národního štěstí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65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Pilíře trvale udržitelného rozvoje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11</a:t>
            </a:fld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772816"/>
            <a:ext cx="7149630" cy="4634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465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Životní prostředí v České republice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soustava přírodních prvků, jako jsou </a:t>
            </a:r>
            <a:r>
              <a:rPr lang="cs-CZ" sz="2000" u="sng" dirty="0">
                <a:hlinkClick r:id="rId2" tooltip="Ovzduší"/>
              </a:rPr>
              <a:t>ovzduší</a:t>
            </a:r>
            <a:r>
              <a:rPr lang="cs-CZ" sz="2000" dirty="0"/>
              <a:t>, </a:t>
            </a:r>
            <a:r>
              <a:rPr lang="cs-CZ" sz="2000" u="sng" dirty="0">
                <a:hlinkClick r:id="rId3" tooltip="Voda"/>
              </a:rPr>
              <a:t>voda</a:t>
            </a:r>
            <a:r>
              <a:rPr lang="cs-CZ" sz="2000" dirty="0"/>
              <a:t>, </a:t>
            </a:r>
            <a:r>
              <a:rPr lang="cs-CZ" sz="2000" u="sng" dirty="0">
                <a:hlinkClick r:id="rId4" tooltip="Půda"/>
              </a:rPr>
              <a:t>půda</a:t>
            </a:r>
            <a:r>
              <a:rPr lang="cs-CZ" sz="2000" dirty="0"/>
              <a:t>, </a:t>
            </a:r>
            <a:r>
              <a:rPr lang="cs-CZ" sz="2000" u="sng" dirty="0">
                <a:hlinkClick r:id="rId5" tooltip="Organismus"/>
              </a:rPr>
              <a:t>organismy</a:t>
            </a:r>
            <a:r>
              <a:rPr lang="cs-CZ" sz="2000" dirty="0"/>
              <a:t>, </a:t>
            </a:r>
            <a:r>
              <a:rPr lang="cs-CZ" sz="2000" u="sng" dirty="0">
                <a:hlinkClick r:id="rId6" tooltip="Ekosystém"/>
              </a:rPr>
              <a:t>ekosystémy</a:t>
            </a:r>
            <a:r>
              <a:rPr lang="cs-CZ" sz="2000" dirty="0"/>
              <a:t> a </a:t>
            </a:r>
            <a:r>
              <a:rPr lang="cs-CZ" sz="2000" u="sng" dirty="0">
                <a:hlinkClick r:id="rId7" tooltip="Energie"/>
              </a:rPr>
              <a:t>energie</a:t>
            </a:r>
            <a:r>
              <a:rPr lang="cs-CZ" sz="2000" dirty="0"/>
              <a:t>, které fungují jako komplexní a propojený </a:t>
            </a:r>
            <a:r>
              <a:rPr lang="cs-CZ" sz="2000" dirty="0" err="1"/>
              <a:t>systém</a:t>
            </a:r>
            <a:r>
              <a:rPr lang="cs-CZ" sz="2000" dirty="0" err="1" smtClean="0"/>
              <a:t>Využívat</a:t>
            </a:r>
            <a:r>
              <a:rPr lang="cs-CZ" sz="2000" dirty="0" smtClean="0"/>
              <a:t> </a:t>
            </a:r>
            <a:r>
              <a:rPr lang="cs-CZ" sz="2000" dirty="0"/>
              <a:t>vyčerpatelné zdroje </a:t>
            </a:r>
            <a:r>
              <a:rPr lang="cs-CZ" sz="2000" dirty="0" smtClean="0"/>
              <a:t>pomaleji, </a:t>
            </a:r>
            <a:r>
              <a:rPr lang="cs-CZ" sz="2000" dirty="0"/>
              <a:t>než jsou budovány jejich náhrady, na něž bude možno plynule přejít.</a:t>
            </a:r>
          </a:p>
          <a:p>
            <a:pPr lvl="0"/>
            <a:r>
              <a:rPr lang="cs-CZ" sz="2000" dirty="0"/>
              <a:t>všechna odvětví lidské činnosti se v tomto systému </a:t>
            </a:r>
            <a:r>
              <a:rPr lang="cs-CZ" sz="2000" dirty="0" smtClean="0"/>
              <a:t>odehrávají, </a:t>
            </a:r>
            <a:r>
              <a:rPr lang="cs-CZ" sz="2000" dirty="0"/>
              <a:t>čerpají z něj a zároveň je </a:t>
            </a:r>
            <a:r>
              <a:rPr lang="cs-CZ" sz="2000" dirty="0" smtClean="0"/>
              <a:t>ovlivňují</a:t>
            </a:r>
          </a:p>
          <a:p>
            <a:pPr lvl="0"/>
            <a:r>
              <a:rPr lang="cs-CZ" sz="2000" dirty="0"/>
              <a:t>všechna odvětví lidské činnosti se v tomto systému odehrávají a přicházejí do kontaktu s životním prostředím, čerpají z něj a zároveň je </a:t>
            </a:r>
            <a:r>
              <a:rPr lang="cs-CZ" sz="2000" dirty="0" smtClean="0"/>
              <a:t>ovlivňují</a:t>
            </a:r>
          </a:p>
          <a:p>
            <a:pPr lvl="0"/>
            <a:r>
              <a:rPr lang="cs-CZ" sz="2000" dirty="0" smtClean="0"/>
              <a:t>využívat životní </a:t>
            </a:r>
            <a:r>
              <a:rPr lang="cs-CZ" sz="2000" dirty="0"/>
              <a:t>prostředí v takové míře, aby nedocházelo k jeho poškozování nad společensky přípustnou míru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65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Mezinárodní dohody </a:t>
            </a:r>
          </a:p>
          <a:p>
            <a:pPr lvl="0"/>
            <a:r>
              <a:rPr lang="cs-CZ" sz="2000" dirty="0" smtClean="0"/>
              <a:t>Úmluva </a:t>
            </a:r>
            <a:r>
              <a:rPr lang="cs-CZ" sz="2000" dirty="0"/>
              <a:t>o biologické rozmanitosti</a:t>
            </a:r>
            <a:r>
              <a:rPr lang="cs-CZ" sz="2000" dirty="0" smtClean="0"/>
              <a:t>.</a:t>
            </a:r>
            <a:endParaRPr lang="cs-CZ" sz="2000" dirty="0"/>
          </a:p>
          <a:p>
            <a:pPr lvl="0"/>
            <a:r>
              <a:rPr lang="cs-CZ" sz="2000" dirty="0" err="1" smtClean="0"/>
              <a:t>Ramsarská</a:t>
            </a:r>
            <a:r>
              <a:rPr lang="cs-CZ" sz="2000" dirty="0" smtClean="0"/>
              <a:t> úmluva - úmluva </a:t>
            </a:r>
            <a:r>
              <a:rPr lang="cs-CZ" sz="2000" dirty="0"/>
              <a:t>o mokřadech</a:t>
            </a:r>
            <a:r>
              <a:rPr lang="cs-CZ" sz="2000" dirty="0" smtClean="0"/>
              <a:t>.</a:t>
            </a:r>
            <a:endParaRPr lang="cs-CZ" sz="2000" dirty="0"/>
          </a:p>
          <a:p>
            <a:pPr lvl="0"/>
            <a:r>
              <a:rPr lang="cs-CZ" sz="2000" dirty="0" smtClean="0"/>
              <a:t>CITES - Úmluva </a:t>
            </a:r>
            <a:r>
              <a:rPr lang="cs-CZ" sz="2000" dirty="0"/>
              <a:t>o mezinárodním obchodu s ohroženými druhy volně žijících živočichů a rostlin 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Rámcová úmluva o změně klimatu a následný Kjótský </a:t>
            </a:r>
            <a:r>
              <a:rPr lang="cs-CZ" sz="2000" dirty="0" smtClean="0"/>
              <a:t>protokol</a:t>
            </a:r>
            <a:endParaRPr lang="cs-CZ" sz="2000" dirty="0"/>
          </a:p>
          <a:p>
            <a:r>
              <a:rPr lang="cs-CZ" sz="2000" dirty="0"/>
              <a:t>Úmluva o ochraně stěhovavých druhů volně žijících </a:t>
            </a:r>
            <a:r>
              <a:rPr lang="cs-CZ" sz="2000" dirty="0" smtClean="0"/>
              <a:t>živočichů – </a:t>
            </a:r>
            <a:r>
              <a:rPr lang="cs-CZ" sz="2000" dirty="0" err="1" smtClean="0"/>
              <a:t>Bonská</a:t>
            </a:r>
            <a:r>
              <a:rPr lang="cs-CZ" sz="2000" dirty="0" smtClean="0"/>
              <a:t> úmluva</a:t>
            </a:r>
          </a:p>
          <a:p>
            <a:r>
              <a:rPr lang="cs-CZ" sz="2000" dirty="0"/>
              <a:t>Dohoda o ochraně populací evropských </a:t>
            </a:r>
            <a:r>
              <a:rPr lang="cs-CZ" sz="2000" dirty="0" smtClean="0"/>
              <a:t>netopýrů</a:t>
            </a:r>
          </a:p>
          <a:p>
            <a:r>
              <a:rPr lang="cs-CZ" sz="2000" dirty="0"/>
              <a:t>Vídeňská úmluva na ochranu ozonové vrstvy a Montrealský protokol o látkách, které ohrožují ozonovou vrstvu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65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Komunitární právo</a:t>
            </a:r>
          </a:p>
          <a:p>
            <a:pPr marL="0" lvl="0" indent="0">
              <a:buNone/>
            </a:pPr>
            <a:r>
              <a:rPr lang="cs-CZ" sz="2000" dirty="0" smtClean="0"/>
              <a:t>Úmluva </a:t>
            </a:r>
            <a:r>
              <a:rPr lang="cs-CZ" sz="2000" dirty="0"/>
              <a:t>o biologické rozmanitosti</a:t>
            </a:r>
            <a:r>
              <a:rPr lang="cs-CZ" sz="2000" dirty="0" smtClean="0"/>
              <a:t>.</a:t>
            </a:r>
            <a:endParaRPr lang="cs-CZ" sz="2000" dirty="0"/>
          </a:p>
          <a:p>
            <a:pPr lvl="0"/>
            <a:r>
              <a:rPr lang="cs-CZ" sz="2000" dirty="0"/>
              <a:t>Rámcovou směrnici o vodách (2000/60/ES) </a:t>
            </a:r>
          </a:p>
          <a:p>
            <a:pPr lvl="0"/>
            <a:r>
              <a:rPr lang="cs-CZ" sz="2000" dirty="0"/>
              <a:t>Rámcová směrnice o odpadech (98/2008/ES)</a:t>
            </a:r>
          </a:p>
          <a:p>
            <a:pPr lvl="0"/>
            <a:r>
              <a:rPr lang="cs-CZ" sz="2000" dirty="0"/>
              <a:t>Směrnice o ochraně volně žijících ptáků (2009/147/ES)</a:t>
            </a:r>
          </a:p>
          <a:p>
            <a:pPr lvl="0"/>
            <a:r>
              <a:rPr lang="cs-CZ" sz="2000" dirty="0"/>
              <a:t>Směrnice o ochraně přírodních stanovišť, volně žijících živočichů a planě rostoucích rostlin (92/43/EHS)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6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Národní legislativa </a:t>
            </a:r>
          </a:p>
          <a:p>
            <a:r>
              <a:rPr lang="cs-CZ" sz="2000" dirty="0" smtClean="0"/>
              <a:t>Ústava ČR - </a:t>
            </a:r>
            <a:r>
              <a:rPr lang="cs-CZ" sz="2000" i="1" dirty="0"/>
              <a:t>„Každý má právo na p</a:t>
            </a:r>
            <a:r>
              <a:rPr lang="cs-CZ" sz="2000" dirty="0"/>
              <a:t>ř</a:t>
            </a:r>
            <a:r>
              <a:rPr lang="cs-CZ" sz="2000" i="1" dirty="0"/>
              <a:t>íznivé životní prost</a:t>
            </a:r>
            <a:r>
              <a:rPr lang="cs-CZ" sz="2000" dirty="0"/>
              <a:t>ř</a:t>
            </a:r>
            <a:r>
              <a:rPr lang="cs-CZ" sz="2000" i="1" dirty="0"/>
              <a:t>edí</a:t>
            </a:r>
            <a:r>
              <a:rPr lang="cs-CZ" sz="2000" i="1" dirty="0" smtClean="0"/>
              <a:t>.“</a:t>
            </a:r>
            <a:endParaRPr lang="cs-CZ" sz="2000" dirty="0"/>
          </a:p>
          <a:p>
            <a:pPr marL="0" indent="0">
              <a:buNone/>
            </a:pPr>
            <a:r>
              <a:rPr lang="cs-CZ" sz="2000" i="1" dirty="0"/>
              <a:t>„Každý má právo na úplné a v</a:t>
            </a:r>
            <a:r>
              <a:rPr lang="cs-CZ" sz="2000" dirty="0"/>
              <a:t>č</a:t>
            </a:r>
            <a:r>
              <a:rPr lang="cs-CZ" sz="2000" i="1" dirty="0"/>
              <a:t>asné informace o stavu životního prost</a:t>
            </a:r>
            <a:r>
              <a:rPr lang="cs-CZ" sz="2000" dirty="0"/>
              <a:t>ř</a:t>
            </a:r>
            <a:r>
              <a:rPr lang="cs-CZ" sz="2000" i="1" dirty="0"/>
              <a:t>edí a p</a:t>
            </a:r>
            <a:r>
              <a:rPr lang="cs-CZ" sz="2000" dirty="0"/>
              <a:t>ř</a:t>
            </a:r>
            <a:r>
              <a:rPr lang="cs-CZ" sz="2000" i="1" dirty="0"/>
              <a:t>írodních </a:t>
            </a:r>
            <a:r>
              <a:rPr lang="cs-CZ" sz="2000" i="1" dirty="0" smtClean="0"/>
              <a:t>zdroj</a:t>
            </a:r>
            <a:r>
              <a:rPr lang="cs-CZ" sz="2000" dirty="0" smtClean="0"/>
              <a:t>ů</a:t>
            </a:r>
            <a:r>
              <a:rPr lang="cs-CZ" sz="2000" i="1" dirty="0" smtClean="0"/>
              <a:t>…“</a:t>
            </a:r>
            <a:endParaRPr lang="cs-CZ" sz="2000" dirty="0"/>
          </a:p>
          <a:p>
            <a:pPr lvl="0"/>
            <a:endParaRPr lang="cs-CZ" sz="2000" dirty="0"/>
          </a:p>
          <a:p>
            <a:pPr lvl="0"/>
            <a:r>
              <a:rPr lang="cs-CZ" sz="2000" dirty="0" smtClean="0"/>
              <a:t>Zákon </a:t>
            </a:r>
            <a:r>
              <a:rPr lang="cs-CZ" sz="2000" dirty="0"/>
              <a:t>č. </a:t>
            </a:r>
            <a:r>
              <a:rPr lang="cs-CZ" sz="2000" dirty="0"/>
              <a:t>17/1992 Sb. </a:t>
            </a:r>
            <a:r>
              <a:rPr lang="cs-CZ" sz="2000" dirty="0"/>
              <a:t>o životním </a:t>
            </a:r>
            <a:r>
              <a:rPr lang="cs-CZ" sz="2000" dirty="0" smtClean="0"/>
              <a:t>prostředí</a:t>
            </a:r>
          </a:p>
          <a:p>
            <a:r>
              <a:rPr lang="cs-CZ" sz="2000" dirty="0"/>
              <a:t>Zákon 114/1992 Sb. o ochraně přírody a krajiny.</a:t>
            </a:r>
          </a:p>
          <a:p>
            <a:r>
              <a:rPr lang="cs-CZ" sz="2000" dirty="0" smtClean="0"/>
              <a:t>Zákon </a:t>
            </a:r>
            <a:r>
              <a:rPr lang="cs-CZ" sz="2000" dirty="0"/>
              <a:t>224/1992 Sb. </a:t>
            </a:r>
            <a:r>
              <a:rPr lang="cs-CZ" sz="2000" dirty="0"/>
              <a:t>o hodnocení vlivů na životní prostředí,</a:t>
            </a:r>
          </a:p>
          <a:p>
            <a:r>
              <a:rPr lang="cs-CZ" sz="2000" dirty="0" smtClean="0"/>
              <a:t>Zákon </a:t>
            </a:r>
            <a:r>
              <a:rPr lang="cs-CZ" sz="2000" dirty="0"/>
              <a:t>238/1991 Sb. </a:t>
            </a:r>
            <a:r>
              <a:rPr lang="cs-CZ" sz="2000" dirty="0"/>
              <a:t>o odpadech,</a:t>
            </a:r>
          </a:p>
          <a:p>
            <a:r>
              <a:rPr lang="cs-CZ" sz="2000" dirty="0" smtClean="0"/>
              <a:t>Zákon </a:t>
            </a:r>
            <a:r>
              <a:rPr lang="cs-CZ" sz="2000" dirty="0"/>
              <a:t>130/1973 Sb. </a:t>
            </a:r>
            <a:r>
              <a:rPr lang="cs-CZ" sz="2000" dirty="0"/>
              <a:t>o vodách,</a:t>
            </a:r>
          </a:p>
          <a:p>
            <a:r>
              <a:rPr lang="cs-CZ" sz="2000" dirty="0" smtClean="0"/>
              <a:t>Zákon </a:t>
            </a:r>
            <a:r>
              <a:rPr lang="cs-CZ" sz="2000" dirty="0"/>
              <a:t>309/1991 Sb. </a:t>
            </a:r>
            <a:r>
              <a:rPr lang="cs-CZ" sz="2000" dirty="0"/>
              <a:t>o ovzduší,</a:t>
            </a:r>
          </a:p>
          <a:p>
            <a:r>
              <a:rPr lang="cs-CZ" sz="2000" dirty="0" smtClean="0"/>
              <a:t>Zákon </a:t>
            </a:r>
            <a:r>
              <a:rPr lang="cs-CZ" sz="2000" dirty="0"/>
              <a:t>289/1995 Sb. </a:t>
            </a:r>
            <a:r>
              <a:rPr lang="cs-CZ" sz="2000" dirty="0"/>
              <a:t>o lesích.</a:t>
            </a:r>
          </a:p>
          <a:p>
            <a:r>
              <a:rPr lang="cs-CZ" sz="2000" dirty="0" smtClean="0"/>
              <a:t>Rozpracované příslušnými vyhláškami a nařízeními vlády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6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Prameny práva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Mezinárodní dohody </a:t>
            </a:r>
          </a:p>
          <a:p>
            <a:pPr lvl="0"/>
            <a:r>
              <a:rPr lang="cs-CZ" sz="2000" dirty="0" smtClean="0"/>
              <a:t>Úmluva </a:t>
            </a:r>
            <a:r>
              <a:rPr lang="cs-CZ" sz="2000" dirty="0"/>
              <a:t>o biologické rozmanitosti</a:t>
            </a:r>
            <a:r>
              <a:rPr lang="cs-CZ" sz="2000" dirty="0" smtClean="0"/>
              <a:t>.</a:t>
            </a:r>
            <a:endParaRPr lang="cs-CZ" sz="2000" dirty="0"/>
          </a:p>
          <a:p>
            <a:pPr lvl="0"/>
            <a:r>
              <a:rPr lang="cs-CZ" sz="2000" dirty="0" err="1" smtClean="0"/>
              <a:t>Ramsarská</a:t>
            </a:r>
            <a:r>
              <a:rPr lang="cs-CZ" sz="2000" dirty="0" smtClean="0"/>
              <a:t> úmluva - úmluva </a:t>
            </a:r>
            <a:r>
              <a:rPr lang="cs-CZ" sz="2000" dirty="0"/>
              <a:t>o mokřadech</a:t>
            </a:r>
            <a:r>
              <a:rPr lang="cs-CZ" sz="2000" dirty="0" smtClean="0"/>
              <a:t>.</a:t>
            </a:r>
            <a:endParaRPr lang="cs-CZ" sz="2000" dirty="0"/>
          </a:p>
          <a:p>
            <a:pPr lvl="0"/>
            <a:r>
              <a:rPr lang="cs-CZ" sz="2000" dirty="0" smtClean="0"/>
              <a:t>CITES - Úmluva </a:t>
            </a:r>
            <a:r>
              <a:rPr lang="cs-CZ" sz="2000" dirty="0"/>
              <a:t>o mezinárodním obchodu s ohroženými druhy volně žijících živočichů a rostlin </a:t>
            </a:r>
            <a:r>
              <a:rPr lang="cs-CZ" sz="2000" dirty="0" smtClean="0"/>
              <a:t> </a:t>
            </a:r>
          </a:p>
          <a:p>
            <a:pPr lvl="0"/>
            <a:r>
              <a:rPr lang="cs-CZ" sz="2000" dirty="0"/>
              <a:t>Rámcová úmluva o změně klimatu a následný Kjótský </a:t>
            </a:r>
            <a:r>
              <a:rPr lang="cs-CZ" sz="2000" dirty="0" smtClean="0"/>
              <a:t>protokol</a:t>
            </a:r>
            <a:endParaRPr lang="cs-CZ" sz="2000" dirty="0"/>
          </a:p>
          <a:p>
            <a:r>
              <a:rPr lang="cs-CZ" sz="2000" dirty="0"/>
              <a:t>Úmluva o ochraně stěhovavých druhů volně žijících </a:t>
            </a:r>
            <a:r>
              <a:rPr lang="cs-CZ" sz="2000" dirty="0" smtClean="0"/>
              <a:t>živočichů – </a:t>
            </a:r>
            <a:r>
              <a:rPr lang="cs-CZ" sz="2000" dirty="0" err="1" smtClean="0"/>
              <a:t>Bonská</a:t>
            </a:r>
            <a:r>
              <a:rPr lang="cs-CZ" sz="2000" dirty="0" smtClean="0"/>
              <a:t> úmluva</a:t>
            </a:r>
          </a:p>
          <a:p>
            <a:r>
              <a:rPr lang="cs-CZ" sz="2000" dirty="0"/>
              <a:t>Dohoda o ochraně populací evropských </a:t>
            </a:r>
            <a:r>
              <a:rPr lang="cs-CZ" sz="2000" dirty="0" smtClean="0"/>
              <a:t>netopýrů</a:t>
            </a:r>
          </a:p>
          <a:p>
            <a:r>
              <a:rPr lang="cs-CZ" sz="2000" dirty="0"/>
              <a:t>Vídeňská úmluva na ochranu ozonové vrstvy a Montrealský protokol o látkách, které ohrožují ozonovou vrstvu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56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Zákonodárné orgány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17</a:t>
            </a:fld>
            <a:endParaRPr lang="cs-CZ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679" y="1844824"/>
            <a:ext cx="8051777" cy="45130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563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správa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18</a:t>
            </a:fld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266037"/>
            <a:ext cx="6480720" cy="53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206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Odborné instituce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Správy národních parků.</a:t>
            </a:r>
            <a:endParaRPr lang="cs-CZ" sz="2000" dirty="0"/>
          </a:p>
          <a:p>
            <a:pPr lvl="0"/>
            <a:r>
              <a:rPr lang="cs-CZ" sz="2000" dirty="0" smtClean="0"/>
              <a:t>Agentura ochrany přírody a krajiny</a:t>
            </a:r>
            <a:endParaRPr lang="cs-CZ" sz="2000" dirty="0"/>
          </a:p>
          <a:p>
            <a:pPr lvl="0"/>
            <a:r>
              <a:rPr lang="cs-CZ" sz="2000" dirty="0" smtClean="0"/>
              <a:t>Správa jeskyní  </a:t>
            </a:r>
          </a:p>
          <a:p>
            <a:pPr lvl="0"/>
            <a:r>
              <a:rPr lang="cs-CZ" sz="2000" dirty="0" smtClean="0"/>
              <a:t>Česká inspekce životního prostředí</a:t>
            </a:r>
            <a:endParaRPr lang="cs-CZ" sz="2000" dirty="0"/>
          </a:p>
          <a:p>
            <a:r>
              <a:rPr lang="cs-CZ" sz="2000" dirty="0" smtClean="0"/>
              <a:t>Český hydrometeorologický ústav</a:t>
            </a:r>
          </a:p>
          <a:p>
            <a:r>
              <a:rPr lang="cs-CZ" sz="2000" dirty="0" smtClean="0"/>
              <a:t>Česká geologická služba</a:t>
            </a:r>
          </a:p>
          <a:p>
            <a:r>
              <a:rPr lang="cs-CZ" sz="2000" dirty="0" smtClean="0"/>
              <a:t>Vysoké školy</a:t>
            </a:r>
          </a:p>
          <a:p>
            <a:r>
              <a:rPr lang="cs-CZ" sz="2000" dirty="0" smtClean="0"/>
              <a:t>Krajské hygienické stanice</a:t>
            </a:r>
          </a:p>
          <a:p>
            <a:r>
              <a:rPr lang="cs-CZ" sz="2000" dirty="0" smtClean="0"/>
              <a:t>Ústavy akademie věd</a:t>
            </a:r>
          </a:p>
          <a:p>
            <a:r>
              <a:rPr lang="cs-CZ" sz="2000" dirty="0" smtClean="0"/>
              <a:t>Státní veterinární správa</a:t>
            </a:r>
          </a:p>
          <a:p>
            <a:r>
              <a:rPr lang="cs-CZ" sz="2000" dirty="0" smtClean="0"/>
              <a:t>Státní zemědělská a potravinářská inspekce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19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90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err="1" smtClean="0"/>
              <a:t>Wikova</a:t>
            </a:r>
            <a:r>
              <a:rPr lang="cs-CZ" sz="1800" dirty="0" smtClean="0"/>
              <a:t> dynamická: </a:t>
            </a:r>
            <a:r>
              <a:rPr lang="cs-CZ" sz="1800" dirty="0"/>
              <a:t>„Životní prostředí je ta část světa, se kterou je živý organismus ve stálé interakci, to znamená, kterou používá, mění a které se musí přizpůsobovat</a:t>
            </a:r>
            <a:r>
              <a:rPr lang="cs-CZ" sz="1800" dirty="0" smtClean="0"/>
              <a:t>.“</a:t>
            </a:r>
            <a:endParaRPr lang="cs-CZ" sz="1800" dirty="0"/>
          </a:p>
          <a:p>
            <a:pPr lvl="0"/>
            <a:r>
              <a:rPr lang="cs-CZ" sz="1800" dirty="0"/>
              <a:t>Definice </a:t>
            </a:r>
            <a:r>
              <a:rPr lang="cs-CZ" sz="1800" dirty="0" smtClean="0"/>
              <a:t>tbiliská: </a:t>
            </a:r>
            <a:r>
              <a:rPr lang="cs-CZ" sz="1800" dirty="0"/>
              <a:t>„Životní prostředí je systém složený z přírodních, umělých a sociálních složek materiálního světa, jež jsou, anebo mohou být s uvažovaným organismem ve stálé interakci</a:t>
            </a:r>
            <a:r>
              <a:rPr lang="cs-CZ" sz="1800" dirty="0" smtClean="0"/>
              <a:t>.“</a:t>
            </a:r>
            <a:endParaRPr lang="cs-CZ" sz="1800" dirty="0"/>
          </a:p>
          <a:p>
            <a:pPr lvl="0"/>
            <a:r>
              <a:rPr lang="cs-CZ" sz="1800" u="sng" dirty="0"/>
              <a:t>Definice uvedená v § 2 zákona č. 17/1992 Sb., o životním prostředí:</a:t>
            </a:r>
            <a:r>
              <a:rPr lang="cs-CZ" sz="1800" dirty="0"/>
              <a:t> „Vše, co vytváří přirozené podmínky existence organismů včetně člověka a je předpokladem jejich dalšího vývoje. </a:t>
            </a:r>
            <a:r>
              <a:rPr lang="cs-CZ" sz="1800" dirty="0"/>
              <a:t>Jeho složkami jsou zejména: ovzduší, voda, horniny, půda, organismy, ekosystémy a energie</a:t>
            </a:r>
            <a:r>
              <a:rPr lang="cs-CZ" sz="1800" dirty="0" smtClean="0"/>
              <a:t>.“</a:t>
            </a:r>
            <a:endParaRPr lang="cs-CZ" sz="1800" dirty="0"/>
          </a:p>
          <a:p>
            <a:r>
              <a:rPr lang="cs-CZ" sz="2400" dirty="0"/>
              <a:t>Budeme-li se dále zaobírat životním prostředím člověka je možno tyto definice zjednodušit do podoby: „životní prostředí je prostor, </a:t>
            </a:r>
            <a:r>
              <a:rPr lang="cs-CZ" sz="2400" dirty="0" smtClean="0"/>
              <a:t>který </a:t>
            </a:r>
            <a:r>
              <a:rPr lang="cs-CZ" sz="2400" dirty="0"/>
              <a:t>nás obklopuje“.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životní prostředí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48217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Nestátní neziskové organizace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ČSOP, Hnutí brontosaurus, Hnutí duha, STUŽ, Arnika, Děti země, ČSO, Ekologický právní servis a různá další občanská sdružení</a:t>
            </a:r>
            <a:endParaRPr lang="cs-CZ" sz="2000" dirty="0"/>
          </a:p>
          <a:p>
            <a:r>
              <a:rPr lang="cs-CZ" sz="2000" dirty="0" smtClean="0"/>
              <a:t>Pobočky mezinárodních organizací - Greenpeace</a:t>
            </a:r>
          </a:p>
          <a:p>
            <a:r>
              <a:rPr lang="cs-CZ" sz="2000" dirty="0" smtClean="0"/>
              <a:t>Síťové (střešní) organizace – Národní síť zdravých měst, SSEV Pavučina, STEP, Národní síť MAS, Zelený kruh</a:t>
            </a:r>
          </a:p>
          <a:p>
            <a:r>
              <a:rPr lang="cs-CZ" sz="2000" dirty="0" smtClean="0"/>
              <a:t>Neformální sítě bez vlastní právní subjektivity – Síť ekologických poraden </a:t>
            </a:r>
            <a:r>
              <a:rPr lang="cs-CZ" sz="2000" dirty="0" err="1" smtClean="0"/>
              <a:t>Moravskoslezkého</a:t>
            </a:r>
            <a:r>
              <a:rPr lang="cs-CZ" sz="2000" dirty="0" smtClean="0"/>
              <a:t> kraje, </a:t>
            </a:r>
            <a:r>
              <a:rPr lang="cs-CZ" sz="2000" dirty="0" err="1" smtClean="0"/>
              <a:t>Koalize</a:t>
            </a:r>
            <a:r>
              <a:rPr lang="cs-CZ" sz="2000" dirty="0" smtClean="0"/>
              <a:t> pro </a:t>
            </a:r>
            <a:r>
              <a:rPr lang="cs-CZ" sz="2000" dirty="0" err="1" smtClean="0"/>
              <a:t>Naturu</a:t>
            </a:r>
            <a:r>
              <a:rPr lang="cs-CZ" sz="2000" dirty="0" smtClean="0"/>
              <a:t>, Koalice pro řeky…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90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Globální problémy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Problémy</a:t>
            </a:r>
            <a:r>
              <a:rPr lang="cs-CZ" sz="2000" dirty="0"/>
              <a:t>, na jejichž řešení musí spolupracovat alespoň významná část všech států, neboť jinak trvalého řešení dosaženo </a:t>
            </a:r>
            <a:r>
              <a:rPr lang="cs-CZ" sz="2000" dirty="0" smtClean="0"/>
              <a:t>být nemůže</a:t>
            </a:r>
          </a:p>
          <a:p>
            <a:pPr lvl="0"/>
            <a:r>
              <a:rPr lang="cs-CZ" sz="2000" dirty="0" smtClean="0"/>
              <a:t>Růst lidské populace</a:t>
            </a:r>
            <a:endParaRPr lang="cs-CZ" sz="2000" dirty="0"/>
          </a:p>
          <a:p>
            <a:r>
              <a:rPr lang="cs-CZ" sz="2000" dirty="0" smtClean="0"/>
              <a:t>Znečišťování prostředí</a:t>
            </a:r>
          </a:p>
          <a:p>
            <a:r>
              <a:rPr lang="cs-CZ" sz="2000" dirty="0" smtClean="0"/>
              <a:t>Snižování biodiverzity a genetické rozmanitosti</a:t>
            </a:r>
          </a:p>
          <a:p>
            <a:r>
              <a:rPr lang="cs-CZ" sz="2000" dirty="0" smtClean="0"/>
              <a:t>Klimatická změna</a:t>
            </a:r>
          </a:p>
          <a:p>
            <a:pPr marL="0" indent="0">
              <a:buNone/>
            </a:pP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90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Síla jednotlivce v globálním světě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/>
              <a:t>Základem veškerých pozitivních změn je odpovědný přístup aktivního </a:t>
            </a:r>
            <a:r>
              <a:rPr lang="cs-CZ" sz="2000" dirty="0" smtClean="0"/>
              <a:t>jednotlivce</a:t>
            </a:r>
          </a:p>
          <a:p>
            <a:pPr lvl="0"/>
            <a:r>
              <a:rPr lang="cs-CZ" sz="2000" dirty="0" smtClean="0"/>
              <a:t>Pomůckou může být staré </a:t>
            </a:r>
            <a:r>
              <a:rPr lang="cs-CZ" sz="2000" dirty="0"/>
              <a:t>irokézské pravidlo „sedmé generace“ které říká že: „Musíme ve všech svých úvahách brát ohled na následky našich rozhodnutí pro následujících sedm generací</a:t>
            </a:r>
            <a:r>
              <a:rPr lang="cs-CZ" sz="2000" dirty="0" smtClean="0"/>
              <a:t>.“</a:t>
            </a:r>
          </a:p>
          <a:p>
            <a:r>
              <a:rPr lang="cs-CZ" sz="2000" dirty="0" smtClean="0"/>
              <a:t>Během posledních 20. let společenských změn došlo k pozitivnímu vývoji ve vztahu k ŽP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890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 malé kroky vedou k cíli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Energetika</a:t>
            </a:r>
          </a:p>
          <a:p>
            <a:pPr lvl="0"/>
            <a:r>
              <a:rPr lang="cs-CZ" sz="2000" dirty="0" smtClean="0"/>
              <a:t>Až 40% energie by nebylo nutno vyrobit – prostor pro energetické úspory</a:t>
            </a:r>
          </a:p>
          <a:p>
            <a:pPr lvl="0"/>
            <a:r>
              <a:rPr lang="cs-CZ" sz="2000" dirty="0" smtClean="0"/>
              <a:t>Prostor jak pro úspory podmíněné investicemi, tak pro úspory zajistitelné organizačními změnami</a:t>
            </a:r>
          </a:p>
          <a:p>
            <a:r>
              <a:rPr lang="cs-CZ" sz="2000" dirty="0" smtClean="0"/>
              <a:t>Důraz na obnovitelné a šetrné zdroje energie</a:t>
            </a:r>
          </a:p>
          <a:p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40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 malé kroky vedou k cíli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Odpady</a:t>
            </a:r>
          </a:p>
          <a:p>
            <a:pPr lvl="0"/>
            <a:r>
              <a:rPr lang="cs-CZ" sz="2000" dirty="0" smtClean="0"/>
              <a:t>Prevence vzniku (kritéria výběru při nákupech – nadměrné obaly)</a:t>
            </a:r>
          </a:p>
          <a:p>
            <a:pPr lvl="0"/>
            <a:r>
              <a:rPr lang="cs-CZ" sz="2000" dirty="0" smtClean="0"/>
              <a:t>Separace využitelných složek (papír, plasty, sklo, kovy, elektro, šatstvo, bioodpad…)</a:t>
            </a:r>
          </a:p>
          <a:p>
            <a:r>
              <a:rPr lang="cs-CZ" sz="2000" dirty="0" smtClean="0"/>
              <a:t>Separace nebezpečných složek (barvy, laky, baterie, lednice, zářivky, léky…)</a:t>
            </a:r>
          </a:p>
          <a:p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7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 malé kroky vedou k cíli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Znečišťování ovzduší</a:t>
            </a:r>
          </a:p>
          <a:p>
            <a:pPr lvl="0"/>
            <a:r>
              <a:rPr lang="cs-CZ" sz="2000" dirty="0" smtClean="0"/>
              <a:t>1/3 průmysl, 1/3 lokální topeniště, 1/3 doprava</a:t>
            </a:r>
          </a:p>
          <a:p>
            <a:pPr lvl="0"/>
            <a:r>
              <a:rPr lang="cs-CZ" sz="2000" dirty="0" smtClean="0"/>
              <a:t>Investice do zateplení, kvalitnějších kotlů, přechod na čistší paliva, nespalovat odpady…</a:t>
            </a:r>
          </a:p>
          <a:p>
            <a:r>
              <a:rPr lang="cs-CZ" sz="2000" dirty="0" smtClean="0"/>
              <a:t>Využívání hromadné dopravy, </a:t>
            </a:r>
            <a:r>
              <a:rPr lang="cs-CZ" sz="2000" dirty="0" err="1" smtClean="0"/>
              <a:t>cyklodoprava</a:t>
            </a:r>
            <a:r>
              <a:rPr lang="cs-CZ" sz="2000" dirty="0" smtClean="0"/>
              <a:t>, kvalitnější a účinnější motory, alternativní paliva, spolujízda…</a:t>
            </a:r>
          </a:p>
          <a:p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977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 malé kroky vedou k cíli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268760"/>
            <a:ext cx="8085584" cy="3888432"/>
          </a:xfrm>
        </p:spPr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Šetrné nakupování</a:t>
            </a:r>
          </a:p>
          <a:p>
            <a:pPr lvl="0"/>
            <a:r>
              <a:rPr lang="cs-CZ" sz="2000" dirty="0" smtClean="0"/>
              <a:t>Pravidlo 3R</a:t>
            </a:r>
          </a:p>
          <a:p>
            <a:pPr lvl="0"/>
            <a:r>
              <a:rPr lang="cs-CZ" sz="2000" dirty="0" smtClean="0"/>
              <a:t>Preference biologicky rozložitelných nebo recyklovatelných materiálů</a:t>
            </a:r>
          </a:p>
          <a:p>
            <a:r>
              <a:rPr lang="cs-CZ" sz="2000" dirty="0" smtClean="0"/>
              <a:t>Čím méně obalů tím lépe</a:t>
            </a:r>
          </a:p>
          <a:p>
            <a:r>
              <a:rPr lang="cs-CZ" sz="2000" dirty="0" smtClean="0"/>
              <a:t>Výrobky s co nejnižším množstvím látek poškozujících ŽP či zdraví</a:t>
            </a:r>
          </a:p>
          <a:p>
            <a:r>
              <a:rPr lang="cs-CZ" sz="2000" dirty="0" smtClean="0"/>
              <a:t>Výrobky a potraviny z blízka</a:t>
            </a:r>
          </a:p>
          <a:p>
            <a:r>
              <a:rPr lang="cs-CZ" sz="2000" dirty="0" smtClean="0"/>
              <a:t>Výrobky šetřící zdroje a energii</a:t>
            </a:r>
          </a:p>
          <a:p>
            <a:r>
              <a:rPr lang="cs-CZ" sz="2000" dirty="0" smtClean="0"/>
              <a:t>Zohlednění sociálních aspektů</a:t>
            </a:r>
          </a:p>
          <a:p>
            <a:r>
              <a:rPr lang="cs-CZ" sz="2000" dirty="0"/>
              <a:t>Produkty z ekologického zemědělství a šetrně obhospodařovaných </a:t>
            </a:r>
            <a:r>
              <a:rPr lang="cs-CZ" sz="2000" dirty="0" smtClean="0"/>
              <a:t>lesů</a:t>
            </a:r>
          </a:p>
          <a:p>
            <a:r>
              <a:rPr lang="cs-CZ" sz="2000" dirty="0"/>
              <a:t>Výrobky spravedlivého obchodu Fair </a:t>
            </a:r>
            <a:r>
              <a:rPr lang="cs-CZ" sz="2000" dirty="0" err="1" smtClean="0"/>
              <a:t>Trade</a:t>
            </a:r>
            <a:endParaRPr lang="cs-CZ" sz="2000" dirty="0" smtClean="0"/>
          </a:p>
          <a:p>
            <a:r>
              <a:rPr lang="cs-CZ" sz="2000" dirty="0"/>
              <a:t>Výrobky dokládající své kvality týkající se vlivu na zdraví a životní prostředí certifikátem (ekoznačkou)</a:t>
            </a:r>
            <a:endParaRPr lang="cs-CZ" sz="2000" dirty="0" smtClean="0"/>
          </a:p>
          <a:p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3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 malé kroky vedou k cíli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cs-CZ" sz="2000" dirty="0" smtClean="0"/>
              <a:t>Znečišťování ovzduší</a:t>
            </a:r>
          </a:p>
          <a:p>
            <a:pPr lvl="0"/>
            <a:r>
              <a:rPr lang="cs-CZ" sz="2000" dirty="0" smtClean="0"/>
              <a:t>1/3 průmysl, 1/3 lokální topeniště, 1/3 doprava</a:t>
            </a:r>
          </a:p>
          <a:p>
            <a:pPr lvl="0"/>
            <a:r>
              <a:rPr lang="cs-CZ" sz="2000" dirty="0" smtClean="0"/>
              <a:t>Investice do zateplení, kvalitnějších kotlů, přechod na čistší paliva, nespalovat odpady…</a:t>
            </a:r>
          </a:p>
          <a:p>
            <a:r>
              <a:rPr lang="cs-CZ" sz="2000" dirty="0" smtClean="0"/>
              <a:t>Využívání hromadné dopravy, </a:t>
            </a:r>
            <a:r>
              <a:rPr lang="cs-CZ" sz="2000" dirty="0" err="1" smtClean="0"/>
              <a:t>cyklodoprava</a:t>
            </a:r>
            <a:r>
              <a:rPr lang="cs-CZ" sz="2000" dirty="0" smtClean="0"/>
              <a:t>, kvalitnější a účinnější motory, alternativní paliva, spolujízda…</a:t>
            </a:r>
          </a:p>
          <a:p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2392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ctr">
              <a:buNone/>
            </a:pPr>
            <a:r>
              <a:rPr lang="cs-CZ" dirty="0" smtClean="0"/>
              <a:t>Děkuji za pozornost</a:t>
            </a:r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28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635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Důvody ochrany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Vědomí omezených zdrojů pro spokojené </a:t>
            </a:r>
            <a:r>
              <a:rPr lang="cs-CZ" dirty="0" smtClean="0"/>
              <a:t>bytí</a:t>
            </a:r>
          </a:p>
          <a:p>
            <a:r>
              <a:rPr lang="cs-CZ" dirty="0"/>
              <a:t>Úcta k životu lidskému i dalších </a:t>
            </a:r>
            <a:r>
              <a:rPr lang="cs-CZ" dirty="0" smtClean="0"/>
              <a:t>organismů</a:t>
            </a:r>
          </a:p>
          <a:p>
            <a:r>
              <a:rPr lang="cs-CZ" dirty="0"/>
              <a:t>Touha ochránit divočinu „rajskou zahradu“ před zánikem </a:t>
            </a:r>
            <a:r>
              <a:rPr lang="cs-CZ" sz="2000" dirty="0"/>
              <a:t>vedená estetickými, etickými či náboženskými </a:t>
            </a:r>
            <a:r>
              <a:rPr lang="cs-CZ" sz="2000" dirty="0" smtClean="0"/>
              <a:t>pohnutkami</a:t>
            </a:r>
          </a:p>
          <a:p>
            <a:r>
              <a:rPr lang="cs-CZ" dirty="0"/>
              <a:t>Úcta k Zemi </a:t>
            </a:r>
            <a:r>
              <a:rPr lang="cs-CZ" sz="2000" dirty="0"/>
              <a:t>jakožto jednom velkému superorganismu, který nám umožňuje žít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4159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ochrany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První doklady jsou již starověké (Indie, Řecko…) </a:t>
            </a:r>
          </a:p>
          <a:p>
            <a:r>
              <a:rPr lang="cs-CZ" dirty="0" smtClean="0"/>
              <a:t> Ochrana před přečerpáváním území</a:t>
            </a:r>
          </a:p>
          <a:p>
            <a:r>
              <a:rPr lang="cs-CZ" dirty="0" smtClean="0"/>
              <a:t>První oblasti s „územní ochranou“</a:t>
            </a:r>
          </a:p>
          <a:p>
            <a:r>
              <a:rPr lang="cs-CZ" dirty="0" smtClean="0"/>
              <a:t>Obdobně i v loveckých společnostech slouží až do současnosti systém „tabu“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5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ochrany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smtClean="0"/>
              <a:t>Karel IV. </a:t>
            </a:r>
            <a:r>
              <a:rPr lang="cs-CZ" i="1" dirty="0" err="1" smtClean="0"/>
              <a:t>Maiestatis</a:t>
            </a:r>
            <a:r>
              <a:rPr lang="cs-CZ" i="1" dirty="0" smtClean="0"/>
              <a:t> </a:t>
            </a:r>
            <a:r>
              <a:rPr lang="cs-CZ" i="1" dirty="0"/>
              <a:t>Carolina </a:t>
            </a:r>
            <a:r>
              <a:rPr lang="cs-CZ" i="1" dirty="0" smtClean="0"/>
              <a:t>1355</a:t>
            </a:r>
            <a:r>
              <a:rPr lang="cs-CZ" dirty="0" smtClean="0"/>
              <a:t> </a:t>
            </a:r>
          </a:p>
          <a:p>
            <a:r>
              <a:rPr lang="cs-CZ" dirty="0" smtClean="0"/>
              <a:t> </a:t>
            </a:r>
            <a:r>
              <a:rPr lang="cs-CZ" sz="2000" i="1" dirty="0"/>
              <a:t>„Krásný soubor našich lesů, vzbuzující obdiv cizinců, chceme netoliko nepromrhati, ale zamýšlíme jej uchrániti od veškerého kácení. </a:t>
            </a:r>
            <a:r>
              <a:rPr lang="cs-CZ" sz="2000" i="1" dirty="0"/>
              <a:t>Chtějíce, aby lesy zůstaly nedotknuté a věčné, rozkazujeme, aby žádný z našich hajných nebo lovčích  ani žádná jiná osoba,  nesměl jej káceti, vyvážeti nějaké dříví z našich lesů, zcizovati je nebo prodávati, leč pouze dřevo suché a to, které padne silou větrů... Kdo by jednal opačně, tomu hrozí trest utětí pravé ruky.“</a:t>
            </a:r>
            <a:endParaRPr lang="cs-CZ" sz="20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9768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ochrany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Zikmund Lucemburský </a:t>
            </a:r>
            <a:r>
              <a:rPr lang="cs-CZ" i="1" dirty="0" smtClean="0"/>
              <a:t>1436</a:t>
            </a:r>
          </a:p>
          <a:p>
            <a:r>
              <a:rPr lang="cs-CZ" sz="2000" i="1" dirty="0"/>
              <a:t>„Ti, kdož by takovou všetečností naplněni byli, že by oheň kladli nebo klásti kázali v lesích našich neb panských v jiných kterýžkoli</a:t>
            </a:r>
            <a:r>
              <a:rPr lang="cs-CZ" sz="2000" i="1" dirty="0"/>
              <a:t> v mezích království našeho českého, v dříví nebo kořeny jejich, ohněm až do skonání páleni mají býti</a:t>
            </a:r>
            <a:r>
              <a:rPr lang="cs-CZ" sz="2000" i="1" dirty="0" smtClean="0"/>
              <a:t>.“</a:t>
            </a:r>
          </a:p>
          <a:p>
            <a:r>
              <a:rPr lang="cs-CZ" dirty="0"/>
              <a:t>Císařský královský patent lesů a dříví, ustanovení v království Českém se týkající, daný na hradě Pražském dne 5. dubna 1754</a:t>
            </a: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730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Historie ochrany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Žofín - první </a:t>
            </a:r>
            <a:r>
              <a:rPr lang="cs-CZ" dirty="0"/>
              <a:t>chráněná rezervace, </a:t>
            </a:r>
            <a:r>
              <a:rPr lang="cs-CZ" dirty="0" smtClean="0"/>
              <a:t>byla </a:t>
            </a:r>
            <a:r>
              <a:rPr lang="cs-CZ" dirty="0"/>
              <a:t>vyhlášena nařízením hraběte Jiřího </a:t>
            </a:r>
            <a:r>
              <a:rPr lang="cs-CZ" dirty="0"/>
              <a:t>Buquoye</a:t>
            </a:r>
            <a:r>
              <a:rPr lang="cs-CZ" dirty="0"/>
              <a:t> roku </a:t>
            </a:r>
            <a:r>
              <a:rPr lang="cs-CZ" dirty="0" smtClean="0"/>
              <a:t>1838</a:t>
            </a:r>
          </a:p>
          <a:p>
            <a:r>
              <a:rPr lang="cs-CZ" dirty="0" smtClean="0"/>
              <a:t>Následovala</a:t>
            </a:r>
            <a:r>
              <a:rPr lang="cs-CZ" i="1" dirty="0" smtClean="0"/>
              <a:t> </a:t>
            </a:r>
            <a:r>
              <a:rPr lang="cs-CZ" dirty="0"/>
              <a:t>Hojná </a:t>
            </a:r>
            <a:r>
              <a:rPr lang="cs-CZ" dirty="0" smtClean="0"/>
              <a:t>Voda, Boubín, Keprník a další</a:t>
            </a:r>
          </a:p>
          <a:p>
            <a:r>
              <a:rPr lang="cs-CZ" dirty="0" smtClean="0"/>
              <a:t>V roce 1933 vyhlášeno 30 chráněných území a do roku 1938 to bylo 142 CHÚ, v r. 1956 CHKO Český ráj a v r. 1963 KRNAP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7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861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Koncept trvale udržitelného života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Vznikl </a:t>
            </a:r>
            <a:r>
              <a:rPr lang="cs-CZ" sz="2400" dirty="0"/>
              <a:t>díky prvotní práci skupiny </a:t>
            </a:r>
            <a:r>
              <a:rPr lang="cs-CZ" sz="2400" dirty="0" smtClean="0"/>
              <a:t>odborníků </a:t>
            </a:r>
            <a:r>
              <a:rPr lang="cs-CZ" sz="2400" dirty="0"/>
              <a:t>sdružených v tzv. Římském klubu. </a:t>
            </a:r>
            <a:endParaRPr lang="cs-CZ" sz="2400" dirty="0" smtClean="0"/>
          </a:p>
          <a:p>
            <a:r>
              <a:rPr lang="cs-CZ" sz="2400" dirty="0"/>
              <a:t>„Trvale udržitelný rozvoj je takovým rozvojem, který naplňuje potřeby přítomných generací, aniž by ohrozil schopnost naplňovat je i generacím budoucím.“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zákon </a:t>
            </a:r>
            <a:r>
              <a:rPr lang="cs-CZ" sz="2400" dirty="0"/>
              <a:t>o životním prostředí 17/1992 Sb.: rozvoj, který současným i budoucím generacím zachovává možnost uspokojovat jejich základní životní potřeby a přitom nesnižuje rozmanitost přírody a zachovává přirozené funkce ekosystémů.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5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Principy trvale udržitelného rozvoje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dirty="0" smtClean="0"/>
              <a:t>Čerpat </a:t>
            </a:r>
            <a:r>
              <a:rPr lang="cs-CZ" sz="2000" dirty="0"/>
              <a:t>obnovitelné zdroje surovin a energie maximálně rychlostí, kterou se stačí obnovovat </a:t>
            </a:r>
            <a:endParaRPr lang="cs-CZ" sz="2000" dirty="0" smtClean="0"/>
          </a:p>
          <a:p>
            <a:pPr lvl="0"/>
            <a:r>
              <a:rPr lang="cs-CZ" sz="2000" dirty="0" smtClean="0"/>
              <a:t>Využívat </a:t>
            </a:r>
            <a:r>
              <a:rPr lang="cs-CZ" sz="2000" dirty="0"/>
              <a:t>vyčerpatelné zdroje </a:t>
            </a:r>
            <a:r>
              <a:rPr lang="cs-CZ" sz="2000" dirty="0" smtClean="0"/>
              <a:t>pomaleji, </a:t>
            </a:r>
            <a:r>
              <a:rPr lang="cs-CZ" sz="2000" dirty="0"/>
              <a:t>než jsou budovány jejich náhrady, na něž bude možno plynule přejít.</a:t>
            </a:r>
          </a:p>
          <a:p>
            <a:pPr lvl="0"/>
            <a:r>
              <a:rPr lang="cs-CZ" sz="2000" dirty="0" smtClean="0"/>
              <a:t>Neprodukovat </a:t>
            </a:r>
            <a:r>
              <a:rPr lang="cs-CZ" sz="2000" dirty="0"/>
              <a:t>větší </a:t>
            </a:r>
            <a:r>
              <a:rPr lang="cs-CZ" sz="2000" dirty="0" smtClean="0"/>
              <a:t>množství </a:t>
            </a:r>
            <a:r>
              <a:rPr lang="cs-CZ" sz="2000" dirty="0"/>
              <a:t>znečišťujících látek </a:t>
            </a:r>
            <a:r>
              <a:rPr lang="cs-CZ" sz="2000" dirty="0" smtClean="0"/>
              <a:t>než </a:t>
            </a:r>
            <a:r>
              <a:rPr lang="cs-CZ" sz="2000" dirty="0"/>
              <a:t>je asimilační kapacita životního prostředí.</a:t>
            </a:r>
          </a:p>
          <a:p>
            <a:pPr lvl="0"/>
            <a:r>
              <a:rPr lang="cs-CZ" sz="2000" dirty="0" smtClean="0"/>
              <a:t>Využívat </a:t>
            </a:r>
            <a:r>
              <a:rPr lang="cs-CZ" sz="2000" dirty="0"/>
              <a:t>část současných technologií na redukci znečištění, snížení plýtvání a zvýšení efektivity </a:t>
            </a:r>
            <a:endParaRPr lang="cs-CZ" sz="2000" dirty="0" smtClean="0"/>
          </a:p>
          <a:p>
            <a:pPr lvl="0"/>
            <a:r>
              <a:rPr lang="cs-CZ" sz="2000" dirty="0" smtClean="0"/>
              <a:t>Radikálně </a:t>
            </a:r>
            <a:r>
              <a:rPr lang="cs-CZ" sz="2000" dirty="0"/>
              <a:t>omezit exponenciální růst populace.</a:t>
            </a:r>
          </a:p>
          <a:p>
            <a:r>
              <a:rPr lang="cs-CZ" sz="2000" dirty="0" smtClean="0"/>
              <a:t>Změnit </a:t>
            </a:r>
            <a:r>
              <a:rPr lang="cs-CZ" sz="2000" dirty="0"/>
              <a:t>podmínky, které systematicky omezují možnosti člověka uspokojit své základní potřeby.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516933-F032-4704-9144-AEF6B1EC9040}" type="slidenum">
              <a:rPr lang="cs-CZ" smtClean="0"/>
              <a:pPr/>
              <a:t>9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45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1303&quot;&gt;&lt;property id=&quot;20148&quot; value=&quot;5&quot;/&gt;&lt;property id=&quot;20300&quot; value=&quot;Slide 1 - &amp;quot;Název prezentace&amp;quot;&quot;/&gt;&lt;property id=&quot;20307&quot; value=&quot;272&quot;/&gt;&lt;/object&gt;&lt;object type=&quot;3&quot; unique_id=&quot;11304&quot;&gt;&lt;property id=&quot;20148&quot; value=&quot;5&quot;/&gt;&lt;property id=&quot;20300&quot; value=&quot;Slide 2 - &amp;quot;Část 1&amp;#x0D;&amp;#x0A;Jaké používáme barvy&amp;quot;&quot;/&gt;&lt;property id=&quot;20307&quot; value=&quot;274&quot;/&gt;&lt;/object&gt;&lt;object type=&quot;3&quot; unique_id=&quot;11305&quot;&gt;&lt;property id=&quot;20148&quot; value=&quot;5&quot;/&gt;&lt;property id=&quot;20300&quot; value=&quot;Slide 3 - &amp;quot;Jaké další možné prvky&amp;quot;&quot;/&gt;&lt;property id=&quot;20307&quot; value=&quot;275&quot;/&gt;&lt;/object&gt;&lt;object type=&quot;3&quot; unique_id=&quot;11505&quot;&gt;&lt;property id=&quot;20148&quot; value=&quot;5&quot;/&gt;&lt;property id=&quot;20300&quot; value=&quot;Slide 4 - &amp;quot;Postup práce&amp;quot;&quot;/&gt;&lt;property id=&quot;20307&quot; value=&quot;277&quot;/&gt;&lt;/object&gt;&lt;object type=&quot;3&quot; unique_id=&quot;11614&quot;&gt;&lt;property id=&quot;20148&quot; value=&quot;5&quot;/&gt;&lt;property id=&quot;20300&quot; value=&quot;Slide 5&quot;/&gt;&lt;property id=&quot;20307&quot; value=&quot;280&quot;/&gt;&lt;/object&gt;&lt;object type=&quot;3&quot; unique_id=&quot;11615&quot;&gt;&lt;property id=&quot;20148&quot; value=&quot;5&quot;/&gt;&lt;property id=&quot;20300&quot; value=&quot;Slide 6&quot;/&gt;&lt;property id=&quot;20307&quot; value=&quot;279&quot;/&gt;&lt;/object&gt;&lt;object type=&quot;3&quot; unique_id=&quot;11616&quot;&gt;&lt;property id=&quot;20148&quot; value=&quot;5&quot;/&gt;&lt;property id=&quot;20300&quot; value=&quot;Slide 7&quot;/&gt;&lt;property id=&quot;20307&quot; value=&quot;281&quot;/&gt;&lt;/object&gt;&lt;object type=&quot;3&quot; unique_id=&quot;11617&quot;&gt;&lt;property id=&quot;20148&quot; value=&quot;5&quot;/&gt;&lt;property id=&quot;20300&quot; value=&quot;Slide 8&quot;/&gt;&lt;property id=&quot;20307&quot; value=&quot;283&quot;/&gt;&lt;/object&gt;&lt;object type=&quot;3&quot; unique_id=&quot;11618&quot;&gt;&lt;property id=&quot;20148&quot; value=&quot;5&quot;/&gt;&lt;property id=&quot;20300&quot; value=&quot;Slide 9&quot;/&gt;&lt;property id=&quot;20307&quot; value=&quot;284&quot;/&gt;&lt;/object&gt;&lt;object type=&quot;3&quot; unique_id=&quot;11619&quot;&gt;&lt;property id=&quot;20148&quot; value=&quot;5&quot;/&gt;&lt;property id=&quot;20300&quot; value=&quot;Slide 10&quot;/&gt;&lt;property id=&quot;20307&quot; value=&quot;285&quot;/&gt;&lt;/object&gt;&lt;object type=&quot;3&quot; unique_id=&quot;11620&quot;&gt;&lt;property id=&quot;20148&quot; value=&quot;5&quot;/&gt;&lt;property id=&quot;20300&quot; value=&quot;Slide 11&quot;/&gt;&lt;property id=&quot;20307&quot; value=&quot;286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Motiv systému Office">
  <a:themeElements>
    <a:clrScheme name="HMP_DR_1">
      <a:dk1>
        <a:srgbClr val="29166F"/>
      </a:dk1>
      <a:lt1>
        <a:sysClr val="window" lastClr="FFFFFF"/>
      </a:lt1>
      <a:dk2>
        <a:srgbClr val="29166F"/>
      </a:dk2>
      <a:lt2>
        <a:srgbClr val="C1C1C1"/>
      </a:lt2>
      <a:accent1>
        <a:srgbClr val="FF8029"/>
      </a:accent1>
      <a:accent2>
        <a:srgbClr val="C1C1C1"/>
      </a:accent2>
      <a:accent3>
        <a:srgbClr val="85C226"/>
      </a:accent3>
      <a:accent4>
        <a:srgbClr val="FF8029"/>
      </a:accent4>
      <a:accent5>
        <a:srgbClr val="C1C1C1"/>
      </a:accent5>
      <a:accent6>
        <a:srgbClr val="85C226"/>
      </a:accent6>
      <a:hlink>
        <a:srgbClr val="FF8029"/>
      </a:hlink>
      <a:folHlink>
        <a:srgbClr val="C1C1C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Vlastní návrh">
  <a:themeElements>
    <a:clrScheme name="HMP_DR_2">
      <a:dk1>
        <a:srgbClr val="29166F"/>
      </a:dk1>
      <a:lt1>
        <a:sysClr val="window" lastClr="FFFFFF"/>
      </a:lt1>
      <a:dk2>
        <a:srgbClr val="FFFFFF"/>
      </a:dk2>
      <a:lt2>
        <a:srgbClr val="C1C1C1"/>
      </a:lt2>
      <a:accent1>
        <a:srgbClr val="29166F"/>
      </a:accent1>
      <a:accent2>
        <a:srgbClr val="C1C1C1"/>
      </a:accent2>
      <a:accent3>
        <a:srgbClr val="85C226"/>
      </a:accent3>
      <a:accent4>
        <a:srgbClr val="FF8029"/>
      </a:accent4>
      <a:accent5>
        <a:srgbClr val="C1C1C1"/>
      </a:accent5>
      <a:accent6>
        <a:srgbClr val="85C226"/>
      </a:accent6>
      <a:hlink>
        <a:srgbClr val="FF8029"/>
      </a:hlink>
      <a:folHlink>
        <a:srgbClr val="C1C1C1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1136</TotalTime>
  <Words>1414</Words>
  <Application>Microsoft Office PowerPoint</Application>
  <PresentationFormat>Předvádění na obrazovce (4:3)</PresentationFormat>
  <Paragraphs>177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28</vt:i4>
      </vt:variant>
    </vt:vector>
  </HeadingPairs>
  <TitlesOfParts>
    <vt:vector size="30" baseType="lpstr">
      <vt:lpstr>Motiv systému Office</vt:lpstr>
      <vt:lpstr>Vlastní návrh</vt:lpstr>
      <vt:lpstr>Odpovědný přístup k životnímu prostředí</vt:lpstr>
      <vt:lpstr>Co je životní prostředí</vt:lpstr>
      <vt:lpstr>Důvody ochrany životního prostředí</vt:lpstr>
      <vt:lpstr>Historie ochrany životního prostředí</vt:lpstr>
      <vt:lpstr>Historie ochrany životního prostředí</vt:lpstr>
      <vt:lpstr>Historie ochrany životního prostředí</vt:lpstr>
      <vt:lpstr>Historie ochrany životního prostředí</vt:lpstr>
      <vt:lpstr>Koncept trvale udržitelného života</vt:lpstr>
      <vt:lpstr>Principy trvale udržitelného rozvoje</vt:lpstr>
      <vt:lpstr>Principy trvale udržitelného rozvoje</vt:lpstr>
      <vt:lpstr>Pilíře trvale udržitelného rozvoje</vt:lpstr>
      <vt:lpstr>Životní prostředí v České republice</vt:lpstr>
      <vt:lpstr>Prameny práva životního prostředí</vt:lpstr>
      <vt:lpstr>Prameny práva životního prostředí</vt:lpstr>
      <vt:lpstr>Prameny práva životního prostředí</vt:lpstr>
      <vt:lpstr>Prameny práva životního prostředí</vt:lpstr>
      <vt:lpstr>Zákonodárné orgány</vt:lpstr>
      <vt:lpstr>Veřejná správa</vt:lpstr>
      <vt:lpstr>Odborné instituce</vt:lpstr>
      <vt:lpstr>Nestátní neziskové organizace</vt:lpstr>
      <vt:lpstr>Globální problémy</vt:lpstr>
      <vt:lpstr>Síla jednotlivce v globálním světě</vt:lpstr>
      <vt:lpstr>I malé kroky vedou k cíli</vt:lpstr>
      <vt:lpstr>I malé kroky vedou k cíli</vt:lpstr>
      <vt:lpstr>I malé kroky vedou k cíli</vt:lpstr>
      <vt:lpstr>I malé kroky vedou k cíli</vt:lpstr>
      <vt:lpstr>I malé kroky vedou k cíli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Alena</dc:creator>
  <cp:lastModifiedBy>Dalibor</cp:lastModifiedBy>
  <cp:revision>157</cp:revision>
  <dcterms:created xsi:type="dcterms:W3CDTF">2013-06-10T17:46:50Z</dcterms:created>
  <dcterms:modified xsi:type="dcterms:W3CDTF">2013-08-13T07:31:18Z</dcterms:modified>
</cp:coreProperties>
</file>